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</p:sldIdLst>
  <p:sldSz cy="10287000" cx="18288000"/>
  <p:notesSz cx="6858000" cy="9144000"/>
  <p:embeddedFontLst>
    <p:embeddedFont>
      <p:font typeface="Play"/>
      <p:regular r:id="rId50"/>
      <p:bold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Montserrat Light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0" roundtripDataSignature="AMtx7miLzxbsGf5nJXJTB1O52qQZvCeV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0BDA585-8B11-46D6-B181-DD24E4F15394}">
  <a:tblStyle styleId="{F0BDA585-8B11-46D6-B181-DD24E4F153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customschemas.google.com/relationships/presentationmetadata" Target="meta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Play-bold.fntdata"/><Relationship Id="rId50" Type="http://schemas.openxmlformats.org/officeDocument/2006/relationships/font" Target="fonts/Play-regular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3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2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5.xml"/><Relationship Id="rId57" Type="http://schemas.openxmlformats.org/officeDocument/2006/relationships/font" Target="fonts/MontserratLight-bold.fntdata"/><Relationship Id="rId12" Type="http://schemas.openxmlformats.org/officeDocument/2006/relationships/slide" Target="slides/slide4.xml"/><Relationship Id="rId56" Type="http://schemas.openxmlformats.org/officeDocument/2006/relationships/font" Target="fonts/MontserratLight-regular.fntdata"/><Relationship Id="rId15" Type="http://schemas.openxmlformats.org/officeDocument/2006/relationships/slide" Target="slides/slide7.xml"/><Relationship Id="rId59" Type="http://schemas.openxmlformats.org/officeDocument/2006/relationships/font" Target="fonts/MontserratLight-boldItalic.fntdata"/><Relationship Id="rId14" Type="http://schemas.openxmlformats.org/officeDocument/2006/relationships/slide" Target="slides/slide6.xml"/><Relationship Id="rId58" Type="http://schemas.openxmlformats.org/officeDocument/2006/relationships/font" Target="fonts/MontserratLight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7e6294c07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57e6294c0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7e6294c07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g357e6294c07_0_3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7e6294c07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https://www.linkedin.com/in/national-family-medicine-strategic-plan-for-research/</a:t>
            </a:r>
            <a:endParaRPr/>
          </a:p>
        </p:txBody>
      </p:sp>
      <p:sp>
        <p:nvSpPr>
          <p:cNvPr id="320" name="Google Shape;320;g357e6294c07_0_3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7e6294c07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357e6294c07_0_4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7e6294c07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57e6294c07_0_4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7e6294c07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357e6294c07_0_5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7e6294c07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357e6294c07_0_5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7e6294c07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57e6294c07_0_5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7e6294c07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7e6294c0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57e6294c07_0_18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57e6294c07_0_18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57e6294c07_0_18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357e6294c07_0_18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57e6294c07_0_1898:notes"/>
          <p:cNvSpPr/>
          <p:nvPr>
            <p:ph idx="2" type="sldImg"/>
          </p:nvPr>
        </p:nvSpPr>
        <p:spPr>
          <a:xfrm>
            <a:off x="381000" y="684213"/>
            <a:ext cx="6097500" cy="343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357e6294c07_0_1898:notes"/>
          <p:cNvSpPr txBox="1"/>
          <p:nvPr>
            <p:ph idx="1" type="body"/>
          </p:nvPr>
        </p:nvSpPr>
        <p:spPr>
          <a:xfrm>
            <a:off x="686421" y="4344026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You have a perspective that few others have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You are an expert regarding your own experiences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You have unique insights into health and being health professions students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Because you are voters, your perspectives matter</a:t>
            </a:r>
            <a:endParaRPr/>
          </a:p>
        </p:txBody>
      </p:sp>
      <p:sp>
        <p:nvSpPr>
          <p:cNvPr id="415" name="Google Shape;415;g357e6294c07_0_1898:notes"/>
          <p:cNvSpPr txBox="1"/>
          <p:nvPr>
            <p:ph idx="12" type="sldNum"/>
          </p:nvPr>
        </p:nvSpPr>
        <p:spPr>
          <a:xfrm>
            <a:off x="3884028" y="8684926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575" lIns="91175" spcFirstLastPara="1" rIns="91175" wrap="square" tIns="45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7e6294c07_0_19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57e6294c07_0_19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57e6294c07_0_19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357e6294c07_0_19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7e6294c07_0_19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357e6294c07_0_19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57e6294c07_0_19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357e6294c07_0_19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7e6294c07_0_19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357e6294c07_0_19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57e6294c07_0_19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57e6294c07_0_19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7e6294c07_0_19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357e6294c07_0_19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7e6294c07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https://napcrg.org/programs/national-family-medicine-strategic-plan-for-research/description/</a:t>
            </a:r>
            <a:endParaRPr/>
          </a:p>
        </p:txBody>
      </p:sp>
      <p:sp>
        <p:nvSpPr>
          <p:cNvPr id="222" name="Google Shape;222;g357e6294c07_0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57e6294c07_0_19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7" name="Google Shape;507;g357e6294c07_0_19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57e6294c07_0_19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16" name="Google Shape;516;g357e6294c07_0_19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57e6294c07_0_19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4" name="Google Shape;524;g357e6294c07_0_19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7e6294c07_0_20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33" name="Google Shape;533;g357e6294c07_0_20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57e6294c07_0_20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357e6294c07_0_20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57e6294c07_0_20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357e6294c07_0_20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57e6294c07_0_20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357e6294c07_0_20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57e6294c07_0_20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357e6294c07_0_20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70" name="Google Shape;570;g357e6294c07_0_20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57e6294c07_0_20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357e6294c07_0_20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57e6294c07_0_20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357e6294c07_0_20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7e6294c0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57e6294c07_0_2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57e6294c07_0_20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g357e6294c07_0_20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57e6294c07_0_20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357e6294c07_0_20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7e6294c07_0_2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357e6294c07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7e6294c07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57e6294c07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7e6294c07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57e6294c07_0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7e6294c07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57e6294c07_0_2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7e6294c07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3" name="Google Shape;293;g357e6294c07_0_3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7e6294c07_0_6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357e6294c07_0_6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3" name="Google Shape;83;g357e6294c07_0_6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7e6294c07_0_347"/>
          <p:cNvSpPr txBox="1"/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/>
        </p:txBody>
      </p:sp>
      <p:sp>
        <p:nvSpPr>
          <p:cNvPr id="90" name="Google Shape;90;g357e6294c07_0_347"/>
          <p:cNvSpPr txBox="1"/>
          <p:nvPr>
            <p:ph idx="1" type="subTitle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91" name="Google Shape;91;g357e6294c07_0_34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7e6294c07_0_351"/>
          <p:cNvSpPr txBox="1"/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94" name="Google Shape;94;g357e6294c07_0_351"/>
          <p:cNvSpPr txBox="1"/>
          <p:nvPr>
            <p:ph idx="1" type="body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1pPr>
            <a:lvl2pPr indent="-406400" lvl="1" marL="9144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2pPr>
            <a:lvl3pPr indent="-406400" lvl="2" marL="1371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3pPr>
            <a:lvl4pPr indent="-406400" lvl="3" marL="1828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4pPr>
            <a:lvl5pPr indent="-406400" lvl="4" marL="22860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5pPr>
            <a:lvl6pPr indent="-406400" lvl="5" marL="27432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  <a:defRPr/>
            </a:lvl6pPr>
            <a:lvl7pPr indent="-406400" lvl="6" marL="32004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/>
            </a:lvl7pPr>
            <a:lvl8pPr indent="-406400" lvl="7" marL="36576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  <a:defRPr/>
            </a:lvl8pPr>
            <a:lvl9pPr indent="-406400" lvl="8" marL="4114800" algn="l">
              <a:lnSpc>
                <a:spcPct val="90000"/>
              </a:lnSpc>
              <a:spcBef>
                <a:spcPts val="2400"/>
              </a:spcBef>
              <a:spcAft>
                <a:spcPts val="2400"/>
              </a:spcAft>
              <a:buClr>
                <a:schemeClr val="dk1"/>
              </a:buClr>
              <a:buSzPts val="2800"/>
              <a:buChar char="■"/>
              <a:defRPr/>
            </a:lvl9pPr>
          </a:lstStyle>
          <a:p/>
        </p:txBody>
      </p:sp>
      <p:sp>
        <p:nvSpPr>
          <p:cNvPr id="95" name="Google Shape;95;g357e6294c07_0_351"/>
          <p:cNvSpPr txBox="1"/>
          <p:nvPr>
            <p:ph idx="10" type="dt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g357e6294c07_0_351"/>
          <p:cNvSpPr txBox="1"/>
          <p:nvPr>
            <p:ph idx="11" type="ftr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g357e6294c07_0_351"/>
          <p:cNvSpPr txBox="1"/>
          <p:nvPr>
            <p:ph idx="12" type="sldNum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7e6294c07_0_357"/>
          <p:cNvSpPr txBox="1"/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00" name="Google Shape;100;g357e6294c07_0_357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7e6294c07_0_360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3" name="Google Shape;103;g357e6294c07_0_360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04" name="Google Shape;104;g357e6294c07_0_360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7e6294c07_0_364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07" name="Google Shape;107;g357e6294c07_0_364"/>
          <p:cNvSpPr txBox="1"/>
          <p:nvPr>
            <p:ph idx="1" type="body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08" name="Google Shape;108;g357e6294c07_0_364"/>
          <p:cNvSpPr txBox="1"/>
          <p:nvPr>
            <p:ph idx="2" type="body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09" name="Google Shape;109;g357e6294c07_0_364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7e6294c07_0_369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112" name="Google Shape;112;g357e6294c07_0_36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7e6294c07_0_372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5" name="Google Shape;115;g357e6294c07_0_372"/>
          <p:cNvSpPr txBox="1"/>
          <p:nvPr>
            <p:ph idx="1" type="body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16" name="Google Shape;116;g357e6294c07_0_37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7e6294c07_0_376"/>
          <p:cNvSpPr txBox="1"/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119" name="Google Shape;119;g357e6294c07_0_376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7e6294c07_0_37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357e6294c07_0_379"/>
          <p:cNvSpPr txBox="1"/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123" name="Google Shape;123;g357e6294c07_0_379"/>
          <p:cNvSpPr txBox="1"/>
          <p:nvPr>
            <p:ph idx="1" type="subTitle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4" name="Google Shape;124;g357e6294c07_0_379"/>
          <p:cNvSpPr txBox="1"/>
          <p:nvPr>
            <p:ph idx="2" type="body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25" name="Google Shape;125;g357e6294c07_0_379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7e6294c07_0_385"/>
          <p:cNvSpPr txBox="1"/>
          <p:nvPr>
            <p:ph idx="1" type="body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128" name="Google Shape;128;g357e6294c07_0_385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7e6294c07_0_388"/>
          <p:cNvSpPr txBox="1"/>
          <p:nvPr>
            <p:ph hasCustomPrompt="1" type="title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31" name="Google Shape;131;g357e6294c07_0_388"/>
          <p:cNvSpPr txBox="1"/>
          <p:nvPr>
            <p:ph idx="1" type="body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32" name="Google Shape;132;g357e6294c07_0_388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7e6294c07_0_392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7e6294c07_0_1819"/>
          <p:cNvSpPr txBox="1"/>
          <p:nvPr>
            <p:ph type="ctrTitle"/>
          </p:nvPr>
        </p:nvSpPr>
        <p:spPr>
          <a:xfrm>
            <a:off x="2286000" y="1683545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3" name="Google Shape;143;g357e6294c07_0_1819"/>
          <p:cNvSpPr txBox="1"/>
          <p:nvPr>
            <p:ph idx="1" type="subTitle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144" name="Google Shape;144;g357e6294c07_0_1819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5" name="Google Shape;145;g357e6294c07_0_1819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6" name="Google Shape;146;g357e6294c07_0_1819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7e6294c07_0_1825"/>
          <p:cNvSpPr txBox="1"/>
          <p:nvPr>
            <p:ph type="title"/>
          </p:nvPr>
        </p:nvSpPr>
        <p:spPr>
          <a:xfrm>
            <a:off x="1247775" y="2564607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49" name="Google Shape;149;g357e6294c07_0_1825"/>
          <p:cNvSpPr txBox="1"/>
          <p:nvPr>
            <p:ph idx="1" type="body"/>
          </p:nvPr>
        </p:nvSpPr>
        <p:spPr>
          <a:xfrm>
            <a:off x="1247775" y="6884195"/>
            <a:ext cx="15773400" cy="22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757575"/>
              </a:buClr>
              <a:buSzPts val="3600"/>
              <a:buNone/>
              <a:defRPr sz="36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3000"/>
              <a:buNone/>
              <a:defRPr sz="3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700"/>
              <a:buNone/>
              <a:defRPr sz="27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50" name="Google Shape;150;g357e6294c07_0_1825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1" name="Google Shape;151;g357e6294c07_0_1825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2" name="Google Shape;152;g357e6294c07_0_1825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7e6294c07_0_1831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5" name="Google Shape;155;g357e6294c07_0_1831"/>
          <p:cNvSpPr txBox="1"/>
          <p:nvPr>
            <p:ph idx="1" type="body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56" name="Google Shape;156;g357e6294c07_0_1831"/>
          <p:cNvSpPr txBox="1"/>
          <p:nvPr>
            <p:ph idx="2" type="body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57" name="Google Shape;157;g357e6294c07_0_1831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8" name="Google Shape;158;g357e6294c07_0_1831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59" name="Google Shape;159;g357e6294c07_0_1831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7e6294c07_0_1838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2" name="Google Shape;162;g357e6294c07_0_1838"/>
          <p:cNvSpPr txBox="1"/>
          <p:nvPr>
            <p:ph idx="1" type="body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63" name="Google Shape;163;g357e6294c07_0_1838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4" name="Google Shape;164;g357e6294c07_0_1838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5" name="Google Shape;165;g357e6294c07_0_1838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7e6294c07_0_1844"/>
          <p:cNvSpPr txBox="1"/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68" name="Google Shape;168;g357e6294c07_0_1844"/>
          <p:cNvSpPr txBox="1"/>
          <p:nvPr>
            <p:ph idx="1" type="body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169" name="Google Shape;169;g357e6294c07_0_1844"/>
          <p:cNvSpPr txBox="1"/>
          <p:nvPr>
            <p:ph idx="2" type="body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70" name="Google Shape;170;g357e6294c07_0_1844"/>
          <p:cNvSpPr txBox="1"/>
          <p:nvPr>
            <p:ph idx="3" type="body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171" name="Google Shape;171;g357e6294c07_0_1844"/>
          <p:cNvSpPr txBox="1"/>
          <p:nvPr>
            <p:ph idx="4" type="body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172" name="Google Shape;172;g357e6294c07_0_1844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3" name="Google Shape;173;g357e6294c07_0_1844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4" name="Google Shape;174;g357e6294c07_0_1844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7e6294c07_0_1853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7" name="Google Shape;177;g357e6294c07_0_1853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8" name="Google Shape;178;g357e6294c07_0_1853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79" name="Google Shape;179;g357e6294c07_0_1853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7e6294c07_0_1858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82" name="Google Shape;182;g357e6294c07_0_1858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83" name="Google Shape;183;g357e6294c07_0_1858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7e6294c07_0_1862"/>
          <p:cNvSpPr txBox="1"/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86" name="Google Shape;186;g357e6294c07_0_1862"/>
          <p:cNvSpPr txBox="1"/>
          <p:nvPr>
            <p:ph idx="1" type="body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5334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indent="-4953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indent="-457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indent="-4191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indent="-4191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indent="-4191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indent="-4191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indent="-4191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indent="-4191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/>
        </p:txBody>
      </p:sp>
      <p:sp>
        <p:nvSpPr>
          <p:cNvPr id="187" name="Google Shape;187;g357e6294c07_0_1862"/>
          <p:cNvSpPr txBox="1"/>
          <p:nvPr>
            <p:ph idx="2" type="body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188" name="Google Shape;188;g357e6294c07_0_1862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89" name="Google Shape;189;g357e6294c07_0_1862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0" name="Google Shape;190;g357e6294c07_0_1862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7e6294c07_0_1869"/>
          <p:cNvSpPr txBox="1"/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3" name="Google Shape;193;g357e6294c07_0_1869"/>
          <p:cNvSpPr/>
          <p:nvPr>
            <p:ph idx="2" type="pic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g357e6294c07_0_1869"/>
          <p:cNvSpPr txBox="1"/>
          <p:nvPr>
            <p:ph idx="1" type="body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195" name="Google Shape;195;g357e6294c07_0_1869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6" name="Google Shape;196;g357e6294c07_0_1869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197" name="Google Shape;197;g357e6294c07_0_1869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7e6294c07_0_1876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0" name="Google Shape;200;g357e6294c07_0_1876"/>
          <p:cNvSpPr txBox="1"/>
          <p:nvPr>
            <p:ph idx="1" type="body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201" name="Google Shape;201;g357e6294c07_0_1876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2" name="Google Shape;202;g357e6294c07_0_1876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3" name="Google Shape;203;g357e6294c07_0_1876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7e6294c07_0_1882"/>
          <p:cNvSpPr txBox="1"/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6" name="Google Shape;206;g357e6294c07_0_1882"/>
          <p:cNvSpPr txBox="1"/>
          <p:nvPr>
            <p:ph idx="1" type="body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indent="-4000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indent="-4000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indent="-4000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indent="-4000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indent="-400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indent="-4000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indent="-4000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indent="-4000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/>
        </p:txBody>
      </p:sp>
      <p:sp>
        <p:nvSpPr>
          <p:cNvPr id="207" name="Google Shape;207;g357e6294c07_0_1882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8" name="Google Shape;208;g357e6294c07_0_1882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09" name="Google Shape;209;g357e6294c07_0_1882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7e6294c07_0_343"/>
          <p:cNvSpPr txBox="1"/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57e6294c07_0_343"/>
          <p:cNvSpPr txBox="1"/>
          <p:nvPr>
            <p:ph idx="1" type="body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●"/>
              <a:defRPr b="0" i="0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357e6294c07_0_343"/>
          <p:cNvSpPr txBox="1"/>
          <p:nvPr>
            <p:ph idx="12" type="sldNum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7e6294c07_0_1813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  <a:defRPr b="0" i="0" sz="66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9pPr>
          </a:lstStyle>
          <a:p/>
        </p:txBody>
      </p:sp>
      <p:sp>
        <p:nvSpPr>
          <p:cNvPr id="137" name="Google Shape;137;g357e6294c07_0_1813"/>
          <p:cNvSpPr txBox="1"/>
          <p:nvPr>
            <p:ph idx="1" type="body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>
            <a:lvl1pPr indent="-495300" lvl="0" marL="457200" marR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9100" lvl="2" marL="1371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g357e6294c07_0_1813"/>
          <p:cNvSpPr txBox="1"/>
          <p:nvPr>
            <p:ph idx="10" type="dt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g357e6294c07_0_1813"/>
          <p:cNvSpPr txBox="1"/>
          <p:nvPr>
            <p:ph idx="11" type="ftr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g357e6294c07_0_1813"/>
          <p:cNvSpPr txBox="1"/>
          <p:nvPr>
            <p:ph idx="12" type="sldNum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hyperlink" Target="https://napcrg.org/programs/national-family-medicine-strategic-plan-for-research/description/" TargetMode="External"/><Relationship Id="rId5" Type="http://schemas.openxmlformats.org/officeDocument/2006/relationships/hyperlink" Target="http://www.linkedin.com/in/national-family-medicine-strategic-plan-for-research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27.png"/><Relationship Id="rId8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jpg"/><Relationship Id="rId4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hyperlink" Target="https://napcrg.org/programs/national-family-medicine-strategic-plan-for-research/description/" TargetMode="External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hyperlink" Target="https://www.commonfund.nih.gov/clinical-research-primary-care" TargetMode="External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357e6294c07_0_76" title="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" y="0"/>
            <a:ext cx="1828799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7e6294c07_0_318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g357e6294c07_0_3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57e6294c07_0_3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7438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57e6294c07_0_3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57e6294c07_0_318"/>
          <p:cNvSpPr txBox="1"/>
          <p:nvPr/>
        </p:nvSpPr>
        <p:spPr>
          <a:xfrm>
            <a:off x="1714500" y="96735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15" name="Google Shape;315;g357e6294c07_0_3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06878" y="2087346"/>
            <a:ext cx="6610399" cy="74459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</p:pic>
      <p:sp>
        <p:nvSpPr>
          <p:cNvPr id="316" name="Google Shape;316;g357e6294c07_0_318"/>
          <p:cNvSpPr txBox="1"/>
          <p:nvPr/>
        </p:nvSpPr>
        <p:spPr>
          <a:xfrm>
            <a:off x="1412950" y="2031300"/>
            <a:ext cx="9000000" cy="74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curriculum for new FM Dept chairs </a:t>
            </a:r>
            <a:endParaRPr sz="4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858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Char char="●"/>
            </a:pPr>
            <a:r>
              <a:rPr lang="en-US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Promising practices to support and fund research participation</a:t>
            </a:r>
            <a:endParaRPr sz="3600" u="sng">
              <a:solidFill>
                <a:srgbClr val="1155C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Why research is important in family medicine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Tools to Assess Research Capacity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Resources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Learning Sessions - Webinar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9600" lvl="2" marL="2743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Regulation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9600" lvl="2" marL="2743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Ecosystem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9600" lvl="2" marL="2743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9600" lvl="2" marL="2743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Funding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g357e6294c07_0_318"/>
          <p:cNvSpPr txBox="1"/>
          <p:nvPr/>
        </p:nvSpPr>
        <p:spPr>
          <a:xfrm>
            <a:off x="1554500" y="897850"/>
            <a:ext cx="16327200" cy="937200"/>
          </a:xfrm>
          <a:prstGeom prst="rect">
            <a:avLst/>
          </a:prstGeom>
          <a:noFill/>
          <a:ln cap="flat" cmpd="sng" w="9525">
            <a:solidFill>
              <a:srgbClr val="1364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Current Activities</a:t>
            </a:r>
            <a:endParaRPr b="1" sz="56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7e6294c07_0_329"/>
          <p:cNvSpPr txBox="1"/>
          <p:nvPr>
            <p:ph type="title"/>
          </p:nvPr>
        </p:nvSpPr>
        <p:spPr>
          <a:xfrm>
            <a:off x="1115750" y="561338"/>
            <a:ext cx="15773400" cy="1988400"/>
          </a:xfrm>
          <a:prstGeom prst="rect">
            <a:avLst/>
          </a:prstGeom>
          <a:noFill/>
          <a:ln cap="flat" cmpd="sng" w="9525">
            <a:solidFill>
              <a:srgbClr val="1364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b="1" lang="en-US">
                <a:solidFill>
                  <a:srgbClr val="4179BD"/>
                </a:solidFill>
                <a:latin typeface="Montserrat"/>
                <a:ea typeface="Montserrat"/>
                <a:cs typeface="Montserrat"/>
                <a:sym typeface="Montserrat"/>
              </a:rPr>
              <a:t>Communication &amp;</a:t>
            </a:r>
            <a:endParaRPr b="1">
              <a:solidFill>
                <a:srgbClr val="4179B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b="1" lang="en-US">
                <a:solidFill>
                  <a:srgbClr val="4179BD"/>
                </a:solidFill>
                <a:latin typeface="Montserrat"/>
                <a:ea typeface="Montserrat"/>
                <a:cs typeface="Montserrat"/>
                <a:sym typeface="Montserrat"/>
              </a:rPr>
              <a:t>Promotion</a:t>
            </a:r>
            <a:endParaRPr b="1">
              <a:solidFill>
                <a:srgbClr val="4179B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3" name="Google Shape;323;g357e6294c07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7438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357e6294c07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57e6294c07_0_329"/>
          <p:cNvSpPr txBox="1"/>
          <p:nvPr>
            <p:ph idx="1" type="body"/>
          </p:nvPr>
        </p:nvSpPr>
        <p:spPr>
          <a:xfrm>
            <a:off x="928050" y="2754200"/>
            <a:ext cx="8393400" cy="6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70485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Char char="●"/>
            </a:pPr>
            <a:r>
              <a:rPr lang="en-US" sz="3900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endParaRPr sz="39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Overview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Pathways/Mentorship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3250" lvl="1" marL="18288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Funding/Advocacy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03250" lvl="1" marL="18288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endParaRPr sz="3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704850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Char char="●"/>
            </a:pPr>
            <a:r>
              <a:rPr lang="en-US" sz="3900" u="sng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</a:t>
            </a:r>
            <a:r>
              <a:rPr lang="en-US" sz="39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Page</a:t>
            </a:r>
            <a:endParaRPr sz="3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704850" lvl="0" marL="9144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900"/>
              <a:buFont typeface="Montserrat"/>
              <a:buChar char="●"/>
            </a:pPr>
            <a:r>
              <a:rPr lang="en-US" sz="3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Connect Posts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g357e6294c07_0_329"/>
          <p:cNvPicPr preferRelativeResize="0"/>
          <p:nvPr/>
        </p:nvPicPr>
        <p:blipFill rotWithShape="1">
          <a:blip r:embed="rId6">
            <a:alphaModFix/>
          </a:blip>
          <a:srcRect b="17088" l="0" r="0" t="0"/>
          <a:stretch/>
        </p:blipFill>
        <p:spPr>
          <a:xfrm>
            <a:off x="9685195" y="5143500"/>
            <a:ext cx="8149755" cy="42734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27" name="Google Shape;327;g357e6294c07_0_329"/>
          <p:cNvPicPr preferRelativeResize="0"/>
          <p:nvPr/>
        </p:nvPicPr>
        <p:blipFill rotWithShape="1">
          <a:blip r:embed="rId7">
            <a:alphaModFix/>
          </a:blip>
          <a:srcRect b="9008" l="0" r="0" t="0"/>
          <a:stretch/>
        </p:blipFill>
        <p:spPr>
          <a:xfrm>
            <a:off x="9685200" y="599800"/>
            <a:ext cx="8149750" cy="44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357e6294c07_0_329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g357e6294c07_0_3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357e6294c07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7438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57e6294c07_0_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57e6294c07_0_329"/>
          <p:cNvSpPr txBox="1"/>
          <p:nvPr/>
        </p:nvSpPr>
        <p:spPr>
          <a:xfrm>
            <a:off x="1714500" y="96735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357e6294c07_0_4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343" y="234104"/>
            <a:ext cx="17663310" cy="906204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57e6294c07_0_492"/>
          <p:cNvSpPr txBox="1"/>
          <p:nvPr/>
        </p:nvSpPr>
        <p:spPr>
          <a:xfrm>
            <a:off x="-266400" y="9707450"/>
            <a:ext cx="185544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</a:rPr>
              <a:t>https://commonfund.nih.gov/sites/default/files/care-for-health/CARE-for-Health-Network-Meeting-Open-Session-Public-Posting-508.pdf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g357e6294c07_0_4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24" y="316386"/>
            <a:ext cx="17201659" cy="8872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57e6294c07_0_496"/>
          <p:cNvSpPr txBox="1"/>
          <p:nvPr/>
        </p:nvSpPr>
        <p:spPr>
          <a:xfrm>
            <a:off x="-266400" y="9707450"/>
            <a:ext cx="185544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</a:rPr>
              <a:t>https://commonfund.nih.gov/sites/default/files/care-for-health/CARE-for-Health-Network-Meeting-Open-Session-Public-Posting-508.pdf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57e6294c07_0_500"/>
          <p:cNvSpPr txBox="1"/>
          <p:nvPr>
            <p:ph type="title"/>
          </p:nvPr>
        </p:nvSpPr>
        <p:spPr>
          <a:xfrm>
            <a:off x="891089" y="733645"/>
            <a:ext cx="79467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Play"/>
              <a:buNone/>
            </a:pPr>
            <a:r>
              <a:rPr lang="en-US" sz="5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(continued)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g357e6294c07_0_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67" y="1853325"/>
            <a:ext cx="17146881" cy="745889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57e6294c07_0_500"/>
          <p:cNvSpPr txBox="1"/>
          <p:nvPr/>
        </p:nvSpPr>
        <p:spPr>
          <a:xfrm>
            <a:off x="-266400" y="9707450"/>
            <a:ext cx="185544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</a:rPr>
              <a:t>https://commonfund.nih.gov/sites/default/files/care-for-health/CARE-for-Health-Network-Meeting-Open-Session-Public-Posting-508.pdf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7e6294c07_0_505"/>
          <p:cNvSpPr txBox="1"/>
          <p:nvPr>
            <p:ph type="title"/>
          </p:nvPr>
        </p:nvSpPr>
        <p:spPr>
          <a:xfrm>
            <a:off x="911870" y="671301"/>
            <a:ext cx="7946700" cy="130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1425" lIns="102875" spcFirstLastPara="1" rIns="102875" wrap="square" tIns="5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Play"/>
              <a:buNone/>
            </a:pPr>
            <a:r>
              <a:rPr lang="en-US" sz="5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Funded Hubs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computer&#10;&#10;AI-generated content may be incorrect." id="357" name="Google Shape;357;g357e6294c07_0_5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071" y="1975400"/>
            <a:ext cx="17662200" cy="73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57e6294c07_0_505"/>
          <p:cNvSpPr txBox="1"/>
          <p:nvPr/>
        </p:nvSpPr>
        <p:spPr>
          <a:xfrm>
            <a:off x="-266400" y="9707450"/>
            <a:ext cx="185544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</a:rPr>
              <a:t>https://commonfund.nih.gov/sites/default/files/care-for-health/CARE-for-Health-Network-Meeting-Open-Session-Public-Posting-508.pdf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7e6294c07_0_510"/>
          <p:cNvSpPr txBox="1"/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5400">
                <a:latin typeface="Arial"/>
                <a:ea typeface="Arial"/>
                <a:cs typeface="Arial"/>
                <a:sym typeface="Arial"/>
              </a:rPr>
              <a:t>To learn more about CARE for Health</a:t>
            </a:r>
            <a:endParaRPr sz="5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57e6294c07_0_510"/>
          <p:cNvSpPr txBox="1"/>
          <p:nvPr>
            <p:ph idx="1" type="body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lang="en-US"/>
              <a:t>https://commonfund.nih.gov/clinical-research-primary-care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2"/>
          <p:cNvGrpSpPr/>
          <p:nvPr/>
        </p:nvGrpSpPr>
        <p:grpSpPr>
          <a:xfrm>
            <a:off x="0" y="9113639"/>
            <a:ext cx="18288000" cy="1173361"/>
            <a:chOff x="0" y="-38100"/>
            <a:chExt cx="4816593" cy="309033"/>
          </a:xfrm>
        </p:grpSpPr>
        <p:sp>
          <p:nvSpPr>
            <p:cNvPr id="370" name="Google Shape;370;p2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121"/>
            </a:solidFill>
            <a:ln>
              <a:noFill/>
            </a:ln>
          </p:spPr>
        </p:sp>
        <p:sp>
          <p:nvSpPr>
            <p:cNvPr id="371" name="Google Shape;371;p2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2"/>
          <p:cNvSpPr/>
          <p:nvPr/>
        </p:nvSpPr>
        <p:spPr>
          <a:xfrm>
            <a:off x="275528" y="8368788"/>
            <a:ext cx="1918212" cy="1918212"/>
          </a:xfrm>
          <a:custGeom>
            <a:rect b="b" l="l" r="r" t="t"/>
            <a:pathLst>
              <a:path extrusionOk="0" h="1918212" w="1918212">
                <a:moveTo>
                  <a:pt x="0" y="0"/>
                </a:moveTo>
                <a:lnTo>
                  <a:pt x="1918212" y="0"/>
                </a:lnTo>
                <a:lnTo>
                  <a:pt x="1918212" y="1918212"/>
                </a:lnTo>
                <a:lnTo>
                  <a:pt x="0" y="191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"/>
          <p:cNvSpPr/>
          <p:nvPr/>
        </p:nvSpPr>
        <p:spPr>
          <a:xfrm>
            <a:off x="1234634" y="9258300"/>
            <a:ext cx="3734876" cy="922227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"/>
          <p:cNvSpPr txBox="1"/>
          <p:nvPr/>
        </p:nvSpPr>
        <p:spPr>
          <a:xfrm>
            <a:off x="1844089" y="498900"/>
            <a:ext cx="14599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President’s FY 2026 Budget</a:t>
            </a:r>
            <a:endParaRPr sz="6400"/>
          </a:p>
        </p:txBody>
      </p:sp>
      <p:sp>
        <p:nvSpPr>
          <p:cNvPr id="375" name="Google Shape;375;p2"/>
          <p:cNvSpPr txBox="1"/>
          <p:nvPr/>
        </p:nvSpPr>
        <p:spPr>
          <a:xfrm>
            <a:off x="1448463" y="1778700"/>
            <a:ext cx="15391200" cy="6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What we know, so far…</a:t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Agency for Healthcare Research and Quality</a:t>
            </a:r>
            <a:endParaRPr b="1"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Proposed funding reduction of $129 million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Ends new grants; existing contracts and interagency agreements to be offloaded.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Reorganization and integration of AHRQ functions into the new HHS Office of Strategy.</a:t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National Institutes of Health</a:t>
            </a:r>
            <a:endParaRPr b="1"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Budget maintains $27 billion for NIH research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Continues Advanced Research Projects Agency for Health (ARPA-H)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Cuts $17 million </a:t>
            </a:r>
            <a:endParaRPr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3"/>
          <p:cNvGrpSpPr/>
          <p:nvPr/>
        </p:nvGrpSpPr>
        <p:grpSpPr>
          <a:xfrm>
            <a:off x="0" y="9113639"/>
            <a:ext cx="18288000" cy="1173361"/>
            <a:chOff x="0" y="-38100"/>
            <a:chExt cx="4816593" cy="309033"/>
          </a:xfrm>
        </p:grpSpPr>
        <p:sp>
          <p:nvSpPr>
            <p:cNvPr id="381" name="Google Shape;381;p3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121"/>
            </a:solidFill>
            <a:ln>
              <a:noFill/>
            </a:ln>
          </p:spPr>
        </p:sp>
        <p:sp>
          <p:nvSpPr>
            <p:cNvPr id="382" name="Google Shape;382;p3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3"/>
          <p:cNvSpPr/>
          <p:nvPr/>
        </p:nvSpPr>
        <p:spPr>
          <a:xfrm>
            <a:off x="275528" y="8368788"/>
            <a:ext cx="1918212" cy="1918212"/>
          </a:xfrm>
          <a:custGeom>
            <a:rect b="b" l="l" r="r" t="t"/>
            <a:pathLst>
              <a:path extrusionOk="0" h="1918212" w="1918212">
                <a:moveTo>
                  <a:pt x="0" y="0"/>
                </a:moveTo>
                <a:lnTo>
                  <a:pt x="1918212" y="0"/>
                </a:lnTo>
                <a:lnTo>
                  <a:pt x="1918212" y="1918212"/>
                </a:lnTo>
                <a:lnTo>
                  <a:pt x="0" y="191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3"/>
          <p:cNvSpPr/>
          <p:nvPr/>
        </p:nvSpPr>
        <p:spPr>
          <a:xfrm>
            <a:off x="1234634" y="9258300"/>
            <a:ext cx="3734876" cy="922227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3"/>
          <p:cNvSpPr txBox="1"/>
          <p:nvPr/>
        </p:nvSpPr>
        <p:spPr>
          <a:xfrm>
            <a:off x="2294712" y="958950"/>
            <a:ext cx="13698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AHRQ, what’s at stake?</a:t>
            </a:r>
            <a:endParaRPr sz="6400"/>
          </a:p>
        </p:txBody>
      </p:sp>
      <p:sp>
        <p:nvSpPr>
          <p:cNvPr id="386" name="Google Shape;386;p3"/>
          <p:cNvSpPr txBox="1"/>
          <p:nvPr/>
        </p:nvSpPr>
        <p:spPr>
          <a:xfrm>
            <a:off x="1448450" y="2381150"/>
            <a:ext cx="15391200" cy="43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The Administration is restructuring the Department of Health and Human Services (HHS), the Agency for Healthcare Research and Quality (AHRQ) will be under the Office of Strategy.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AHRQ plays a unique and irreplaceable role in supporting primary care clinical and practice research and ensuring that evidence-based solutions are implemented across the country.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AHRQ has saved healthcare systems over $12 billion by implementing evidence-based improvements.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Center for Primary Care Research (uncertain)</a:t>
            </a:r>
            <a:endParaRPr sz="2800"/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4"/>
          <p:cNvGrpSpPr/>
          <p:nvPr/>
        </p:nvGrpSpPr>
        <p:grpSpPr>
          <a:xfrm>
            <a:off x="0" y="9113639"/>
            <a:ext cx="18288000" cy="1173361"/>
            <a:chOff x="0" y="-38100"/>
            <a:chExt cx="4816593" cy="309033"/>
          </a:xfrm>
        </p:grpSpPr>
        <p:sp>
          <p:nvSpPr>
            <p:cNvPr id="392" name="Google Shape;392;p4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121"/>
            </a:solidFill>
            <a:ln>
              <a:noFill/>
            </a:ln>
          </p:spPr>
        </p:sp>
        <p:sp>
          <p:nvSpPr>
            <p:cNvPr id="393" name="Google Shape;393;p4"/>
            <p:cNvSpPr txBox="1"/>
            <p:nvPr/>
          </p:nvSpPr>
          <p:spPr>
            <a:xfrm>
              <a:off x="0" y="-38100"/>
              <a:ext cx="4816593" cy="309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4"/>
          <p:cNvSpPr/>
          <p:nvPr/>
        </p:nvSpPr>
        <p:spPr>
          <a:xfrm>
            <a:off x="275528" y="8368788"/>
            <a:ext cx="1918212" cy="1918212"/>
          </a:xfrm>
          <a:custGeom>
            <a:rect b="b" l="l" r="r" t="t"/>
            <a:pathLst>
              <a:path extrusionOk="0" h="1918212" w="1918212">
                <a:moveTo>
                  <a:pt x="0" y="0"/>
                </a:moveTo>
                <a:lnTo>
                  <a:pt x="1918212" y="0"/>
                </a:lnTo>
                <a:lnTo>
                  <a:pt x="1918212" y="1918212"/>
                </a:lnTo>
                <a:lnTo>
                  <a:pt x="0" y="1918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4"/>
          <p:cNvSpPr/>
          <p:nvPr/>
        </p:nvSpPr>
        <p:spPr>
          <a:xfrm>
            <a:off x="1234634" y="9258300"/>
            <a:ext cx="3734876" cy="922227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4"/>
          <p:cNvSpPr txBox="1"/>
          <p:nvPr/>
        </p:nvSpPr>
        <p:spPr>
          <a:xfrm>
            <a:off x="1690189" y="1046900"/>
            <a:ext cx="14907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National Institutes of Health</a:t>
            </a:r>
            <a:endParaRPr sz="6400"/>
          </a:p>
        </p:txBody>
      </p:sp>
      <p:sp>
        <p:nvSpPr>
          <p:cNvPr id="397" name="Google Shape;397;p4"/>
          <p:cNvSpPr txBox="1"/>
          <p:nvPr/>
        </p:nvSpPr>
        <p:spPr>
          <a:xfrm>
            <a:off x="1448450" y="2381150"/>
            <a:ext cx="15391200" cy="6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Program Consolidation/Creation of 5 New Institutes:</a:t>
            </a:r>
            <a:endParaRPr b="1"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National Institute on Body Systems Research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National Institute on Neuroscience and Brain Research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National Institute of General Medical Sciences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National Institute on Disability-Related Research</a:t>
            </a:r>
            <a:endParaRPr sz="2800"/>
          </a:p>
          <a:p>
            <a:pPr indent="-4064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National Institute on Behavioral Health</a:t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As of May 5, 2025, a total of  777 NIH grants awarded to U.S. institutions have been terminated, which represents a $1.9 billion loss in funding.</a:t>
            </a:r>
            <a:endParaRPr b="1" sz="28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57e6294c07_0_80" title="_Advocacy Webinar_Mailchimp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9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7DCA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7e6294c07_0_1888"/>
          <p:cNvSpPr txBox="1"/>
          <p:nvPr>
            <p:ph idx="4294967295" type="ctrTitle"/>
          </p:nvPr>
        </p:nvSpPr>
        <p:spPr>
          <a:xfrm>
            <a:off x="1143000" y="2277075"/>
            <a:ext cx="15606600" cy="3581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b="1"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Call To Action:</a:t>
            </a:r>
            <a:br>
              <a:rPr b="1"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each and everyone one of us can do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57e6294c07_0_1888"/>
          <p:cNvSpPr txBox="1"/>
          <p:nvPr>
            <p:ph idx="4294967295" type="subTitle"/>
          </p:nvPr>
        </p:nvSpPr>
        <p:spPr>
          <a:xfrm>
            <a:off x="2395875" y="6629010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>
                <a:solidFill>
                  <a:schemeClr val="lt1"/>
                </a:solidFill>
              </a:rPr>
              <a:t>Sebastian Tong, MD, MPH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>
                <a:solidFill>
                  <a:schemeClr val="lt1"/>
                </a:solidFill>
              </a:rPr>
              <a:t>U.S. Chair, NAPCRG Advocacy Committee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4" name="Google Shape;404;g357e6294c07_0_1888"/>
          <p:cNvSpPr/>
          <p:nvPr/>
        </p:nvSpPr>
        <p:spPr>
          <a:xfrm>
            <a:off x="12468651" y="8629013"/>
            <a:ext cx="5602314" cy="138334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57e6294c07_0_1894"/>
          <p:cNvSpPr txBox="1"/>
          <p:nvPr>
            <p:ph type="title"/>
          </p:nvPr>
        </p:nvSpPr>
        <p:spPr>
          <a:xfrm>
            <a:off x="1257300" y="1383990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</a:pPr>
            <a:r>
              <a:rPr lang="en-US" sz="8100">
                <a:solidFill>
                  <a:srgbClr val="1A3555"/>
                </a:solidFill>
                <a:latin typeface="Arial"/>
                <a:ea typeface="Arial"/>
                <a:cs typeface="Arial"/>
                <a:sym typeface="Arial"/>
              </a:rPr>
              <a:t>We each have agency to act!</a:t>
            </a:r>
            <a:endParaRPr sz="8100">
              <a:solidFill>
                <a:srgbClr val="1A355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357e6294c07_0_1894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g357e6294c07_0_1894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57e6294c07_0_1898"/>
          <p:cNvSpPr/>
          <p:nvPr/>
        </p:nvSpPr>
        <p:spPr>
          <a:xfrm>
            <a:off x="5257811" y="2648076"/>
            <a:ext cx="7772400" cy="2007600"/>
          </a:xfrm>
          <a:prstGeom prst="roundRect">
            <a:avLst>
              <a:gd fmla="val 16667" name="adj"/>
            </a:avLst>
          </a:prstGeom>
          <a:solidFill>
            <a:srgbClr val="1A355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357e6294c07_0_1898"/>
          <p:cNvSpPr/>
          <p:nvPr/>
        </p:nvSpPr>
        <p:spPr>
          <a:xfrm>
            <a:off x="5257811" y="4805505"/>
            <a:ext cx="7772400" cy="2007600"/>
          </a:xfrm>
          <a:prstGeom prst="roundRect">
            <a:avLst>
              <a:gd fmla="val 16667" name="adj"/>
            </a:avLst>
          </a:prstGeom>
          <a:solidFill>
            <a:srgbClr val="1A355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57e6294c07_0_1898"/>
          <p:cNvSpPr txBox="1"/>
          <p:nvPr/>
        </p:nvSpPr>
        <p:spPr>
          <a:xfrm>
            <a:off x="5257810" y="4903154"/>
            <a:ext cx="7576200" cy="18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8075" lIns="198075" spcFirstLastPara="1" rIns="198075" wrap="square" tIns="198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chemeClr val="lt1"/>
                </a:solidFill>
              </a:rPr>
              <a:t>Unique perspective as researchers (clinicians)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20" name="Google Shape;420;g357e6294c07_0_1898"/>
          <p:cNvSpPr/>
          <p:nvPr/>
        </p:nvSpPr>
        <p:spPr>
          <a:xfrm>
            <a:off x="5257811" y="6962931"/>
            <a:ext cx="7772400" cy="2007600"/>
          </a:xfrm>
          <a:prstGeom prst="roundRect">
            <a:avLst>
              <a:gd fmla="val 16667" name="adj"/>
            </a:avLst>
          </a:prstGeom>
          <a:solidFill>
            <a:srgbClr val="1A3555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57e6294c07_0_1898"/>
          <p:cNvSpPr txBox="1"/>
          <p:nvPr/>
        </p:nvSpPr>
        <p:spPr>
          <a:xfrm>
            <a:off x="5355897" y="7060617"/>
            <a:ext cx="7576200" cy="18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8075" lIns="198075" spcFirstLastPara="1" rIns="198075" wrap="square" tIns="198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chemeClr val="lt1"/>
                </a:solidFill>
              </a:rPr>
              <a:t>Constituent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22" name="Google Shape;422;g357e6294c07_0_1898"/>
          <p:cNvSpPr txBox="1"/>
          <p:nvPr/>
        </p:nvSpPr>
        <p:spPr>
          <a:xfrm>
            <a:off x="5257804" y="2745682"/>
            <a:ext cx="7576200" cy="18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8075" lIns="198075" spcFirstLastPara="1" rIns="198075" wrap="square" tIns="1980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chemeClr val="lt1"/>
                </a:solidFill>
              </a:rPr>
              <a:t>Unique perspective of the health care system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23" name="Google Shape;423;g357e6294c07_0_1898"/>
          <p:cNvSpPr txBox="1"/>
          <p:nvPr>
            <p:ph type="title"/>
          </p:nvPr>
        </p:nvSpPr>
        <p:spPr>
          <a:xfrm>
            <a:off x="457200" y="671238"/>
            <a:ext cx="16383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DCA"/>
              </a:buClr>
              <a:buSzPts val="6600"/>
              <a:buFont typeface="Play"/>
              <a:buNone/>
            </a:pPr>
            <a:r>
              <a:rPr lang="en-US" sz="5600">
                <a:solidFill>
                  <a:srgbClr val="3D7DCA"/>
                </a:solidFill>
                <a:latin typeface="Arial"/>
                <a:ea typeface="Arial"/>
                <a:cs typeface="Arial"/>
                <a:sym typeface="Arial"/>
              </a:rPr>
              <a:t>Why your voice matters</a:t>
            </a:r>
            <a:endParaRPr sz="5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57e6294c07_0_1898"/>
          <p:cNvSpPr/>
          <p:nvPr/>
        </p:nvSpPr>
        <p:spPr>
          <a:xfrm>
            <a:off x="-1669504" y="9549651"/>
            <a:ext cx="1892009" cy="1997315"/>
          </a:xfrm>
          <a:custGeom>
            <a:rect b="b" l="l" r="r" t="t"/>
            <a:pathLst>
              <a:path extrusionOk="0" h="9743002" w="9229311">
                <a:moveTo>
                  <a:pt x="0" y="0"/>
                </a:moveTo>
                <a:lnTo>
                  <a:pt x="9229311" y="0"/>
                </a:lnTo>
                <a:lnTo>
                  <a:pt x="9229311" y="9743002"/>
                </a:lnTo>
                <a:lnTo>
                  <a:pt x="0" y="9743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7e6294c07_0_1909"/>
          <p:cNvSpPr txBox="1"/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Categories of Actions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57e6294c07_0_1909"/>
          <p:cNvSpPr/>
          <p:nvPr/>
        </p:nvSpPr>
        <p:spPr>
          <a:xfrm>
            <a:off x="1257300" y="2899539"/>
            <a:ext cx="15773400" cy="1437300"/>
          </a:xfrm>
          <a:prstGeom prst="roundRect">
            <a:avLst>
              <a:gd fmla="val 16667" name="adj"/>
            </a:avLst>
          </a:prstGeom>
          <a:solidFill>
            <a:srgbClr val="1A3555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357e6294c07_0_1909"/>
          <p:cNvSpPr txBox="1"/>
          <p:nvPr/>
        </p:nvSpPr>
        <p:spPr>
          <a:xfrm>
            <a:off x="1327503" y="2969742"/>
            <a:ext cx="156330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2875" lIns="222875" spcFirstLastPara="1" rIns="222875" wrap="square" tIns="222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Arial"/>
              <a:buNone/>
            </a:pPr>
            <a:r>
              <a:rPr lang="en-US" sz="5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endParaRPr sz="2100"/>
          </a:p>
        </p:txBody>
      </p:sp>
      <p:sp>
        <p:nvSpPr>
          <p:cNvPr id="432" name="Google Shape;432;g357e6294c07_0_1909"/>
          <p:cNvSpPr/>
          <p:nvPr/>
        </p:nvSpPr>
        <p:spPr>
          <a:xfrm>
            <a:off x="1257300" y="4336884"/>
            <a:ext cx="15773400" cy="236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357e6294c07_0_1909"/>
          <p:cNvSpPr txBox="1"/>
          <p:nvPr/>
        </p:nvSpPr>
        <p:spPr>
          <a:xfrm>
            <a:off x="1257300" y="4336884"/>
            <a:ext cx="15773400" cy="23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74300" lIns="500775" spcFirstLastPara="1" rIns="416025" wrap="square" tIns="74300">
            <a:noAutofit/>
          </a:bodyPr>
          <a:lstStyle/>
          <a:p>
            <a:pPr indent="-406400" lvl="1" marL="431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Protest</a:t>
            </a:r>
            <a:endParaRPr sz="1800"/>
          </a:p>
          <a:p>
            <a:pPr indent="-406400" lvl="1" marL="431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Educate the Public (op-ed, interviews)</a:t>
            </a:r>
            <a:endParaRPr sz="1800"/>
          </a:p>
          <a:p>
            <a:pPr indent="-406400" lvl="1" marL="431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Talk to your patients, colleagues, friends, extended family</a:t>
            </a:r>
            <a:endParaRPr sz="1800"/>
          </a:p>
        </p:txBody>
      </p:sp>
      <p:sp>
        <p:nvSpPr>
          <p:cNvPr id="434" name="Google Shape;434;g357e6294c07_0_1909"/>
          <p:cNvSpPr/>
          <p:nvPr/>
        </p:nvSpPr>
        <p:spPr>
          <a:xfrm>
            <a:off x="1257300" y="6698237"/>
            <a:ext cx="15773400" cy="1437300"/>
          </a:xfrm>
          <a:prstGeom prst="roundRect">
            <a:avLst>
              <a:gd fmla="val 16667" name="adj"/>
            </a:avLst>
          </a:prstGeom>
          <a:solidFill>
            <a:srgbClr val="1A3555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57e6294c07_0_1909"/>
          <p:cNvSpPr txBox="1"/>
          <p:nvPr/>
        </p:nvSpPr>
        <p:spPr>
          <a:xfrm>
            <a:off x="1327503" y="6838665"/>
            <a:ext cx="156330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2875" lIns="222875" spcFirstLastPara="1" rIns="222875" wrap="square" tIns="2228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00"/>
              <a:buFont typeface="Arial"/>
              <a:buNone/>
            </a:pPr>
            <a:r>
              <a:rPr lang="en-US" sz="5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Political</a:t>
            </a:r>
            <a:endParaRPr sz="2100"/>
          </a:p>
        </p:txBody>
      </p:sp>
      <p:sp>
        <p:nvSpPr>
          <p:cNvPr id="436" name="Google Shape;436;g357e6294c07_0_1909"/>
          <p:cNvSpPr/>
          <p:nvPr/>
        </p:nvSpPr>
        <p:spPr>
          <a:xfrm>
            <a:off x="1257300" y="8135582"/>
            <a:ext cx="15773400" cy="9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357e6294c07_0_1909"/>
          <p:cNvSpPr txBox="1"/>
          <p:nvPr/>
        </p:nvSpPr>
        <p:spPr>
          <a:xfrm>
            <a:off x="1257300" y="8135582"/>
            <a:ext cx="15773400" cy="9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74300" lIns="500775" spcFirstLastPara="1" rIns="416025" wrap="square" tIns="74300">
            <a:noAutofit/>
          </a:bodyPr>
          <a:lstStyle/>
          <a:p>
            <a:pPr indent="-406400" lvl="1" marL="431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</a:pPr>
            <a:r>
              <a:rPr b="0" i="0" lang="en-US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Communicate with your representatives and senators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57e6294c07_0_1921"/>
          <p:cNvSpPr txBox="1"/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Regular U.S. Appropriations Process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3" name="Google Shape;443;g357e6294c07_0_1921"/>
          <p:cNvGrpSpPr/>
          <p:nvPr/>
        </p:nvGrpSpPr>
        <p:grpSpPr>
          <a:xfrm>
            <a:off x="1257300" y="2738438"/>
            <a:ext cx="15773400" cy="6527103"/>
            <a:chOff x="0" y="0"/>
            <a:chExt cx="10515600" cy="4351402"/>
          </a:xfrm>
        </p:grpSpPr>
        <p:sp>
          <p:nvSpPr>
            <p:cNvPr id="444" name="Google Shape;444;g357e6294c07_0_1921"/>
            <p:cNvSpPr/>
            <p:nvPr/>
          </p:nvSpPr>
          <p:spPr>
            <a:xfrm>
              <a:off x="0" y="1305401"/>
              <a:ext cx="10515600" cy="1740600"/>
            </a:xfrm>
            <a:prstGeom prst="notchedRightArrow">
              <a:avLst>
                <a:gd fmla="val 50000" name="adj1"/>
                <a:gd fmla="val 50000" name="adj2"/>
              </a:avLst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g357e6294c07_0_1921"/>
            <p:cNvSpPr/>
            <p:nvPr/>
          </p:nvSpPr>
          <p:spPr>
            <a:xfrm>
              <a:off x="2599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g357e6294c07_0_1921"/>
            <p:cNvSpPr txBox="1"/>
            <p:nvPr/>
          </p:nvSpPr>
          <p:spPr>
            <a:xfrm>
              <a:off x="2599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President’s Budget</a:t>
              </a:r>
              <a:endParaRPr sz="2100"/>
            </a:p>
          </p:txBody>
        </p:sp>
        <p:sp>
          <p:nvSpPr>
            <p:cNvPr id="447" name="Google Shape;447;g357e6294c07_0_1921"/>
            <p:cNvSpPr/>
            <p:nvPr/>
          </p:nvSpPr>
          <p:spPr>
            <a:xfrm>
              <a:off x="541739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g357e6294c07_0_1921"/>
            <p:cNvSpPr/>
            <p:nvPr/>
          </p:nvSpPr>
          <p:spPr>
            <a:xfrm>
              <a:off x="1591684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g357e6294c07_0_1921"/>
            <p:cNvSpPr txBox="1"/>
            <p:nvPr/>
          </p:nvSpPr>
          <p:spPr>
            <a:xfrm>
              <a:off x="1591684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Congressional Budget Resolution</a:t>
              </a:r>
              <a:endParaRPr sz="2100"/>
            </a:p>
          </p:txBody>
        </p:sp>
        <p:sp>
          <p:nvSpPr>
            <p:cNvPr id="450" name="Google Shape;450;g357e6294c07_0_1921"/>
            <p:cNvSpPr/>
            <p:nvPr/>
          </p:nvSpPr>
          <p:spPr>
            <a:xfrm>
              <a:off x="2130825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g357e6294c07_0_1921"/>
            <p:cNvSpPr/>
            <p:nvPr/>
          </p:nvSpPr>
          <p:spPr>
            <a:xfrm>
              <a:off x="3180770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g357e6294c07_0_1921"/>
            <p:cNvSpPr txBox="1"/>
            <p:nvPr/>
          </p:nvSpPr>
          <p:spPr>
            <a:xfrm>
              <a:off x="3180770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Appropriations Committee</a:t>
              </a:r>
              <a:endParaRPr sz="2100"/>
            </a:p>
          </p:txBody>
        </p:sp>
        <p:sp>
          <p:nvSpPr>
            <p:cNvPr id="453" name="Google Shape;453;g357e6294c07_0_1921"/>
            <p:cNvSpPr/>
            <p:nvPr/>
          </p:nvSpPr>
          <p:spPr>
            <a:xfrm>
              <a:off x="3719910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g357e6294c07_0_1921"/>
            <p:cNvSpPr/>
            <p:nvPr/>
          </p:nvSpPr>
          <p:spPr>
            <a:xfrm>
              <a:off x="4769855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g357e6294c07_0_1921"/>
            <p:cNvSpPr txBox="1"/>
            <p:nvPr/>
          </p:nvSpPr>
          <p:spPr>
            <a:xfrm>
              <a:off x="4769855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Markup and Approval</a:t>
              </a:r>
              <a:endParaRPr sz="2100"/>
            </a:p>
          </p:txBody>
        </p:sp>
        <p:sp>
          <p:nvSpPr>
            <p:cNvPr id="456" name="Google Shape;456;g357e6294c07_0_1921"/>
            <p:cNvSpPr/>
            <p:nvPr/>
          </p:nvSpPr>
          <p:spPr>
            <a:xfrm>
              <a:off x="5308995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g357e6294c07_0_1921"/>
            <p:cNvSpPr/>
            <p:nvPr/>
          </p:nvSpPr>
          <p:spPr>
            <a:xfrm>
              <a:off x="6358940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g357e6294c07_0_1921"/>
            <p:cNvSpPr txBox="1"/>
            <p:nvPr/>
          </p:nvSpPr>
          <p:spPr>
            <a:xfrm>
              <a:off x="6358940" y="0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Reconciliation and Final Approval</a:t>
              </a:r>
              <a:endParaRPr sz="2100"/>
            </a:p>
          </p:txBody>
        </p:sp>
        <p:sp>
          <p:nvSpPr>
            <p:cNvPr id="459" name="Google Shape;459;g357e6294c07_0_1921"/>
            <p:cNvSpPr/>
            <p:nvPr/>
          </p:nvSpPr>
          <p:spPr>
            <a:xfrm>
              <a:off x="6898081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g357e6294c07_0_1921"/>
            <p:cNvSpPr/>
            <p:nvPr/>
          </p:nvSpPr>
          <p:spPr>
            <a:xfrm>
              <a:off x="7948026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g357e6294c07_0_1921"/>
            <p:cNvSpPr txBox="1"/>
            <p:nvPr/>
          </p:nvSpPr>
          <p:spPr>
            <a:xfrm>
              <a:off x="7948026" y="2610802"/>
              <a:ext cx="1513500" cy="17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60025" lIns="160025" spcFirstLastPara="1" rIns="160025" wrap="square" tIns="160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lang="en-US" sz="2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Presidential Approval</a:t>
              </a:r>
              <a:endParaRPr sz="2100"/>
            </a:p>
          </p:txBody>
        </p:sp>
        <p:sp>
          <p:nvSpPr>
            <p:cNvPr id="462" name="Google Shape;462;g357e6294c07_0_1921"/>
            <p:cNvSpPr/>
            <p:nvPr/>
          </p:nvSpPr>
          <p:spPr>
            <a:xfrm>
              <a:off x="8487166" y="1958102"/>
              <a:ext cx="435000" cy="435000"/>
            </a:xfrm>
            <a:prstGeom prst="ellipse">
              <a:avLst/>
            </a:prstGeom>
            <a:solidFill>
              <a:srgbClr val="3D7DCA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137150" lIns="137150" spcFirstLastPara="1" rIns="137150" wrap="square" tIns="13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7e6294c07_0_194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357e6294c07_0_1945"/>
          <p:cNvSpPr/>
          <p:nvPr/>
        </p:nvSpPr>
        <p:spPr>
          <a:xfrm flipH="1">
            <a:off x="473" y="0"/>
            <a:ext cx="8702656" cy="10287000"/>
          </a:xfrm>
          <a:custGeom>
            <a:rect b="b" l="l" r="r" t="t"/>
            <a:pathLst>
              <a:path extrusionOk="0" h="6858000" w="5734864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57e6294c07_0_1945"/>
          <p:cNvSpPr txBox="1"/>
          <p:nvPr>
            <p:ph type="title"/>
          </p:nvPr>
        </p:nvSpPr>
        <p:spPr>
          <a:xfrm>
            <a:off x="1160112" y="1488141"/>
            <a:ext cx="5425200" cy="41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 sz="6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chaos to something organized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357e6294c07_0_1945"/>
          <p:cNvSpPr txBox="1"/>
          <p:nvPr>
            <p:ph idx="1" type="body"/>
          </p:nvPr>
        </p:nvSpPr>
        <p:spPr>
          <a:xfrm>
            <a:off x="1494431" y="6181880"/>
            <a:ext cx="4688100" cy="17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Relatively speaking…</a:t>
            </a:r>
            <a:endParaRPr/>
          </a:p>
        </p:txBody>
      </p:sp>
      <p:pic>
        <p:nvPicPr>
          <p:cNvPr descr="A letter of a politician&#10;&#10;AI-generated content may be incorrect." id="471" name="Google Shape;471;g357e6294c07_0_19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3627" y="914458"/>
            <a:ext cx="8562976" cy="841312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357e6294c07_0_1945"/>
          <p:cNvSpPr txBox="1"/>
          <p:nvPr/>
        </p:nvSpPr>
        <p:spPr>
          <a:xfrm>
            <a:off x="153700" y="9733800"/>
            <a:ext cx="185544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</a:rPr>
              <a:t>https://www.whitehouse.gov/wp-content/uploads/2025/05/Fiscal-Year-2026-Discretionary-Budget-Request.pdf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57e6294c07_0_1953"/>
          <p:cNvSpPr txBox="1"/>
          <p:nvPr>
            <p:ph type="title"/>
          </p:nvPr>
        </p:nvSpPr>
        <p:spPr>
          <a:xfrm>
            <a:off x="685800" y="411950"/>
            <a:ext cx="160710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Your Role in the Appropriations Process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357e6294c07_0_1953"/>
          <p:cNvSpPr txBox="1"/>
          <p:nvPr>
            <p:ph idx="1" type="body"/>
          </p:nvPr>
        </p:nvSpPr>
        <p:spPr>
          <a:xfrm>
            <a:off x="619950" y="1894750"/>
            <a:ext cx="162027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b="1" lang="en-US"/>
              <a:t>Advocacy: </a:t>
            </a:r>
            <a:r>
              <a:rPr lang="en-US"/>
              <a:t>Engage with lawmakers during key stages to ensure funding for primary care is prioritized. Involvement in this stage also includes submitting appropriations requests.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b="1" lang="en-US"/>
              <a:t>Coalition Work: </a:t>
            </a:r>
            <a:r>
              <a:rPr lang="en-US"/>
              <a:t>Collaborate with stakeholders and advocacy groups to amplify the importance of funding for HRSA, AHRQ and NIH, etc.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b="1" lang="en-US"/>
              <a:t>Education: </a:t>
            </a:r>
            <a:r>
              <a:rPr lang="en-US"/>
              <a:t>Provide data, testimonials, and schedule meetings with policymakers, demonstrating the impact of proposed funding on healthcare access and outcomes.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b="1" lang="en-US"/>
              <a:t>Monitoring: </a:t>
            </a:r>
            <a:r>
              <a:rPr lang="en-US"/>
              <a:t>Keep track of the legislative calendar and milestones to time advocacy efforts effectively.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479" name="Google Shape;479;g357e6294c07_0_1953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357e6294c07_0_1953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57e6294c07_0_1958"/>
          <p:cNvSpPr txBox="1"/>
          <p:nvPr>
            <p:ph type="title"/>
          </p:nvPr>
        </p:nvSpPr>
        <p:spPr>
          <a:xfrm>
            <a:off x="1257300" y="547689"/>
            <a:ext cx="15773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Senate Appropriations Committee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357e6294c07_0_1958"/>
          <p:cNvSpPr txBox="1"/>
          <p:nvPr>
            <p:ph idx="1" type="body"/>
          </p:nvPr>
        </p:nvSpPr>
        <p:spPr>
          <a:xfrm>
            <a:off x="1257300" y="1497465"/>
            <a:ext cx="7772400" cy="82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-351790" lvl="0" marL="3429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Susan Collins (Maine)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Mitch McConnell (Kentucky)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Lisa Murkowski (Alaska)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Lindsey Graham (South Carolina)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Jerry Moran (Kansas)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John Hoeven (North Dakota)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John Boozman (Arkansas)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Shelley Moore Capito (West Virginia)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John Kennedy (Louisiana)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Cindy Hyde-Smith (Mississippi)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Bill Hagerty (Tennessee)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Katie Britt (Alabama)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Markwayne Mullin (Oklahoma)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Deb Fischer (Nebraska)</a:t>
            </a:r>
            <a:endParaRPr sz="2360"/>
          </a:p>
          <a:p>
            <a:pPr indent="-35179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40"/>
              <a:buChar char="•"/>
            </a:pPr>
            <a:r>
              <a:rPr lang="en-US" sz="2360"/>
              <a:t>Mike Rounds (South Dakota)</a:t>
            </a:r>
            <a:endParaRPr sz="2360"/>
          </a:p>
          <a:p>
            <a:pPr indent="-139700" lvl="0" marL="342900" rtl="0" algn="l">
              <a:lnSpc>
                <a:spcPct val="7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940"/>
              <a:buNone/>
            </a:pPr>
            <a:r>
              <a:t/>
            </a:r>
            <a:endParaRPr sz="1960"/>
          </a:p>
        </p:txBody>
      </p:sp>
      <p:sp>
        <p:nvSpPr>
          <p:cNvPr id="487" name="Google Shape;487;g357e6294c07_0_1958"/>
          <p:cNvSpPr txBox="1"/>
          <p:nvPr>
            <p:ph idx="2" type="body"/>
          </p:nvPr>
        </p:nvSpPr>
        <p:spPr>
          <a:xfrm>
            <a:off x="9258300" y="1404258"/>
            <a:ext cx="7772400" cy="82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 fontScale="85000" lnSpcReduction="20000"/>
          </a:bodyPr>
          <a:lstStyle/>
          <a:p>
            <a:pPr indent="-366395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Patty Murray (Washington)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Richard Durbin (Illinois)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Jack Reed (Rhode Island)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Jeanne Shaheen (New Hampshire)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Jeff Merkley (Oregon)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Chris Coons (Delaware)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Brian Schatz (Hawaii)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Tammy Baldwin (Wisconsin)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Chris Murphy (Connecticut)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Chris Van Hollen (Maryland)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Martin Heinrich (New Mexico)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Gary Peters (Michigan)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Kirsten Gillibrand (New York)</a:t>
            </a:r>
            <a:endParaRPr/>
          </a:p>
          <a:p>
            <a:pPr indent="-366395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Jon Ossoff (Georgia)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57e6294c07_0_1964"/>
          <p:cNvSpPr txBox="1"/>
          <p:nvPr>
            <p:ph type="title"/>
          </p:nvPr>
        </p:nvSpPr>
        <p:spPr>
          <a:xfrm>
            <a:off x="2971800" y="433957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Senate HELP Committee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357e6294c07_0_1964"/>
          <p:cNvSpPr txBox="1"/>
          <p:nvPr>
            <p:ph idx="1" type="body"/>
          </p:nvPr>
        </p:nvSpPr>
        <p:spPr>
          <a:xfrm>
            <a:off x="2290400" y="2204100"/>
            <a:ext cx="60579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 fontScale="92500" lnSpcReduction="20000"/>
          </a:bodyPr>
          <a:lstStyle/>
          <a:p>
            <a:pPr indent="-360997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Rand Paul (KY)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Lisa Murkowski (AK)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Roger Marshall (KS)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Josh Hawley (MO)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Jim Banks (IN)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Ashley Moody (FL)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Susan Collins (ME)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Markwayne Mullin (OK)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Tim Scott (SC)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Tommy Tuberville (AL)</a:t>
            </a:r>
            <a:endParaRPr/>
          </a:p>
          <a:p>
            <a:pPr indent="-360997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50000"/>
              <a:buChar char="•"/>
            </a:pPr>
            <a:r>
              <a:rPr lang="en-US"/>
              <a:t>Jon Husted (OH)</a:t>
            </a:r>
            <a:endParaRPr/>
          </a:p>
        </p:txBody>
      </p:sp>
      <p:sp>
        <p:nvSpPr>
          <p:cNvPr id="494" name="Google Shape;494;g357e6294c07_0_1964"/>
          <p:cNvSpPr txBox="1"/>
          <p:nvPr>
            <p:ph idx="2" type="body"/>
          </p:nvPr>
        </p:nvSpPr>
        <p:spPr>
          <a:xfrm>
            <a:off x="10753000" y="2148450"/>
            <a:ext cx="60579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 lnSpcReduction="20000"/>
          </a:bodyPr>
          <a:lstStyle/>
          <a:p>
            <a:pPr indent="-3810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Patty Murray (WA)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Chris Murphy (CT)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Maggie Hassan (NH)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Ed Markey (MA)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Lisa Blunt Rochester (DE)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Tammy Baldwin (WI)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Tim Kaine (VA)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John Hickenlooper (CO)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Andy Kim (NJ)</a:t>
            </a:r>
            <a:endParaRPr/>
          </a:p>
          <a:p>
            <a:pPr indent="-381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/>
              <a:t>Angela Alsobrooks (MD)</a:t>
            </a:r>
            <a:endParaRPr/>
          </a:p>
        </p:txBody>
      </p:sp>
      <p:sp>
        <p:nvSpPr>
          <p:cNvPr id="495" name="Google Shape;495;g357e6294c07_0_1964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g357e6294c07_0_1964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7e6294c07_0_1970"/>
          <p:cNvSpPr txBox="1"/>
          <p:nvPr>
            <p:ph type="title"/>
          </p:nvPr>
        </p:nvSpPr>
        <p:spPr>
          <a:xfrm>
            <a:off x="685800" y="411950"/>
            <a:ext cx="160710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Policy Action Plan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357e6294c07_0_1970"/>
          <p:cNvSpPr txBox="1"/>
          <p:nvPr>
            <p:ph idx="1" type="body"/>
          </p:nvPr>
        </p:nvSpPr>
        <p:spPr>
          <a:xfrm>
            <a:off x="1786350" y="2259750"/>
            <a:ext cx="147153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495300" lvl="0" marL="6858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200"/>
              <a:buAutoNum type="arabicPeriod"/>
            </a:pPr>
            <a:r>
              <a:rPr lang="en-US" sz="4200">
                <a:latin typeface="Arial"/>
                <a:ea typeface="Arial"/>
                <a:cs typeface="Arial"/>
                <a:sym typeface="Arial"/>
              </a:rPr>
              <a:t>Goal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indent="-4953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AutoNum type="arabicPeriod"/>
            </a:pPr>
            <a:r>
              <a:rPr lang="en-US" sz="4200">
                <a:latin typeface="Arial"/>
                <a:ea typeface="Arial"/>
                <a:cs typeface="Arial"/>
                <a:sym typeface="Arial"/>
              </a:rPr>
              <a:t>Strategy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indent="-4953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AutoNum type="arabicPeriod"/>
            </a:pPr>
            <a:r>
              <a:rPr lang="en-US" sz="4200">
                <a:latin typeface="Arial"/>
                <a:ea typeface="Arial"/>
                <a:cs typeface="Arial"/>
                <a:sym typeface="Arial"/>
              </a:rPr>
              <a:t>Target</a:t>
            </a:r>
            <a:endParaRPr sz="4200">
              <a:latin typeface="Arial"/>
              <a:ea typeface="Arial"/>
              <a:cs typeface="Arial"/>
              <a:sym typeface="Arial"/>
            </a:endParaRPr>
          </a:p>
          <a:p>
            <a:pPr indent="-4953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AutoNum type="arabicPeriod"/>
            </a:pPr>
            <a:r>
              <a:rPr lang="en-US" sz="4200">
                <a:latin typeface="Arial"/>
                <a:ea typeface="Arial"/>
                <a:cs typeface="Arial"/>
                <a:sym typeface="Arial"/>
              </a:rPr>
              <a:t>Tools</a:t>
            </a:r>
            <a:endParaRPr sz="4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357e6294c07_0_1970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357e6294c07_0_1970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7e6294c07_0_239"/>
          <p:cNvSpPr/>
          <p:nvPr/>
        </p:nvSpPr>
        <p:spPr>
          <a:xfrm>
            <a:off x="0" y="0"/>
            <a:ext cx="5694000" cy="10287000"/>
          </a:xfrm>
          <a:prstGeom prst="rect">
            <a:avLst/>
          </a:prstGeom>
          <a:solidFill>
            <a:srgbClr val="3D7DCA"/>
          </a:solidFill>
          <a:ln cap="flat" cmpd="sng" w="1905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57e6294c07_0_239"/>
          <p:cNvSpPr/>
          <p:nvPr/>
        </p:nvSpPr>
        <p:spPr>
          <a:xfrm>
            <a:off x="48988" y="685802"/>
            <a:ext cx="1681800" cy="1567200"/>
          </a:xfrm>
          <a:prstGeom prst="frame">
            <a:avLst>
              <a:gd fmla="val 12500" name="adj1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57e6294c07_0_239"/>
          <p:cNvSpPr/>
          <p:nvPr/>
        </p:nvSpPr>
        <p:spPr>
          <a:xfrm>
            <a:off x="619988" y="48988"/>
            <a:ext cx="1633800" cy="1567200"/>
          </a:xfrm>
          <a:prstGeom prst="rect">
            <a:avLst/>
          </a:prstGeom>
          <a:solidFill>
            <a:srgbClr val="EEA121"/>
          </a:solidFill>
          <a:ln cap="flat" cmpd="sng" w="19050">
            <a:solidFill>
              <a:srgbClr val="BF9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57e6294c07_0_239"/>
          <p:cNvSpPr txBox="1"/>
          <p:nvPr/>
        </p:nvSpPr>
        <p:spPr>
          <a:xfrm>
            <a:off x="770900" y="521144"/>
            <a:ext cx="13314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g357e6294c07_0_239"/>
          <p:cNvSpPr txBox="1"/>
          <p:nvPr>
            <p:ph type="ctrTitle"/>
          </p:nvPr>
        </p:nvSpPr>
        <p:spPr>
          <a:xfrm>
            <a:off x="6086172" y="3642216"/>
            <a:ext cx="12250800" cy="25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"/>
              <a:buNone/>
            </a:pPr>
            <a:r>
              <a:rPr lang="en-US" sz="6800">
                <a:latin typeface="Montserrat"/>
                <a:ea typeface="Montserrat"/>
                <a:cs typeface="Montserrat"/>
                <a:sym typeface="Montserrat"/>
              </a:rPr>
              <a:t>The U.S. National Family Medicine Research Strategic Plan</a:t>
            </a:r>
            <a:endParaRPr sz="6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9" name="Google Shape;229;g357e6294c07_0_239" title="FRM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1100" y="6525425"/>
            <a:ext cx="6576200" cy="37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57e6294c07_0_1975"/>
          <p:cNvSpPr txBox="1"/>
          <p:nvPr>
            <p:ph type="title"/>
          </p:nvPr>
        </p:nvSpPr>
        <p:spPr>
          <a:xfrm>
            <a:off x="457200" y="274638"/>
            <a:ext cx="16383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DCA"/>
              </a:buClr>
              <a:buSzPts val="6600"/>
              <a:buFont typeface="Play"/>
              <a:buNone/>
            </a:pPr>
            <a:r>
              <a:rPr lang="en-US" sz="4800">
                <a:solidFill>
                  <a:srgbClr val="3D7DCA"/>
                </a:solidFill>
                <a:latin typeface="Arial"/>
                <a:ea typeface="Arial"/>
                <a:cs typeface="Arial"/>
                <a:sym typeface="Arial"/>
              </a:rPr>
              <a:t>Goal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357e6294c07_0_1975"/>
          <p:cNvSpPr txBox="1"/>
          <p:nvPr>
            <p:ph idx="1" type="body"/>
          </p:nvPr>
        </p:nvSpPr>
        <p:spPr>
          <a:xfrm>
            <a:off x="457200" y="1600200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What is the problem?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What is the solution?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What is the policy ask?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</p:txBody>
      </p:sp>
      <p:sp>
        <p:nvSpPr>
          <p:cNvPr id="511" name="Google Shape;511;g357e6294c07_0_1975"/>
          <p:cNvSpPr txBox="1"/>
          <p:nvPr>
            <p:ph idx="1" type="body"/>
          </p:nvPr>
        </p:nvSpPr>
        <p:spPr>
          <a:xfrm>
            <a:off x="9037500" y="1703025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u="sng"/>
              <a:t>Example:</a:t>
            </a:r>
            <a:endParaRPr sz="4000" u="sng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Insufficient infrastructure funding to promote rural research.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Grant awards to support infrastructure in rural communities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Congressional line item to support research infrastructure</a:t>
            </a:r>
            <a:endParaRPr sz="4000"/>
          </a:p>
        </p:txBody>
      </p:sp>
      <p:sp>
        <p:nvSpPr>
          <p:cNvPr id="512" name="Google Shape;512;g357e6294c07_0_1975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357e6294c07_0_1975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57e6294c07_0_1986"/>
          <p:cNvSpPr txBox="1"/>
          <p:nvPr>
            <p:ph type="title"/>
          </p:nvPr>
        </p:nvSpPr>
        <p:spPr>
          <a:xfrm>
            <a:off x="457200" y="274638"/>
            <a:ext cx="16383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DCA"/>
              </a:buClr>
              <a:buSzPts val="6600"/>
              <a:buFont typeface="Play"/>
              <a:buNone/>
            </a:pPr>
            <a:r>
              <a:rPr lang="en-US" sz="4800">
                <a:solidFill>
                  <a:srgbClr val="3D7DCA"/>
                </a:solidFill>
                <a:latin typeface="Arial"/>
                <a:ea typeface="Arial"/>
                <a:cs typeface="Arial"/>
                <a:sym typeface="Arial"/>
              </a:rPr>
              <a:t>Strategy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357e6294c07_0_1986"/>
          <p:cNvSpPr txBox="1"/>
          <p:nvPr>
            <p:ph idx="1" type="body"/>
          </p:nvPr>
        </p:nvSpPr>
        <p:spPr>
          <a:xfrm>
            <a:off x="457200" y="1600200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What resources are available to you?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Who are your allies?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Who are your opponents?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</p:txBody>
      </p:sp>
      <p:sp>
        <p:nvSpPr>
          <p:cNvPr id="520" name="Google Shape;520;g357e6294c07_0_1986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357e6294c07_0_1986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7e6294c07_0_1996"/>
          <p:cNvSpPr txBox="1"/>
          <p:nvPr>
            <p:ph type="title"/>
          </p:nvPr>
        </p:nvSpPr>
        <p:spPr>
          <a:xfrm>
            <a:off x="457200" y="274638"/>
            <a:ext cx="16383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DCA"/>
              </a:buClr>
              <a:buSzPts val="6600"/>
              <a:buFont typeface="Play"/>
              <a:buNone/>
            </a:pPr>
            <a:r>
              <a:rPr lang="en-US" sz="4800">
                <a:solidFill>
                  <a:srgbClr val="3D7DCA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357e6294c07_0_1996"/>
          <p:cNvSpPr txBox="1"/>
          <p:nvPr>
            <p:ph idx="1" type="body"/>
          </p:nvPr>
        </p:nvSpPr>
        <p:spPr>
          <a:xfrm>
            <a:off x="457200" y="1600200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Who are the people or organizations in power who can make decisions?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</p:txBody>
      </p:sp>
      <p:sp>
        <p:nvSpPr>
          <p:cNvPr id="528" name="Google Shape;528;g357e6294c07_0_1996"/>
          <p:cNvSpPr txBox="1"/>
          <p:nvPr>
            <p:ph idx="1" type="body"/>
          </p:nvPr>
        </p:nvSpPr>
        <p:spPr>
          <a:xfrm>
            <a:off x="9334976" y="1703025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u="sng"/>
              <a:t>Example:</a:t>
            </a:r>
            <a:endParaRPr sz="4000" u="sng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Representatives on specific committees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e.g. House Committee on Energy and Commerce, Subcommittee on Health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e.g. Senate Committee on Health, Education, Labor and Pensions</a:t>
            </a:r>
            <a:endParaRPr sz="4000"/>
          </a:p>
        </p:txBody>
      </p:sp>
      <p:sp>
        <p:nvSpPr>
          <p:cNvPr id="529" name="Google Shape;529;g357e6294c07_0_1996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357e6294c07_0_1996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57e6294c07_0_2007"/>
          <p:cNvSpPr txBox="1"/>
          <p:nvPr>
            <p:ph type="title"/>
          </p:nvPr>
        </p:nvSpPr>
        <p:spPr>
          <a:xfrm>
            <a:off x="457200" y="274638"/>
            <a:ext cx="16383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7DCA"/>
              </a:buClr>
              <a:buSzPts val="6600"/>
              <a:buFont typeface="Play"/>
              <a:buNone/>
            </a:pPr>
            <a:r>
              <a:rPr lang="en-US" sz="4800">
                <a:solidFill>
                  <a:srgbClr val="3D7DCA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357e6294c07_0_2007"/>
          <p:cNvSpPr txBox="1"/>
          <p:nvPr>
            <p:ph idx="1" type="body"/>
          </p:nvPr>
        </p:nvSpPr>
        <p:spPr>
          <a:xfrm>
            <a:off x="457200" y="1600200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What actions will you direct at your target?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/>
          </a:p>
        </p:txBody>
      </p:sp>
      <p:sp>
        <p:nvSpPr>
          <p:cNvPr id="537" name="Google Shape;537;g357e6294c07_0_2007"/>
          <p:cNvSpPr txBox="1"/>
          <p:nvPr>
            <p:ph idx="1" type="body"/>
          </p:nvPr>
        </p:nvSpPr>
        <p:spPr>
          <a:xfrm>
            <a:off x="9334976" y="1703025"/>
            <a:ext cx="8194200" cy="6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 u="sng"/>
              <a:t>Potential tools</a:t>
            </a:r>
            <a:endParaRPr sz="4000" u="sng"/>
          </a:p>
          <a:p>
            <a:pPr indent="-4572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0"/>
              <a:buChar char="-"/>
            </a:pPr>
            <a:r>
              <a:rPr lang="en-US" sz="4000"/>
              <a:t>Visits</a:t>
            </a:r>
            <a:endParaRPr sz="40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-"/>
            </a:pPr>
            <a:r>
              <a:rPr lang="en-US" sz="4000"/>
              <a:t>Letters, emails, phone calls</a:t>
            </a:r>
            <a:endParaRPr sz="40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-"/>
            </a:pPr>
            <a:r>
              <a:rPr lang="en-US" sz="4000"/>
              <a:t>Demonstrations and press conferences to raise awareness/sway public opinion</a:t>
            </a:r>
            <a:endParaRPr sz="40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-"/>
            </a:pPr>
            <a:r>
              <a:rPr lang="en-US" sz="4000"/>
              <a:t>Asking membership organizations to write letter of support</a:t>
            </a:r>
            <a:endParaRPr sz="4000"/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Char char="-"/>
            </a:pPr>
            <a:r>
              <a:rPr lang="en-US" sz="4000"/>
              <a:t>Editorials</a:t>
            </a:r>
            <a:endParaRPr sz="4000"/>
          </a:p>
        </p:txBody>
      </p:sp>
      <p:sp>
        <p:nvSpPr>
          <p:cNvPr id="538" name="Google Shape;538;g357e6294c07_0_2007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g357e6294c07_0_2007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7e6294c07_0_2018"/>
          <p:cNvSpPr txBox="1"/>
          <p:nvPr>
            <p:ph type="title"/>
          </p:nvPr>
        </p:nvSpPr>
        <p:spPr>
          <a:xfrm>
            <a:off x="685800" y="411950"/>
            <a:ext cx="15836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How to contact your representatives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357e6294c07_0_2018"/>
          <p:cNvSpPr txBox="1"/>
          <p:nvPr>
            <p:ph idx="1" type="body"/>
          </p:nvPr>
        </p:nvSpPr>
        <p:spPr>
          <a:xfrm>
            <a:off x="685800" y="2400300"/>
            <a:ext cx="123444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Email / phone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Look for information about terminated grants/actions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Set up a meeting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Talk to health policy aide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762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</p:txBody>
      </p:sp>
      <p:sp>
        <p:nvSpPr>
          <p:cNvPr id="546" name="Google Shape;546;g357e6294c07_0_2018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357e6294c07_0_2018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57e6294c07_0_2023"/>
          <p:cNvSpPr txBox="1"/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Crafting a message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357e6294c07_0_2023"/>
          <p:cNvSpPr txBox="1"/>
          <p:nvPr>
            <p:ph idx="1" type="body"/>
          </p:nvPr>
        </p:nvSpPr>
        <p:spPr>
          <a:xfrm>
            <a:off x="685800" y="2400300"/>
            <a:ext cx="12344400" cy="6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Use storytelling techniques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Estimate the value of your work in quantitative terms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Tailor communication materials for different audiences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matters to which audience (e.g. patient care or stakeholder engagement)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Translate research into concise and understandable messages and usable formats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762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</p:txBody>
      </p:sp>
      <p:sp>
        <p:nvSpPr>
          <p:cNvPr id="554" name="Google Shape;554;g357e6294c07_0_2023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357e6294c07_0_2023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7e6294c07_0_2028"/>
          <p:cNvSpPr/>
          <p:nvPr/>
        </p:nvSpPr>
        <p:spPr>
          <a:xfrm>
            <a:off x="0" y="0"/>
            <a:ext cx="182835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357e6294c07_0_2028"/>
          <p:cNvSpPr txBox="1"/>
          <p:nvPr>
            <p:ph type="title"/>
          </p:nvPr>
        </p:nvSpPr>
        <p:spPr>
          <a:xfrm>
            <a:off x="960120" y="493776"/>
            <a:ext cx="10341900" cy="26748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00"/>
              <a:buFont typeface="Play"/>
              <a:buNone/>
            </a:pPr>
            <a:r>
              <a:rPr lang="en-US" sz="7800">
                <a:latin typeface="Arial"/>
                <a:ea typeface="Arial"/>
                <a:cs typeface="Arial"/>
                <a:sym typeface="Arial"/>
              </a:rPr>
              <a:t>Preparing for a meeting</a:t>
            </a:r>
            <a:endParaRPr sz="4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357e6294c07_0_2028"/>
          <p:cNvSpPr/>
          <p:nvPr/>
        </p:nvSpPr>
        <p:spPr>
          <a:xfrm>
            <a:off x="1138428" y="3593592"/>
            <a:ext cx="6365384" cy="27432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EEA121"/>
          </a:solidFill>
          <a:ln cap="rnd" cmpd="sng" w="41275">
            <a:solidFill>
              <a:srgbClr val="EEA1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357e6294c07_0_2028"/>
          <p:cNvSpPr txBox="1"/>
          <p:nvPr>
            <p:ph idx="1" type="body"/>
          </p:nvPr>
        </p:nvSpPr>
        <p:spPr>
          <a:xfrm>
            <a:off x="960120" y="4059936"/>
            <a:ext cx="10341900" cy="52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-3365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What positions has your representative taken before? What matters to them?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What is your ask?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Ask for what is possible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E.g. writing a letter to agency, asking questions at a hearing, adding specific appropriations language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1" marL="1028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Tell them why they should support you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00"/>
              <a:buChar char="•"/>
            </a:pPr>
            <a:r>
              <a:rPr lang="en-US" sz="3300">
                <a:latin typeface="Arial"/>
                <a:ea typeface="Arial"/>
                <a:cs typeface="Arial"/>
                <a:sym typeface="Arial"/>
              </a:rPr>
              <a:t>Bring a one-page summary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270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t/>
            </a:r>
            <a:endParaRPr sz="3300"/>
          </a:p>
        </p:txBody>
      </p:sp>
      <p:pic>
        <p:nvPicPr>
          <p:cNvPr id="564" name="Google Shape;564;g357e6294c07_0_20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23348" y="493774"/>
            <a:ext cx="4566147" cy="514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357e6294c07_0_20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95760" y="6657108"/>
            <a:ext cx="5993890" cy="218777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g357e6294c07_0_2028"/>
          <p:cNvSpPr txBox="1"/>
          <p:nvPr/>
        </p:nvSpPr>
        <p:spPr>
          <a:xfrm>
            <a:off x="12151775" y="9446825"/>
            <a:ext cx="58401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X @murray.senate.gov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57e6294c07_0_2037"/>
          <p:cNvSpPr txBox="1"/>
          <p:nvPr>
            <p:ph type="title"/>
          </p:nvPr>
        </p:nvSpPr>
        <p:spPr>
          <a:xfrm>
            <a:off x="2971800" y="571501"/>
            <a:ext cx="1234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The Etiquette of Engagement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357e6294c07_0_2037"/>
          <p:cNvSpPr txBox="1"/>
          <p:nvPr>
            <p:ph idx="1" type="body"/>
          </p:nvPr>
        </p:nvSpPr>
        <p:spPr>
          <a:xfrm>
            <a:off x="2971800" y="2615609"/>
            <a:ext cx="5715000" cy="6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rPr b="1" lang="en-US" u="sng">
                <a:latin typeface="Arial"/>
                <a:ea typeface="Arial"/>
                <a:cs typeface="Arial"/>
                <a:sym typeface="Arial"/>
              </a:rPr>
              <a:t>Do this: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▪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 Member/Staff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▪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Stay on Message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▪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Listen – look for opportunities to address their needs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▪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Make the Ask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Char char="▪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Follow Up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357e6294c07_0_2037"/>
          <p:cNvSpPr/>
          <p:nvPr/>
        </p:nvSpPr>
        <p:spPr>
          <a:xfrm>
            <a:off x="9144000" y="2501309"/>
            <a:ext cx="6286500" cy="60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Autofit/>
          </a:bodyPr>
          <a:lstStyle/>
          <a:p>
            <a:pPr indent="-520700" lvl="0" marL="520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 u="sng">
                <a:solidFill>
                  <a:schemeClr val="dk1"/>
                </a:solidFill>
              </a:rPr>
              <a:t>Don’t do this:</a:t>
            </a:r>
            <a:endParaRPr sz="3200"/>
          </a:p>
          <a:p>
            <a:pPr indent="-647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solidFill>
                  <a:schemeClr val="dk1"/>
                </a:solidFill>
              </a:rPr>
              <a:t>Don’t Be Late</a:t>
            </a:r>
            <a:endParaRPr sz="3200"/>
          </a:p>
          <a:p>
            <a:pPr indent="-647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solidFill>
                  <a:schemeClr val="dk1"/>
                </a:solidFill>
              </a:rPr>
              <a:t>Don’t Argue</a:t>
            </a:r>
            <a:endParaRPr sz="3200"/>
          </a:p>
          <a:p>
            <a:pPr indent="-647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solidFill>
                  <a:schemeClr val="dk1"/>
                </a:solidFill>
              </a:rPr>
              <a:t>Don’t Make it Political</a:t>
            </a:r>
            <a:endParaRPr sz="3200"/>
          </a:p>
          <a:p>
            <a:pPr indent="-647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solidFill>
                  <a:schemeClr val="dk1"/>
                </a:solidFill>
              </a:rPr>
              <a:t>Don’t Have to Be Expert</a:t>
            </a:r>
            <a:endParaRPr sz="3200"/>
          </a:p>
          <a:p>
            <a:pPr indent="-647700" lvl="0" marL="685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solidFill>
                  <a:schemeClr val="dk1"/>
                </a:solidFill>
              </a:rPr>
              <a:t>Limit your Ask – what’s your top priority?</a:t>
            </a:r>
            <a:endParaRPr sz="3200">
              <a:solidFill>
                <a:schemeClr val="dk1"/>
              </a:solidFill>
            </a:endParaRPr>
          </a:p>
          <a:p>
            <a:pPr indent="-355600" lvl="0" marL="5207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None/>
            </a:pPr>
            <a:r>
              <a:t/>
            </a:r>
            <a:endParaRPr sz="3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357e6294c07_0_2037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357e6294c07_0_2037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g357e6294c07_0_20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8880" y="0"/>
            <a:ext cx="7850243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57e6294c07_0_2044"/>
          <p:cNvSpPr txBox="1"/>
          <p:nvPr/>
        </p:nvSpPr>
        <p:spPr>
          <a:xfrm>
            <a:off x="13545225" y="9508300"/>
            <a:ext cx="4467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https://www.ahrq.gov/ncepcr/funding/tips-obtaining.html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57e6294c07_0_204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57e6294c07_0_2048"/>
          <p:cNvSpPr/>
          <p:nvPr/>
        </p:nvSpPr>
        <p:spPr>
          <a:xfrm flipH="1">
            <a:off x="12865140" y="5003801"/>
            <a:ext cx="4937700" cy="4800600"/>
          </a:xfrm>
          <a:prstGeom prst="rtTriangle">
            <a:avLst/>
          </a:prstGeom>
          <a:solidFill>
            <a:srgbClr val="EEA121"/>
          </a:solidFill>
          <a:ln>
            <a:noFill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57e6294c07_0_2048"/>
          <p:cNvSpPr/>
          <p:nvPr/>
        </p:nvSpPr>
        <p:spPr>
          <a:xfrm>
            <a:off x="962661" y="934913"/>
            <a:ext cx="16357500" cy="8412000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g357e6294c07_0_20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3246" y="1597227"/>
            <a:ext cx="9373580" cy="7030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on a white background&#10;&#10;Description automatically generated" id="591" name="Google Shape;591;g357e6294c07_0_20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409" y="1433435"/>
            <a:ext cx="4825999" cy="48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7e6294c07_0_248"/>
          <p:cNvSpPr txBox="1"/>
          <p:nvPr>
            <p:ph type="title"/>
          </p:nvPr>
        </p:nvSpPr>
        <p:spPr>
          <a:xfrm>
            <a:off x="1273000" y="453088"/>
            <a:ext cx="15773400" cy="1988400"/>
          </a:xfrm>
          <a:prstGeom prst="rect">
            <a:avLst/>
          </a:prstGeom>
          <a:noFill/>
          <a:ln cap="flat" cmpd="sng" w="9525">
            <a:solidFill>
              <a:srgbClr val="4179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b="1" lang="en-US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Background</a:t>
            </a:r>
            <a:endParaRPr b="1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g357e6294c07_0_248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686DB6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357e6294c07_0_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57e6294c07_0_248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4179BD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g357e6294c07_0_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57e6294c07_0_2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4788" y="971517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57e6294c07_0_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57e6294c07_0_248"/>
          <p:cNvSpPr txBox="1"/>
          <p:nvPr/>
        </p:nvSpPr>
        <p:spPr>
          <a:xfrm>
            <a:off x="1823550" y="96578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42" name="Google Shape;242;g357e6294c07_0_2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5667" y="2282188"/>
            <a:ext cx="16076667" cy="572260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357e6294c07_0_248"/>
          <p:cNvSpPr txBox="1"/>
          <p:nvPr/>
        </p:nvSpPr>
        <p:spPr>
          <a:xfrm>
            <a:off x="5534100" y="8392425"/>
            <a:ext cx="72198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2023 Research Summit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g357e6294c07_0_2056" title="_Advocacy Webinar_Mailchimp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50" y="-62325"/>
            <a:ext cx="18509602" cy="10411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7" name="Google Shape;597;g357e6294c07_0_2056"/>
          <p:cNvGrpSpPr/>
          <p:nvPr/>
        </p:nvGrpSpPr>
        <p:grpSpPr>
          <a:xfrm>
            <a:off x="0" y="9113635"/>
            <a:ext cx="18288600" cy="1173398"/>
            <a:chOff x="0" y="-38100"/>
            <a:chExt cx="4816592" cy="309033"/>
          </a:xfrm>
        </p:grpSpPr>
        <p:sp>
          <p:nvSpPr>
            <p:cNvPr id="598" name="Google Shape;598;g357e6294c07_0_2056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121"/>
            </a:solidFill>
            <a:ln>
              <a:noFill/>
            </a:ln>
          </p:spPr>
          <p:txBody>
            <a:bodyPr anchorCtr="0" anchor="t" bIns="45675" lIns="91425" spcFirstLastPara="1" rIns="91425" wrap="square" tIns="456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g357e6294c07_0_2056"/>
            <p:cNvSpPr txBox="1"/>
            <p:nvPr/>
          </p:nvSpPr>
          <p:spPr>
            <a:xfrm>
              <a:off x="0" y="-38100"/>
              <a:ext cx="48165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775" lIns="50775" spcFirstLastPara="1" rIns="50775" wrap="square" tIns="507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g357e6294c07_0_2056"/>
          <p:cNvSpPr/>
          <p:nvPr/>
        </p:nvSpPr>
        <p:spPr>
          <a:xfrm>
            <a:off x="2180175" y="9253913"/>
            <a:ext cx="4192398" cy="103520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1" name="Google Shape;601;g357e6294c07_0_2056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357e6294c07_0_2056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57e6294c07_0_2066"/>
          <p:cNvSpPr txBox="1"/>
          <p:nvPr>
            <p:ph type="title"/>
          </p:nvPr>
        </p:nvSpPr>
        <p:spPr>
          <a:xfrm>
            <a:off x="685800" y="411957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lay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Let’s share!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57e6294c07_0_2066"/>
          <p:cNvSpPr txBox="1"/>
          <p:nvPr>
            <p:ph idx="1" type="body"/>
          </p:nvPr>
        </p:nvSpPr>
        <p:spPr>
          <a:xfrm>
            <a:off x="685800" y="2400300"/>
            <a:ext cx="12344400" cy="4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have you done that has leveraged your agency and/or brought you hope?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What ideas do you have for impact?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76200" lvl="0" marL="34290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</a:pPr>
            <a:r>
              <a:t/>
            </a:r>
            <a:endParaRPr/>
          </a:p>
        </p:txBody>
      </p:sp>
      <p:grpSp>
        <p:nvGrpSpPr>
          <p:cNvPr id="609" name="Google Shape;609;g357e6294c07_0_2066"/>
          <p:cNvGrpSpPr/>
          <p:nvPr/>
        </p:nvGrpSpPr>
        <p:grpSpPr>
          <a:xfrm>
            <a:off x="0" y="9113635"/>
            <a:ext cx="18288600" cy="1173398"/>
            <a:chOff x="0" y="-38100"/>
            <a:chExt cx="4816592" cy="309033"/>
          </a:xfrm>
        </p:grpSpPr>
        <p:sp>
          <p:nvSpPr>
            <p:cNvPr id="610" name="Google Shape;610;g357e6294c07_0_2066"/>
            <p:cNvSpPr/>
            <p:nvPr/>
          </p:nvSpPr>
          <p:spPr>
            <a:xfrm>
              <a:off x="0" y="0"/>
              <a:ext cx="4816592" cy="270933"/>
            </a:xfrm>
            <a:custGeom>
              <a:rect b="b" l="l" r="r" t="t"/>
              <a:pathLst>
                <a:path extrusionOk="0" h="2709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121"/>
            </a:solidFill>
            <a:ln>
              <a:noFill/>
            </a:ln>
          </p:spPr>
          <p:txBody>
            <a:bodyPr anchorCtr="0" anchor="t" bIns="45675" lIns="91425" spcFirstLastPara="1" rIns="91425" wrap="square" tIns="456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g357e6294c07_0_2066"/>
            <p:cNvSpPr txBox="1"/>
            <p:nvPr/>
          </p:nvSpPr>
          <p:spPr>
            <a:xfrm>
              <a:off x="0" y="-38100"/>
              <a:ext cx="4816500" cy="30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775" lIns="50775" spcFirstLastPara="1" rIns="50775" wrap="square" tIns="5077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g357e6294c07_0_2066"/>
          <p:cNvSpPr/>
          <p:nvPr/>
        </p:nvSpPr>
        <p:spPr>
          <a:xfrm>
            <a:off x="2180175" y="9253913"/>
            <a:ext cx="4192398" cy="103520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g357e6294c07_0_2066"/>
          <p:cNvSpPr/>
          <p:nvPr/>
        </p:nvSpPr>
        <p:spPr>
          <a:xfrm>
            <a:off x="0" y="9048750"/>
            <a:ext cx="18683700" cy="1362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3D7DC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357e6294c07_0_2066"/>
          <p:cNvSpPr/>
          <p:nvPr/>
        </p:nvSpPr>
        <p:spPr>
          <a:xfrm>
            <a:off x="13056253" y="9048749"/>
            <a:ext cx="5014071" cy="1238090"/>
          </a:xfrm>
          <a:custGeom>
            <a:rect b="b" l="l" r="r" t="t"/>
            <a:pathLst>
              <a:path extrusionOk="0" h="922227" w="3734876">
                <a:moveTo>
                  <a:pt x="0" y="0"/>
                </a:moveTo>
                <a:lnTo>
                  <a:pt x="3734875" y="0"/>
                </a:lnTo>
                <a:lnTo>
                  <a:pt x="3734875" y="922227"/>
                </a:lnTo>
                <a:lnTo>
                  <a:pt x="0" y="9222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7e6294c07_0_261"/>
          <p:cNvSpPr txBox="1"/>
          <p:nvPr>
            <p:ph idx="1" type="body"/>
          </p:nvPr>
        </p:nvSpPr>
        <p:spPr>
          <a:xfrm>
            <a:off x="249000" y="440400"/>
            <a:ext cx="17790000" cy="171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37100" lIns="137100" spcFirstLastPara="1" rIns="137100" wrap="square" tIns="137100">
            <a:normAutofit fontScale="92500"/>
          </a:bodyPr>
          <a:lstStyle/>
          <a:p>
            <a:pPr indent="0" lvl="0" marL="292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2857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Vision: Family Medicine research is </a:t>
            </a:r>
            <a:r>
              <a:rPr b="1" lang="en-US" sz="280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whole-person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1" lang="en-US" sz="28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80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family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-US" sz="280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community centered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improves health enhancing </a:t>
            </a:r>
            <a:r>
              <a:rPr b="1" lang="en-US" sz="280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health promotion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improving care for </a:t>
            </a:r>
            <a:r>
              <a:rPr b="1" lang="en-US" sz="280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chronic diseases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advancing </a:t>
            </a:r>
            <a:r>
              <a:rPr b="1" lang="en-US" sz="280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healthcare delivery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while including cross-cutting themes of </a:t>
            </a:r>
            <a:r>
              <a:rPr b="1" lang="en-US" sz="2800">
                <a:solidFill>
                  <a:srgbClr val="00D09C"/>
                </a:solidFill>
                <a:latin typeface="Montserrat"/>
                <a:ea typeface="Montserrat"/>
                <a:cs typeface="Montserrat"/>
                <a:sym typeface="Montserrat"/>
              </a:rPr>
              <a:t>health equity, technology,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-US" sz="2800">
                <a:solidFill>
                  <a:srgbClr val="00D09C"/>
                </a:solidFill>
                <a:latin typeface="Montserrat"/>
                <a:ea typeface="Montserrat"/>
                <a:cs typeface="Montserrat"/>
                <a:sym typeface="Montserrat"/>
              </a:rPr>
              <a:t>team science.</a:t>
            </a:r>
            <a:endParaRPr b="1"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g357e6294c07_0_261"/>
          <p:cNvSpPr txBox="1"/>
          <p:nvPr/>
        </p:nvSpPr>
        <p:spPr>
          <a:xfrm>
            <a:off x="-1524000" y="4122700"/>
            <a:ext cx="87876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355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Pathways/</a:t>
            </a:r>
            <a:endParaRPr b="1" sz="48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556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Mentorship</a:t>
            </a:r>
            <a:endParaRPr b="1" sz="4800">
              <a:solidFill>
                <a:srgbClr val="1A78A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Route (Two Pins With A Path) outline" id="250" name="Google Shape;250;g357e6294c07_0_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2014888" y="2548481"/>
            <a:ext cx="1709812" cy="170981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57e6294c07_0_261"/>
          <p:cNvSpPr txBox="1"/>
          <p:nvPr/>
        </p:nvSpPr>
        <p:spPr>
          <a:xfrm>
            <a:off x="196500" y="5975500"/>
            <a:ext cx="5346600" cy="38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 lnSpcReduction="10000"/>
          </a:bodyPr>
          <a:lstStyle/>
          <a:p>
            <a:pPr indent="0" lvl="0" marL="0" rtl="0" algn="ctr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3100">
                <a:latin typeface="Montserrat"/>
                <a:ea typeface="Montserrat"/>
                <a:cs typeface="Montserrat"/>
                <a:sym typeface="Montserrat"/>
              </a:rPr>
              <a:t>Goal:</a:t>
            </a:r>
            <a:r>
              <a:rPr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3100">
                <a:latin typeface="Montserrat"/>
                <a:ea typeface="Montserrat"/>
                <a:cs typeface="Montserrat"/>
                <a:sym typeface="Montserrat"/>
              </a:rPr>
              <a:t>Grow the family medicine research workforce by </a:t>
            </a:r>
            <a:r>
              <a:rPr b="1" lang="en-US" sz="3100">
                <a:latin typeface="Montserrat"/>
                <a:ea typeface="Montserrat"/>
                <a:cs typeface="Montserrat"/>
                <a:sym typeface="Montserrat"/>
              </a:rPr>
              <a:t>expanding </a:t>
            </a:r>
            <a:r>
              <a:rPr lang="en-US" sz="3100">
                <a:latin typeface="Montserrat"/>
                <a:ea typeface="Montserrat"/>
                <a:cs typeface="Montserrat"/>
                <a:sym typeface="Montserrat"/>
              </a:rPr>
              <a:t>pathways and strengthening mentorship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g357e6294c07_0_261"/>
          <p:cNvSpPr txBox="1"/>
          <p:nvPr/>
        </p:nvSpPr>
        <p:spPr>
          <a:xfrm>
            <a:off x="6186333" y="4122700"/>
            <a:ext cx="5915400" cy="198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355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Funding / Advocacy</a:t>
            </a:r>
            <a:endParaRPr b="1" sz="48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g357e6294c07_0_261"/>
          <p:cNvSpPr txBox="1"/>
          <p:nvPr/>
        </p:nvSpPr>
        <p:spPr>
          <a:xfrm>
            <a:off x="6707450" y="6361000"/>
            <a:ext cx="48732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3100">
                <a:latin typeface="Montserrat"/>
                <a:ea typeface="Montserrat"/>
                <a:cs typeface="Montserrat"/>
                <a:sym typeface="Montserrat"/>
              </a:rPr>
              <a:t>Goal: </a:t>
            </a:r>
            <a:endParaRPr b="1" sz="3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2000"/>
              </a:spcBef>
              <a:spcAft>
                <a:spcPts val="2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100">
                <a:latin typeface="Montserrat"/>
                <a:ea typeface="Montserrat"/>
                <a:cs typeface="Montserrat"/>
                <a:sym typeface="Montserrat"/>
              </a:rPr>
              <a:t>Increase funding for family medicine research and advocate for </a:t>
            </a:r>
            <a:r>
              <a:rPr b="1" lang="en-US" sz="3100">
                <a:latin typeface="Montserrat"/>
                <a:ea typeface="Montserrat"/>
                <a:cs typeface="Montserrat"/>
                <a:sym typeface="Montserrat"/>
              </a:rPr>
              <a:t>enhanced </a:t>
            </a:r>
            <a:r>
              <a:rPr lang="en-US" sz="3100">
                <a:latin typeface="Montserrat"/>
                <a:ea typeface="Montserrat"/>
                <a:cs typeface="Montserrat"/>
                <a:sym typeface="Montserrat"/>
              </a:rPr>
              <a:t>health policy and support</a:t>
            </a:r>
            <a:endParaRPr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Tree With Roots with solid fill" id="254" name="Google Shape;254;g357e6294c07_0_2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4850" y="2494200"/>
            <a:ext cx="1818399" cy="181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nections with solid fill" id="255" name="Google Shape;255;g357e6294c07_0_2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86506">
            <a:off x="14337058" y="2493847"/>
            <a:ext cx="1819095" cy="181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57e6294c07_0_261"/>
          <p:cNvSpPr txBox="1"/>
          <p:nvPr/>
        </p:nvSpPr>
        <p:spPr>
          <a:xfrm>
            <a:off x="12150600" y="4258275"/>
            <a:ext cx="61920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Infrastructure</a:t>
            </a:r>
            <a:endParaRPr b="1" sz="4800">
              <a:solidFill>
                <a:srgbClr val="1A78A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g357e6294c07_0_261"/>
          <p:cNvSpPr txBox="1"/>
          <p:nvPr/>
        </p:nvSpPr>
        <p:spPr>
          <a:xfrm>
            <a:off x="12205200" y="6361000"/>
            <a:ext cx="6082800" cy="30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3100">
                <a:latin typeface="Montserrat"/>
                <a:ea typeface="Montserrat"/>
                <a:cs typeface="Montserrat"/>
                <a:sym typeface="Montserrat"/>
              </a:rPr>
              <a:t>Goal:</a:t>
            </a:r>
            <a:endParaRPr sz="3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000"/>
              <a:buNone/>
            </a:pP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Build a national infrastructure for organizing and </a:t>
            </a:r>
            <a:r>
              <a:rPr b="1"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optimizing </a:t>
            </a: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medicine research opportunities.</a:t>
            </a:r>
            <a:endParaRPr sz="2600">
              <a:solidFill>
                <a:srgbClr val="1B1B1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7e6294c07_0_274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357e6294c07_0_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788" y="971517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57e6294c07_0_2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57e6294c07_0_274"/>
          <p:cNvSpPr txBox="1"/>
          <p:nvPr/>
        </p:nvSpPr>
        <p:spPr>
          <a:xfrm>
            <a:off x="1823550" y="96578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66" name="Google Shape;266;g357e6294c07_0_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75" y="455225"/>
            <a:ext cx="18074652" cy="88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57e6294c07_0_2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7e6294c07_0_283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357e6294c07_0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788" y="971517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57e6294c07_0_2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57e6294c07_0_283"/>
          <p:cNvSpPr txBox="1"/>
          <p:nvPr/>
        </p:nvSpPr>
        <p:spPr>
          <a:xfrm>
            <a:off x="1823550" y="96578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276" name="Google Shape;276;g357e6294c07_0_283"/>
          <p:cNvGraphicFramePr/>
          <p:nvPr/>
        </p:nvGraphicFramePr>
        <p:xfrm>
          <a:off x="270400" y="236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{F0BDA585-8B11-46D6-B181-DD24E4F15394}</a:tableStyleId>
              </a:tblPr>
              <a:tblGrid>
                <a:gridCol w="8857900"/>
                <a:gridCol w="8857900"/>
              </a:tblGrid>
              <a:tr h="57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</a:t>
                      </a:r>
                      <a:endParaRPr b="1" sz="1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solidFill>
                      <a:srgbClr val="5C73B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Steps</a:t>
                      </a:r>
                      <a:endParaRPr b="1" sz="18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>
                    <a:solidFill>
                      <a:srgbClr val="5C73BA"/>
                    </a:solidFill>
                  </a:tcPr>
                </a:tc>
              </a:tr>
              <a:tr h="66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B1: Define and promote the value of family medicine research broadly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</a:tr>
              <a:tr h="2312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B2: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Align advocacy efforts with the 2021 NASEM report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and forthcoming action plan to build momentum and increase support for family medicine research,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including the creation of an Office of Primary Care Research</a:t>
                      </a:r>
                      <a:endParaRPr b="1"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Create a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data-driven story through a convening of primary care researchers and NIH insiders to support creation of a funded office that supports research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able to promote the health of people.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Advocate for the NASEM standing committee on primary care to work with the NIH to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advise Congress on a plan to develop a plan for primary care research at the NIH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incl NIH funding for NASEM standing committee task report on primary care research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</a:tr>
              <a:tr h="200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B3: Continue advocacy to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increase funding for AHRQ National Center for Excellence in Primary Care Research and support efforts to direct other sources of funding to primary care research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(e.g. foundations, payers, venture capital and other federal agencies such as: PCORI, CDC, and HRSA)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Advocate for AHRQ to allocate half of the PCOR trust fund funding to primary care projects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and as one tactic to accomplish this goal,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FMLC member organizations should nominate more FM reps to AHRQ National Advisory Council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including nominating NAPCRG PaCE members for public/patient NAC positions.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 Facilitate </a:t>
                      </a:r>
                      <a:r>
                        <a:rPr b="1"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formation of a consortium of foundation funders to establish a funding initiative</a:t>
                      </a: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in Primary care research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82850" marB="182850" marR="182850" marL="182850"/>
                </a:tc>
              </a:tr>
            </a:tbl>
          </a:graphicData>
        </a:graphic>
      </p:graphicFrame>
      <p:sp>
        <p:nvSpPr>
          <p:cNvPr id="277" name="Google Shape;277;g357e6294c07_0_283"/>
          <p:cNvSpPr txBox="1"/>
          <p:nvPr/>
        </p:nvSpPr>
        <p:spPr>
          <a:xfrm>
            <a:off x="374900" y="897850"/>
            <a:ext cx="17506800" cy="937200"/>
          </a:xfrm>
          <a:prstGeom prst="rect">
            <a:avLst/>
          </a:prstGeom>
          <a:noFill/>
          <a:ln cap="flat" cmpd="sng" w="9525">
            <a:solidFill>
              <a:srgbClr val="1364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Advocacy Objectives - </a:t>
            </a:r>
            <a:r>
              <a:rPr b="1" lang="en-US" sz="5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NFMSPR</a:t>
            </a:r>
            <a:endParaRPr b="1" sz="56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8" name="Google Shape;278;g357e6294c07_0_2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7e6294c07_0_293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g357e6294c07_0_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57e6294c07_0_2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4788" y="971517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57e6294c07_0_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57e6294c07_0_293"/>
          <p:cNvSpPr txBox="1"/>
          <p:nvPr/>
        </p:nvSpPr>
        <p:spPr>
          <a:xfrm>
            <a:off x="1823550" y="96578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8" name="Google Shape;288;g357e6294c07_0_293"/>
          <p:cNvSpPr txBox="1"/>
          <p:nvPr/>
        </p:nvSpPr>
        <p:spPr>
          <a:xfrm>
            <a:off x="1554500" y="897850"/>
            <a:ext cx="16327200" cy="937200"/>
          </a:xfrm>
          <a:prstGeom prst="rect">
            <a:avLst/>
          </a:prstGeom>
          <a:noFill/>
          <a:ln cap="flat" cmpd="sng" w="9525">
            <a:solidFill>
              <a:srgbClr val="1364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Current Activities</a:t>
            </a:r>
            <a:endParaRPr b="1" sz="5600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g357e6294c07_0_293"/>
          <p:cNvSpPr txBox="1"/>
          <p:nvPr>
            <p:ph idx="1" type="body"/>
          </p:nvPr>
        </p:nvSpPr>
        <p:spPr>
          <a:xfrm>
            <a:off x="1484800" y="2214350"/>
            <a:ext cx="10642800" cy="6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50" spcFirstLastPara="1" rIns="137150" wrap="square" tIns="68550">
            <a:normAutofit lnSpcReduction="20000"/>
          </a:bodyPr>
          <a:lstStyle/>
          <a:p>
            <a:pPr indent="-723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Montserrat"/>
              <a:buChar char="●"/>
            </a:pPr>
            <a:r>
              <a:rPr lang="en-US" sz="4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Continued efforts</a:t>
            </a:r>
            <a:endParaRPr sz="4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2021 NASEM report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CAFM, AFMAC, FMLC, etc.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Multiple letters of support sent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Social media presence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85800" lvl="0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Char char="●"/>
            </a:pPr>
            <a:r>
              <a:rPr lang="en-US" sz="4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NIH: </a:t>
            </a:r>
            <a:r>
              <a:rPr lang="en-US" sz="4200" u="sng">
                <a:solidFill>
                  <a:srgbClr val="005B94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Communities Advancing Research Equity (CARE) for Health</a:t>
            </a:r>
            <a:r>
              <a:rPr baseline="30000" lang="en-US" sz="4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endParaRPr sz="4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35000" lvl="1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Pilot establishing primary care Research Network Hubs to expand research opportunities 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673100" lvl="1" marL="18288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Char char="○"/>
            </a:pPr>
            <a:r>
              <a:rPr lang="en-US" sz="3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Continued partnership - quarterly meetings</a:t>
            </a:r>
            <a:endParaRPr sz="3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g357e6294c07_0_2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63650" y="1447050"/>
            <a:ext cx="5148750" cy="772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7e6294c07_0_304"/>
          <p:cNvSpPr/>
          <p:nvPr/>
        </p:nvSpPr>
        <p:spPr>
          <a:xfrm>
            <a:off x="15712" y="9657826"/>
            <a:ext cx="18288000" cy="629400"/>
          </a:xfrm>
          <a:prstGeom prst="rect">
            <a:avLst/>
          </a:prstGeom>
          <a:solidFill>
            <a:srgbClr val="1364AE"/>
          </a:solidFill>
          <a:ln cap="flat" cmpd="sng" w="9525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137150" lIns="137150" spcFirstLastPara="1" rIns="137150" wrap="square" tIns="13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g357e6294c07_0_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" y="8332162"/>
            <a:ext cx="1586026" cy="206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57e6294c07_0_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7438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57e6294c07_0_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34926" y="9657822"/>
            <a:ext cx="338782" cy="5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357e6294c07_0_304"/>
          <p:cNvSpPr txBox="1"/>
          <p:nvPr/>
        </p:nvSpPr>
        <p:spPr>
          <a:xfrm>
            <a:off x="1714500" y="9673538"/>
            <a:ext cx="16327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50" lIns="137150" spcFirstLastPara="1" rIns="137150" wrap="square" tIns="13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Family Medicine Research	                                                                                                                                 </a:t>
            </a:r>
            <a:r>
              <a:rPr b="0" i="1" lang="en-US" sz="18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 National Strategic Plan</a:t>
            </a:r>
            <a:endParaRPr b="0" i="1" sz="18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00" name="Google Shape;300;g357e6294c07_0_304"/>
          <p:cNvSpPr txBox="1"/>
          <p:nvPr>
            <p:ph type="title"/>
          </p:nvPr>
        </p:nvSpPr>
        <p:spPr>
          <a:xfrm>
            <a:off x="148472" y="428722"/>
            <a:ext cx="17991000" cy="1988400"/>
          </a:xfrm>
          <a:prstGeom prst="rect">
            <a:avLst/>
          </a:prstGeom>
          <a:noFill/>
          <a:ln cap="flat" cmpd="sng" w="9525">
            <a:solidFill>
              <a:srgbClr val="1364A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137150" spcFirstLastPara="1" rIns="137150" wrap="square" tIns="68550">
            <a:normAutofit/>
          </a:bodyPr>
          <a:lstStyle/>
          <a:p>
            <a:pPr indent="0" lvl="0" marL="355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>
                <a:solidFill>
                  <a:srgbClr val="5C73BA"/>
                </a:solidFill>
                <a:latin typeface="Montserrat"/>
                <a:ea typeface="Montserrat"/>
                <a:cs typeface="Montserrat"/>
                <a:sym typeface="Montserrat"/>
              </a:rPr>
              <a:t>JABFM Special Issue - Complete!</a:t>
            </a:r>
            <a:endParaRPr b="1">
              <a:solidFill>
                <a:srgbClr val="5C73B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g357e6294c07_0_304"/>
          <p:cNvSpPr txBox="1"/>
          <p:nvPr>
            <p:ph idx="1" type="body"/>
          </p:nvPr>
        </p:nvSpPr>
        <p:spPr>
          <a:xfrm>
            <a:off x="11838298" y="7233300"/>
            <a:ext cx="57618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241300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3400"/>
              <a:buNone/>
            </a:pPr>
            <a:r>
              <a:rPr b="1" lang="en-US" sz="2700">
                <a:latin typeface="Montserrat"/>
                <a:ea typeface="Montserrat"/>
                <a:cs typeface="Montserrat"/>
                <a:sym typeface="Montserrat"/>
              </a:rPr>
              <a:t>Special journal issue - </a:t>
            </a:r>
            <a:r>
              <a:rPr i="1" lang="en-US" sz="2700">
                <a:latin typeface="Montserrat"/>
                <a:ea typeface="Montserrat"/>
                <a:cs typeface="Montserrat"/>
                <a:sym typeface="Montserrat"/>
              </a:rPr>
              <a:t>share history and future vision for research within the discipline</a:t>
            </a:r>
            <a:endParaRPr i="1"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2" name="Google Shape;302;g357e6294c07_0_3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15866" y="2797290"/>
            <a:ext cx="3126359" cy="40558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  <p:pic>
        <p:nvPicPr>
          <p:cNvPr id="303" name="Google Shape;303;g357e6294c07_0_3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1650" y="2702949"/>
            <a:ext cx="9204402" cy="5354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g357e6294c07_0_304"/>
          <p:cNvCxnSpPr/>
          <p:nvPr/>
        </p:nvCxnSpPr>
        <p:spPr>
          <a:xfrm>
            <a:off x="11322364" y="2552272"/>
            <a:ext cx="0" cy="6894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357e6294c07_0_304"/>
          <p:cNvSpPr txBox="1"/>
          <p:nvPr/>
        </p:nvSpPr>
        <p:spPr>
          <a:xfrm>
            <a:off x="12098144" y="8673226"/>
            <a:ext cx="576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JABFM Special Issue: &gt; 600 copies to be mailed- Q1 2025</a:t>
            </a:r>
            <a:endParaRPr b="0" i="0" sz="2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