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sldIdLst>
    <p:sldId id="256" r:id="rId2"/>
    <p:sldId id="286" r:id="rId3"/>
    <p:sldId id="268" r:id="rId4"/>
    <p:sldId id="259" r:id="rId5"/>
    <p:sldId id="260" r:id="rId6"/>
    <p:sldId id="264" r:id="rId7"/>
    <p:sldId id="284" r:id="rId8"/>
    <p:sldId id="288" r:id="rId9"/>
    <p:sldId id="265" r:id="rId10"/>
    <p:sldId id="266" r:id="rId11"/>
    <p:sldId id="273" r:id="rId12"/>
    <p:sldId id="278" r:id="rId13"/>
    <p:sldId id="285" r:id="rId14"/>
    <p:sldId id="270" r:id="rId15"/>
    <p:sldId id="282" r:id="rId16"/>
    <p:sldId id="269" r:id="rId17"/>
  </p:sldIdLst>
  <p:sldSz cx="18288000" cy="10287000"/>
  <p:notesSz cx="6858000" cy="9144000"/>
  <p:embeddedFontLst>
    <p:embeddedFont>
      <p:font typeface="URW Form" panose="020B0604020202020204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A8F819-FB78-9644-2C51-E1FABDD42ECA}" name="Patricia Thille" initials="PT" userId="S::Patty.Thille@umanitoba.ca::93314337-01e7-454d-8f30-c3fb679285d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599" autoAdjust="0"/>
  </p:normalViewPr>
  <p:slideViewPr>
    <p:cSldViewPr snapToGrid="0">
      <p:cViewPr varScale="1">
        <p:scale>
          <a:sx n="32" d="100"/>
          <a:sy n="32" d="100"/>
        </p:scale>
        <p:origin x="1340" y="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Thille" userId="93314337-01e7-454d-8f30-c3fb679285de" providerId="ADAL" clId="{BCE30046-1A74-4395-97AC-6441B0DEAFD6}"/>
    <pc:docChg chg="delSld modSld">
      <pc:chgData name="Patricia Thille" userId="93314337-01e7-454d-8f30-c3fb679285de" providerId="ADAL" clId="{BCE30046-1A74-4395-97AC-6441B0DEAFD6}" dt="2025-08-27T18:53:26.842" v="14" actId="6549"/>
      <pc:docMkLst>
        <pc:docMk/>
      </pc:docMkLst>
      <pc:sldChg chg="modNotesTx">
        <pc:chgData name="Patricia Thille" userId="93314337-01e7-454d-8f30-c3fb679285de" providerId="ADAL" clId="{BCE30046-1A74-4395-97AC-6441B0DEAFD6}" dt="2025-08-27T18:52:48.105" v="2" actId="6549"/>
        <pc:sldMkLst>
          <pc:docMk/>
          <pc:sldMk cId="0" sldId="259"/>
        </pc:sldMkLst>
      </pc:sldChg>
      <pc:sldChg chg="modNotesTx">
        <pc:chgData name="Patricia Thille" userId="93314337-01e7-454d-8f30-c3fb679285de" providerId="ADAL" clId="{BCE30046-1A74-4395-97AC-6441B0DEAFD6}" dt="2025-08-27T18:52:50.351" v="3" actId="6549"/>
        <pc:sldMkLst>
          <pc:docMk/>
          <pc:sldMk cId="0" sldId="260"/>
        </pc:sldMkLst>
      </pc:sldChg>
      <pc:sldChg chg="modNotesTx">
        <pc:chgData name="Patricia Thille" userId="93314337-01e7-454d-8f30-c3fb679285de" providerId="ADAL" clId="{BCE30046-1A74-4395-97AC-6441B0DEAFD6}" dt="2025-08-27T18:52:52.580" v="4" actId="6549"/>
        <pc:sldMkLst>
          <pc:docMk/>
          <pc:sldMk cId="3248221416" sldId="264"/>
        </pc:sldMkLst>
      </pc:sldChg>
      <pc:sldChg chg="modNotesTx">
        <pc:chgData name="Patricia Thille" userId="93314337-01e7-454d-8f30-c3fb679285de" providerId="ADAL" clId="{BCE30046-1A74-4395-97AC-6441B0DEAFD6}" dt="2025-08-27T18:53:00.102" v="7" actId="6549"/>
        <pc:sldMkLst>
          <pc:docMk/>
          <pc:sldMk cId="1208693391" sldId="265"/>
        </pc:sldMkLst>
      </pc:sldChg>
      <pc:sldChg chg="modNotesTx">
        <pc:chgData name="Patricia Thille" userId="93314337-01e7-454d-8f30-c3fb679285de" providerId="ADAL" clId="{BCE30046-1A74-4395-97AC-6441B0DEAFD6}" dt="2025-08-27T18:53:12.739" v="9" actId="6549"/>
        <pc:sldMkLst>
          <pc:docMk/>
          <pc:sldMk cId="290788691" sldId="266"/>
        </pc:sldMkLst>
      </pc:sldChg>
      <pc:sldChg chg="modNotesTx">
        <pc:chgData name="Patricia Thille" userId="93314337-01e7-454d-8f30-c3fb679285de" providerId="ADAL" clId="{BCE30046-1A74-4395-97AC-6441B0DEAFD6}" dt="2025-08-27T18:52:45.875" v="1" actId="6549"/>
        <pc:sldMkLst>
          <pc:docMk/>
          <pc:sldMk cId="3140124155" sldId="268"/>
        </pc:sldMkLst>
      </pc:sldChg>
      <pc:sldChg chg="modNotesTx">
        <pc:chgData name="Patricia Thille" userId="93314337-01e7-454d-8f30-c3fb679285de" providerId="ADAL" clId="{BCE30046-1A74-4395-97AC-6441B0DEAFD6}" dt="2025-08-27T18:53:24.076" v="13" actId="6549"/>
        <pc:sldMkLst>
          <pc:docMk/>
          <pc:sldMk cId="2191986436" sldId="270"/>
        </pc:sldMkLst>
      </pc:sldChg>
      <pc:sldChg chg="modNotesTx">
        <pc:chgData name="Patricia Thille" userId="93314337-01e7-454d-8f30-c3fb679285de" providerId="ADAL" clId="{BCE30046-1A74-4395-97AC-6441B0DEAFD6}" dt="2025-08-27T18:53:14.958" v="10" actId="6549"/>
        <pc:sldMkLst>
          <pc:docMk/>
          <pc:sldMk cId="3461670829" sldId="273"/>
        </pc:sldMkLst>
      </pc:sldChg>
      <pc:sldChg chg="del">
        <pc:chgData name="Patricia Thille" userId="93314337-01e7-454d-8f30-c3fb679285de" providerId="ADAL" clId="{BCE30046-1A74-4395-97AC-6441B0DEAFD6}" dt="2025-08-27T18:53:03.577" v="8" actId="47"/>
        <pc:sldMkLst>
          <pc:docMk/>
          <pc:sldMk cId="877352197" sldId="277"/>
        </pc:sldMkLst>
      </pc:sldChg>
      <pc:sldChg chg="modNotesTx">
        <pc:chgData name="Patricia Thille" userId="93314337-01e7-454d-8f30-c3fb679285de" providerId="ADAL" clId="{BCE30046-1A74-4395-97AC-6441B0DEAFD6}" dt="2025-08-27T18:53:18.306" v="11" actId="6549"/>
        <pc:sldMkLst>
          <pc:docMk/>
          <pc:sldMk cId="2572411508" sldId="278"/>
        </pc:sldMkLst>
      </pc:sldChg>
      <pc:sldChg chg="modNotesTx">
        <pc:chgData name="Patricia Thille" userId="93314337-01e7-454d-8f30-c3fb679285de" providerId="ADAL" clId="{BCE30046-1A74-4395-97AC-6441B0DEAFD6}" dt="2025-08-27T18:53:26.842" v="14" actId="6549"/>
        <pc:sldMkLst>
          <pc:docMk/>
          <pc:sldMk cId="1404451372" sldId="282"/>
        </pc:sldMkLst>
      </pc:sldChg>
      <pc:sldChg chg="modNotesTx">
        <pc:chgData name="Patricia Thille" userId="93314337-01e7-454d-8f30-c3fb679285de" providerId="ADAL" clId="{BCE30046-1A74-4395-97AC-6441B0DEAFD6}" dt="2025-08-27T18:52:55.122" v="5" actId="6549"/>
        <pc:sldMkLst>
          <pc:docMk/>
          <pc:sldMk cId="2705647927" sldId="284"/>
        </pc:sldMkLst>
      </pc:sldChg>
      <pc:sldChg chg="modNotesTx">
        <pc:chgData name="Patricia Thille" userId="93314337-01e7-454d-8f30-c3fb679285de" providerId="ADAL" clId="{BCE30046-1A74-4395-97AC-6441B0DEAFD6}" dt="2025-08-27T18:53:21.012" v="12" actId="6549"/>
        <pc:sldMkLst>
          <pc:docMk/>
          <pc:sldMk cId="4130257724" sldId="285"/>
        </pc:sldMkLst>
      </pc:sldChg>
      <pc:sldChg chg="modNotesTx">
        <pc:chgData name="Patricia Thille" userId="93314337-01e7-454d-8f30-c3fb679285de" providerId="ADAL" clId="{BCE30046-1A74-4395-97AC-6441B0DEAFD6}" dt="2025-08-27T18:52:43.424" v="0" actId="6549"/>
        <pc:sldMkLst>
          <pc:docMk/>
          <pc:sldMk cId="4075156522" sldId="286"/>
        </pc:sldMkLst>
      </pc:sldChg>
      <pc:sldChg chg="modNotesTx">
        <pc:chgData name="Patricia Thille" userId="93314337-01e7-454d-8f30-c3fb679285de" providerId="ADAL" clId="{BCE30046-1A74-4395-97AC-6441B0DEAFD6}" dt="2025-08-27T18:52:57.495" v="6" actId="6549"/>
        <pc:sldMkLst>
          <pc:docMk/>
          <pc:sldMk cId="1871613120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A6332-CB44-3341-B426-E58E568FA9F7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298-F103-7342-B154-60C82D1B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79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53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D7BAA-7389-9C58-F1B9-0778CD682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ABAEA1-CF4A-9BB1-F99A-DE0F2C9222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E9D6FD-581E-0F17-5113-D019C94E4E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0C929-AB7B-204E-EB0E-515CB923C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17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9F65C-4EBC-D73F-3166-DF4F1724C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761410-5A86-A0A4-7B45-BEF14F3A29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A93067-20EE-4333-1273-CB53E687C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E6AAC-1F8B-AB98-900D-C39AA7368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48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0C6B2-5FC6-935E-1B48-C5927A30C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1C41D2-AC22-A927-1742-BF7FB202D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374ABE-7831-2B01-DABD-6ED903D583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802F7-75CD-6501-898E-4C88350CF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00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1B8D6-F38C-4BC5-27B2-3736DC8C0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76C12D-5387-C9C3-8FFC-A413B4E024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626FD5-242C-DAB2-8851-C2C9FD5F77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D67D6-2BBD-EB7D-435E-6DABF695D8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518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4E91B-A51C-E783-1422-29E776CB1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86E26A-7EFF-55A0-9A14-490D82E91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976FE3-B7A8-605E-CCBE-DDF9E689C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E520E-2F8F-DC26-6298-CD673B26A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05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8BCBF-573E-D8D8-E45C-861AEECA7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A04D18-D34D-A9E9-F90B-B86C6CA8DD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3B1F21-341E-3683-4336-CD7A77DE3A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21187-23D0-5AB9-3092-F90E43A48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52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6B09A-C066-E834-8B17-964F436F9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B6217E-7898-83F1-B66A-65C1246B6B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C04880-4D56-9745-0167-22819FD5CD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C7840-BF4E-9E17-8193-B669F86B88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79F21-505E-D737-46EA-50A10985B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EDF7D5-8D8D-5F24-16B7-ABBF8FE596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247267-4099-2189-399E-982942B3B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4AB29-B31B-EC88-C634-A6AC3F999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63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09291-5359-6EE7-57DD-54A05160A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A177DC-EF19-A031-E5ED-042628E8E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AA8755-0961-0812-6503-939155584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BD3D4-2F80-0696-4D74-6D38C120D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72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9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20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A3F4-8405-8BA0-2969-4B6B8E6BC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DA678-E02D-9EF0-F394-649BFF7EFB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033E94-B47A-E452-E634-6E6FBA37C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B94678-2E13-999E-19AC-CFC104D9BA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62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890A-526C-336B-6187-910AC311C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EF74C1-2E55-CD16-36D6-F5EFA78DE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7372B0-CF90-9F39-A2F9-B0D81F58E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1C057-D0AF-FB44-E82E-0ADA9680F9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97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890A-526C-336B-6187-910AC311C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EF74C1-2E55-CD16-36D6-F5EFA78DE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7372B0-CF90-9F39-A2F9-B0D81F58E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1C057-D0AF-FB44-E82E-0ADA9680F9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53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D34D6-A595-6315-3C56-0A8CCAEF6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65E0C5-F399-F325-F156-181997649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A9B9D7-E2F8-32E6-0E86-88FBFD834B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404D9-53E9-E1D5-72AA-87E22B2E62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298-F103-7342-B154-60C82D1BF2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2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Patty.Thille@umanitoba.ca" TargetMode="External"/><Relationship Id="rId5" Type="http://schemas.openxmlformats.org/officeDocument/2006/relationships/hyperlink" Target="mailto:makelly@ucalgary.ca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rails.asanet.org/article/view/scribo-ergo-cogito-reflexivity-through-writi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7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26393" y="271999"/>
            <a:ext cx="9229311" cy="9743002"/>
          </a:xfrm>
          <a:custGeom>
            <a:avLst/>
            <a:gdLst/>
            <a:ahLst/>
            <a:cxnLst/>
            <a:rect l="l" t="t" r="r" b="b"/>
            <a:pathLst>
              <a:path w="9229311" h="9743002">
                <a:moveTo>
                  <a:pt x="0" y="0"/>
                </a:moveTo>
                <a:lnTo>
                  <a:pt x="9229311" y="0"/>
                </a:lnTo>
                <a:lnTo>
                  <a:pt x="9229311" y="9743002"/>
                </a:lnTo>
                <a:lnTo>
                  <a:pt x="0" y="97430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0439401" y="3091099"/>
            <a:ext cx="6877050" cy="4546188"/>
            <a:chOff x="0" y="-180975"/>
            <a:chExt cx="7744127" cy="6061584"/>
          </a:xfrm>
        </p:grpSpPr>
        <p:sp>
          <p:nvSpPr>
            <p:cNvPr id="4" name="TextBox 4"/>
            <p:cNvSpPr txBox="1"/>
            <p:nvPr/>
          </p:nvSpPr>
          <p:spPr>
            <a:xfrm>
              <a:off x="261281" y="-180975"/>
              <a:ext cx="7406646" cy="5539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0800"/>
                </a:lnSpc>
              </a:pPr>
              <a:r>
                <a:rPr lang="en-US" sz="9000">
                  <a:solidFill>
                    <a:srgbClr val="000000"/>
                  </a:solidFill>
                  <a:latin typeface="URW Form"/>
                  <a:ea typeface="URW Form"/>
                  <a:cs typeface="URW Form"/>
                  <a:sym typeface="URW Form"/>
                </a:rPr>
                <a:t>Thinking Qualitatively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261282" y="4593504"/>
              <a:ext cx="7406645" cy="12871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900"/>
                </a:lnSpc>
              </a:pPr>
              <a:r>
                <a:rPr lang="en-US" sz="3000">
                  <a:solidFill>
                    <a:srgbClr val="000000"/>
                  </a:solidFill>
                  <a:latin typeface="URW Form"/>
                  <a:ea typeface="URW Form"/>
                  <a:cs typeface="URW Form"/>
                  <a:sym typeface="URW Form"/>
                </a:rPr>
                <a:t>An introduction to qualitative research in primary care</a:t>
              </a:r>
            </a:p>
          </p:txBody>
        </p:sp>
        <p:sp>
          <p:nvSpPr>
            <p:cNvPr id="6" name="AutoShape 6"/>
            <p:cNvSpPr/>
            <p:nvPr/>
          </p:nvSpPr>
          <p:spPr>
            <a:xfrm>
              <a:off x="0" y="4125249"/>
              <a:ext cx="7744127" cy="0"/>
            </a:xfrm>
            <a:prstGeom prst="line">
              <a:avLst/>
            </a:prstGeom>
            <a:ln w="139700" cap="flat">
              <a:solidFill>
                <a:srgbClr val="1364AE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Freeform 7"/>
          <p:cNvSpPr/>
          <p:nvPr/>
        </p:nvSpPr>
        <p:spPr>
          <a:xfrm>
            <a:off x="13568803" y="8664016"/>
            <a:ext cx="3747647" cy="1188569"/>
          </a:xfrm>
          <a:custGeom>
            <a:avLst/>
            <a:gdLst/>
            <a:ahLst/>
            <a:cxnLst/>
            <a:rect l="l" t="t" r="r" b="b"/>
            <a:pathLst>
              <a:path w="3747647" h="1188569">
                <a:moveTo>
                  <a:pt x="0" y="0"/>
                </a:moveTo>
                <a:lnTo>
                  <a:pt x="3747647" y="0"/>
                </a:lnTo>
                <a:lnTo>
                  <a:pt x="3747647" y="1188568"/>
                </a:lnTo>
                <a:lnTo>
                  <a:pt x="0" y="11885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8441"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7EF61-5235-CD74-E27A-5F051ED6B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6FC248D-1D2D-3B0B-D7A1-388169903EA6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F4831F0-2BDF-A818-3ECD-949B2B50110F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2FE6F3B-C780-58EF-F1A1-BF7A61C1E1AB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A8BF5AC-20DE-20F3-1F40-F053DBDD25DB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1C945E3-95A0-D67D-5D87-CF87EFA4B36F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8E9190-CF02-F9F3-2979-DB8939A82920}"/>
              </a:ext>
            </a:extLst>
          </p:cNvPr>
          <p:cNvSpPr txBox="1"/>
          <p:nvPr/>
        </p:nvSpPr>
        <p:spPr>
          <a:xfrm>
            <a:off x="990600" y="1028700"/>
            <a:ext cx="17021872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Key concept 3: Paying attention to the specific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90F554-6AA2-5615-9EC4-CF8A7076B624}"/>
              </a:ext>
            </a:extLst>
          </p:cNvPr>
          <p:cNvSpPr txBox="1"/>
          <p:nvPr/>
        </p:nvSpPr>
        <p:spPr>
          <a:xfrm>
            <a:off x="1234634" y="2681077"/>
            <a:ext cx="16777838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Understanding is the specific is the goal (not generalizability)</a:t>
            </a:r>
          </a:p>
          <a:p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Context is never neutral or generalizable</a:t>
            </a:r>
          </a:p>
          <a:p>
            <a:pPr lvl="1"/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People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Politics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Power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History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i="1"/>
          </a:p>
          <a:p>
            <a:endParaRPr lang="en-CA" i="1"/>
          </a:p>
          <a:p>
            <a:r>
              <a:rPr lang="en-CA" i="1"/>
              <a:t>  </a:t>
            </a:r>
          </a:p>
          <a:p>
            <a:endParaRPr lang="en-CA" i="1"/>
          </a:p>
          <a:p>
            <a:endParaRPr lang="en-CA" i="1"/>
          </a:p>
          <a:p>
            <a:endParaRPr lang="en-CA" i="1"/>
          </a:p>
          <a:p>
            <a:endParaRPr lang="en-CA" i="1"/>
          </a:p>
        </p:txBody>
      </p:sp>
    </p:spTree>
    <p:extLst>
      <p:ext uri="{BB962C8B-B14F-4D97-AF65-F5344CB8AC3E}">
        <p14:creationId xmlns:p14="http://schemas.microsoft.com/office/powerpoint/2010/main" val="290788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E0C88-11D4-1F01-EA81-B12AC13FA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12B7937-4E3D-707C-F81E-CE46B3B91DF0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43DC51F-D543-FE29-8AA7-908AB1B27981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B66354B-0002-302D-5A97-CB2B83594667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2AC38DB7-D519-97FF-FBFC-814A911FD93E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7B99BA3-BF7F-8266-088B-A6E5920C3819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9B7849-F5A6-C96D-D730-3E5B26A20BC0}"/>
              </a:ext>
            </a:extLst>
          </p:cNvPr>
          <p:cNvSpPr txBox="1"/>
          <p:nvPr/>
        </p:nvSpPr>
        <p:spPr>
          <a:xfrm>
            <a:off x="1234634" y="1028700"/>
            <a:ext cx="128623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Key concept 4: Qualitative research is Iterative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1C3374-E8DA-E45C-0CAE-CA4D0DA74CC0}"/>
              </a:ext>
            </a:extLst>
          </p:cNvPr>
          <p:cNvSpPr txBox="1"/>
          <p:nvPr/>
        </p:nvSpPr>
        <p:spPr>
          <a:xfrm>
            <a:off x="1159417" y="2705100"/>
            <a:ext cx="16777838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No pre-packaged research design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Iterative discovery and interpretation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Responsive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Organize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Connect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Corroborating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Emergence (doesn’t mean ‘appears from nowhere’)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Construction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Interpretation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Creative/imaginative variation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Bricolage</a:t>
            </a: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7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DC943-A740-3B1E-FFCA-F68E0BCC4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6957F05-0265-C8F6-7F12-BBAEF9C12ECC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E6F2CFE-F6CA-71CC-6918-AC75475C77D4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E4E825-401C-ADCB-DF71-E002EB2F758A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236FCD5E-AEC8-EB6A-6EE3-3C6AA7EB759E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01F4A1C-67B0-85C9-49D3-8B14752FD0D9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64F58-1193-C0AE-1A00-FBD0877B8875}"/>
              </a:ext>
            </a:extLst>
          </p:cNvPr>
          <p:cNvSpPr txBox="1"/>
          <p:nvPr/>
        </p:nvSpPr>
        <p:spPr>
          <a:xfrm>
            <a:off x="1234634" y="1028700"/>
            <a:ext cx="14081566" cy="4045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Recap: </a:t>
            </a:r>
          </a:p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Foundational understandings that underpin varied qualitative traditions of research </a:t>
            </a:r>
          </a:p>
        </p:txBody>
      </p:sp>
    </p:spTree>
    <p:extLst>
      <p:ext uri="{BB962C8B-B14F-4D97-AF65-F5344CB8AC3E}">
        <p14:creationId xmlns:p14="http://schemas.microsoft.com/office/powerpoint/2010/main" val="2572411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B209A-5E26-4729-1F3F-AFCB05E61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3E1C987-8756-19E1-5D41-0BCE92EDADE4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42F8C4C-1E45-0D31-5E41-25AEA3D18F80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778A2FE-FB34-2F9B-49A4-CAA4EA137DDE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C8F96B1-450C-2F93-52BF-68AEE069DF9D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E464C21-F306-47D3-9DC4-BF17583E4C7F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AD2533-558F-09A4-E25F-C010F9F78E1A}"/>
              </a:ext>
            </a:extLst>
          </p:cNvPr>
          <p:cNvSpPr txBox="1"/>
          <p:nvPr/>
        </p:nvSpPr>
        <p:spPr>
          <a:xfrm>
            <a:off x="1557130" y="1903432"/>
            <a:ext cx="1552936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/>
          </a:p>
          <a:p>
            <a:r>
              <a:rPr lang="en-CA" sz="3200">
                <a:solidFill>
                  <a:schemeClr val="tx2"/>
                </a:solidFill>
              </a:rPr>
              <a:t>You are part of a research team, think about:</a:t>
            </a:r>
          </a:p>
          <a:p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Reflexivity		What’s your own story? </a:t>
            </a:r>
          </a:p>
          <a:p>
            <a:r>
              <a:rPr lang="en-CA" sz="3200">
                <a:solidFill>
                  <a:schemeClr val="tx2"/>
                </a:solidFill>
              </a:rPr>
              <a:t>			What do you bring to the research? </a:t>
            </a:r>
          </a:p>
          <a:p>
            <a:r>
              <a:rPr lang="en-CA" sz="3200">
                <a:solidFill>
                  <a:schemeClr val="tx2"/>
                </a:solidFill>
              </a:rPr>
              <a:t>			What values, culture, experiences shape the way you see the world?</a:t>
            </a:r>
          </a:p>
          <a:p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Context		What contexts shape your story? </a:t>
            </a:r>
          </a:p>
          <a:p>
            <a:r>
              <a:rPr lang="en-CA" sz="3200">
                <a:solidFill>
                  <a:schemeClr val="tx2"/>
                </a:solidFill>
              </a:rPr>
              <a:t> </a:t>
            </a:r>
          </a:p>
          <a:p>
            <a:r>
              <a:rPr lang="en-CA" sz="3200">
                <a:solidFill>
                  <a:schemeClr val="tx2"/>
                </a:solidFill>
              </a:rPr>
              <a:t>Specific		Is your story the same as other peoples’ stories? </a:t>
            </a:r>
          </a:p>
          <a:p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			Where do they overlap, where do they differ?</a:t>
            </a:r>
          </a:p>
          <a:p>
            <a:r>
              <a:rPr lang="en-CA" sz="3200">
                <a:solidFill>
                  <a:schemeClr val="tx2"/>
                </a:solidFill>
              </a:rPr>
              <a:t>Iterative		Rewrite your story with different characters, in a different time and place?</a:t>
            </a:r>
          </a:p>
          <a:p>
            <a:r>
              <a:rPr lang="en-CA" sz="3200">
                <a:solidFill>
                  <a:schemeClr val="tx2"/>
                </a:solidFill>
              </a:rPr>
              <a:t>			Revisit your story at the end of this lecture series!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FF9F39-BAC9-ADA4-8683-BF8B17A5172D}"/>
              </a:ext>
            </a:extLst>
          </p:cNvPr>
          <p:cNvSpPr txBox="1"/>
          <p:nvPr/>
        </p:nvSpPr>
        <p:spPr>
          <a:xfrm>
            <a:off x="1524000" y="669323"/>
            <a:ext cx="15529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solidFill>
                  <a:schemeClr val="tx2"/>
                </a:solidFill>
              </a:rPr>
              <a:t>Recap and practice points</a:t>
            </a:r>
          </a:p>
        </p:txBody>
      </p:sp>
    </p:spTree>
    <p:extLst>
      <p:ext uri="{BB962C8B-B14F-4D97-AF65-F5344CB8AC3E}">
        <p14:creationId xmlns:p14="http://schemas.microsoft.com/office/powerpoint/2010/main" val="4130257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686FC-2C10-662E-CEDE-6679F16CD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FA2A9AE-6826-C091-F458-C2E05989E977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76728BB-1B23-1E3D-4363-FA47327A7A2D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86FCC03-0CE9-A1F8-86B1-AF154A9E380A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0D702B3C-43BA-59A8-95BA-4149D8038D5E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C0716BBE-DE4A-E6F5-7BB0-AF6A4656C32E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88652A-CB1D-FD56-84CE-6F93864BA9A0}"/>
              </a:ext>
            </a:extLst>
          </p:cNvPr>
          <p:cNvSpPr txBox="1"/>
          <p:nvPr/>
        </p:nvSpPr>
        <p:spPr>
          <a:xfrm>
            <a:off x="1234634" y="1028700"/>
            <a:ext cx="88237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Questions?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876861-5CF2-440A-B56E-F79B1D0AF808}"/>
              </a:ext>
            </a:extLst>
          </p:cNvPr>
          <p:cNvSpPr txBox="1"/>
          <p:nvPr/>
        </p:nvSpPr>
        <p:spPr>
          <a:xfrm>
            <a:off x="1234634" y="4061133"/>
            <a:ext cx="154531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What’s your Muddiest Point from today’s presentation?</a:t>
            </a:r>
          </a:p>
        </p:txBody>
      </p:sp>
    </p:spTree>
    <p:extLst>
      <p:ext uri="{BB962C8B-B14F-4D97-AF65-F5344CB8AC3E}">
        <p14:creationId xmlns:p14="http://schemas.microsoft.com/office/powerpoint/2010/main" val="2191986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C9A21-1BC4-DB69-8195-D9E49E51E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F720E61-463F-C3B1-E9BC-0BF5F21FD75C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B30D4B4-5FC1-CA51-4406-7FC469E8A0B1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726700F-5D19-6E61-D9D2-FDF248CE8639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6956152-5482-1F06-0760-49F56F16781C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9B4430C-0F84-AF2A-F54B-D2665DDA8934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CFEBF4-FCD7-0A79-D785-1E479CFBC1E4}"/>
              </a:ext>
            </a:extLst>
          </p:cNvPr>
          <p:cNvSpPr txBox="1"/>
          <p:nvPr/>
        </p:nvSpPr>
        <p:spPr>
          <a:xfrm>
            <a:off x="1234634" y="1028700"/>
            <a:ext cx="73759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Contact 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69B196-96AD-CF2E-CF3C-0C2B15E10842}"/>
              </a:ext>
            </a:extLst>
          </p:cNvPr>
          <p:cNvSpPr txBox="1"/>
          <p:nvPr/>
        </p:nvSpPr>
        <p:spPr>
          <a:xfrm>
            <a:off x="1234634" y="3467100"/>
            <a:ext cx="127861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Martina Ann Kelly	 </a:t>
            </a:r>
            <a:r>
              <a:rPr lang="en-US" sz="4400">
                <a:hlinkClick r:id="rId5"/>
              </a:rPr>
              <a:t>makelly@ucalgary.ca</a:t>
            </a:r>
            <a:endParaRPr lang="en-US" sz="4400"/>
          </a:p>
          <a:p>
            <a:endParaRPr lang="en-US" sz="4400"/>
          </a:p>
          <a:p>
            <a:endParaRPr lang="en-US" sz="4400"/>
          </a:p>
          <a:p>
            <a:r>
              <a:rPr lang="en-US" sz="4400"/>
              <a:t>Patricia Thille   		</a:t>
            </a:r>
            <a:r>
              <a:rPr lang="en-US" sz="4400">
                <a:hlinkClick r:id="rId6"/>
              </a:rPr>
              <a:t>Patty.Thille@umanitoba.ca</a:t>
            </a:r>
            <a:endParaRPr lang="en-US" sz="4400"/>
          </a:p>
          <a:p>
            <a:endParaRPr lang="en-US" sz="4400"/>
          </a:p>
          <a:p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404451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CC9E0-FC27-A5BF-93D4-AF2D9DE3A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F2C03B3-648B-FC57-DF4B-20A1538A4E83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84E19DE-F4F9-4A36-8505-2334A5D81737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6A73FE4-0912-B55A-147F-0B25FE466073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05D716F4-62FF-2499-3B2C-25216FB985F7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B5035F5-AB74-E900-2938-14ECEF9576E2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F9665F-4D8E-ABBD-9E26-AA4F1806DDC1}"/>
              </a:ext>
            </a:extLst>
          </p:cNvPr>
          <p:cNvSpPr txBox="1"/>
          <p:nvPr/>
        </p:nvSpPr>
        <p:spPr>
          <a:xfrm>
            <a:off x="1234634" y="1028700"/>
            <a:ext cx="87475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References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75C6A4-0F65-FAF7-AAAE-53A9A86B5A55}"/>
              </a:ext>
            </a:extLst>
          </p:cNvPr>
          <p:cNvSpPr txBox="1"/>
          <p:nvPr/>
        </p:nvSpPr>
        <p:spPr>
          <a:xfrm>
            <a:off x="1211968" y="2428161"/>
            <a:ext cx="16777838" cy="97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/>
              <a:t>Crabtree B and Miller W. (2022) Doing Qualitative Research, 3</a:t>
            </a:r>
            <a:r>
              <a:rPr lang="en-CA" sz="2800" baseline="30000"/>
              <a:t>rd</a:t>
            </a:r>
            <a:r>
              <a:rPr lang="en-CA" sz="2800"/>
              <a:t> Ed, Sage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800"/>
          </a:p>
          <a:p>
            <a:r>
              <a:rPr lang="en-US" sz="2800"/>
              <a:t>Kaufman, Peter. 2013. “</a:t>
            </a:r>
            <a:r>
              <a:rPr lang="en-US" sz="2800" err="1"/>
              <a:t>Scribo</a:t>
            </a:r>
            <a:r>
              <a:rPr lang="en-US" sz="2800"/>
              <a:t> Ergo Cogito: Reflexivity through Writing”. </a:t>
            </a:r>
            <a:r>
              <a:rPr lang="en-US" sz="2800" i="1"/>
              <a:t>TRAILS: Teaching Resources and Innovations Library for Sociology</a:t>
            </a:r>
            <a:r>
              <a:rPr lang="en-US" sz="2800"/>
              <a:t>, January. Washington DC: American Sociological Association. </a:t>
            </a:r>
            <a:r>
              <a:rPr lang="en-US" sz="2800">
                <a:hlinkClick r:id="rId5"/>
              </a:rPr>
              <a:t>https://trails.asanet.org/article/view/scribo-ergo-cogito-reflexivity-through-writing</a:t>
            </a:r>
            <a:r>
              <a:rPr lang="en-US" sz="2800"/>
              <a:t>.</a:t>
            </a:r>
          </a:p>
          <a:p>
            <a:endParaRPr lang="en-CA" sz="2800"/>
          </a:p>
          <a:p>
            <a:r>
              <a:rPr lang="en-CA" sz="2800"/>
              <a:t>Lim, W. M. (2025). What is qualitative research? An overview and guidelines. </a:t>
            </a:r>
            <a:r>
              <a:rPr lang="en-CA" sz="2800" i="1"/>
              <a:t>Australasian Marketing Journal</a:t>
            </a:r>
            <a:r>
              <a:rPr lang="en-CA" sz="2800"/>
              <a:t>, </a:t>
            </a:r>
            <a:r>
              <a:rPr lang="en-CA" sz="2800" i="1"/>
              <a:t>33</a:t>
            </a:r>
            <a:r>
              <a:rPr lang="en-CA" sz="2800"/>
              <a:t>(2), 199-229.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800">
              <a:solidFill>
                <a:srgbClr val="002060"/>
              </a:solidFill>
              <a:sym typeface="URW Form"/>
            </a:endParaRPr>
          </a:p>
          <a:p>
            <a:r>
              <a:rPr lang="en-CA" sz="2800"/>
              <a:t>Tracy, S. J. (2013). Qualitative research methods: Collecting evidence, crafting analysis, communicating impact. 1</a:t>
            </a:r>
            <a:r>
              <a:rPr lang="en-CA" sz="2800" baseline="30000"/>
              <a:t>st</a:t>
            </a:r>
            <a:r>
              <a:rPr lang="en-CA" sz="2800"/>
              <a:t> ed. John Wiley &amp; Sons.</a:t>
            </a:r>
            <a:endParaRPr lang="en-US" sz="2800">
              <a:solidFill>
                <a:srgbClr val="002060"/>
              </a:solidFill>
              <a:sym typeface="URW Form"/>
            </a:endParaRPr>
          </a:p>
          <a:p>
            <a:endParaRPr lang="en-CA" sz="2800"/>
          </a:p>
          <a:p>
            <a:r>
              <a:rPr lang="en-CA" sz="2800"/>
              <a:t>Tracy, S. J. (2024). Qualitative research methods: Collecting evidence, crafting analysis, communicating impact. 2</a:t>
            </a:r>
            <a:r>
              <a:rPr lang="en-CA" sz="2800" baseline="30000"/>
              <a:t>nd</a:t>
            </a:r>
            <a:r>
              <a:rPr lang="en-CA" sz="2800"/>
              <a:t> ed. John Wiley &amp; Sons.</a:t>
            </a:r>
            <a:endParaRPr lang="en-US" sz="2800">
              <a:solidFill>
                <a:srgbClr val="002060"/>
              </a:solidFill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5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A5ACB-9F67-B926-9847-B677C56BB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28874A1-FB78-72C6-1EEF-B14C3DE099E6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EF28621-F920-8595-3208-09DB0C354F61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5CF01B5-F4E9-20DA-20F8-E542CB09928D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EE2655D-7825-D314-A8E2-E5735FE8ED4C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89AC0DC-6D25-A205-1290-BEAA27AFA6BE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C42D58-6943-E8A4-A9C0-8D215BCAC085}"/>
              </a:ext>
            </a:extLst>
          </p:cNvPr>
          <p:cNvSpPr txBox="1"/>
          <p:nvPr/>
        </p:nvSpPr>
        <p:spPr>
          <a:xfrm>
            <a:off x="1234634" y="1035782"/>
            <a:ext cx="62329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Introductions</a:t>
            </a:r>
            <a:endParaRPr lang="en-US" sz="4800">
              <a:solidFill>
                <a:srgbClr val="002060"/>
              </a:solidFill>
              <a:highlight>
                <a:srgbClr val="FFFF00"/>
              </a:highlight>
              <a:latin typeface="URW Form"/>
              <a:ea typeface="URW Form"/>
              <a:cs typeface="URW Form"/>
              <a:sym typeface="URW Form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0B6F08-0EBB-11B5-17D4-EA9FFA465364}"/>
              </a:ext>
            </a:extLst>
          </p:cNvPr>
          <p:cNvSpPr txBox="1"/>
          <p:nvPr/>
        </p:nvSpPr>
        <p:spPr>
          <a:xfrm>
            <a:off x="1447800" y="3293181"/>
            <a:ext cx="1491976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endParaRPr lang="en-CA" i="1"/>
          </a:p>
          <a:p>
            <a:endParaRPr lang="en-CA" i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Dr Martina Kelly, University of Calgary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Dr Patty Thille, University of Manitoba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And you?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5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D51B7-FC1B-F4A2-6C79-4716AA7E0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1091C60-A8B9-4117-DFC9-6831223D9E92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09C7A81-81D4-E2B3-5669-88CBC846FD27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EC7F0FA-304C-82F1-59E2-B4254FF21338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70E1FCEA-FCA7-F7E5-533B-A666AD2F97B6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62BA70D-43E4-88DF-5A68-E92BBE1745D8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04C991-F929-74F7-0739-4C8D405A2187}"/>
              </a:ext>
            </a:extLst>
          </p:cNvPr>
          <p:cNvSpPr txBox="1"/>
          <p:nvPr/>
        </p:nvSpPr>
        <p:spPr>
          <a:xfrm>
            <a:off x="1234634" y="1035782"/>
            <a:ext cx="140815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Why qualitative research matters in primary care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2D9749-B5D9-30EC-040F-943299648523}"/>
              </a:ext>
            </a:extLst>
          </p:cNvPr>
          <p:cNvSpPr txBox="1"/>
          <p:nvPr/>
        </p:nvSpPr>
        <p:spPr>
          <a:xfrm>
            <a:off x="1234634" y="3190866"/>
            <a:ext cx="1469116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tx2"/>
                </a:solidFill>
                <a:latin typeface="URW Form"/>
                <a:sym typeface="URW Form"/>
              </a:rPr>
              <a:t>Because human beings are complex, different, messy and change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chemeClr val="tx2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tx2"/>
                </a:solidFill>
                <a:latin typeface="URW Form"/>
                <a:sym typeface="URW Form"/>
              </a:rPr>
              <a:t>Even within the same culture, people experience the world differently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chemeClr val="tx2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tx2"/>
                </a:solidFill>
                <a:latin typeface="URW Form"/>
                <a:sym typeface="URW Form"/>
              </a:rPr>
              <a:t>There is no location outside of culture; we are all shaped by our beliefs and actions, which have roots in our cultures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chemeClr val="tx2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tx2"/>
                </a:solidFill>
                <a:latin typeface="URW Form"/>
                <a:ea typeface="URW Form"/>
                <a:cs typeface="URW Form"/>
                <a:sym typeface="URW Form"/>
              </a:rPr>
              <a:t>Qualitative research delves into human experience and perspective and contexts, capturing information often lost in numerical translation</a:t>
            </a:r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2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B3BBBF-8213-72A1-2157-0BD869CCE90B}"/>
              </a:ext>
            </a:extLst>
          </p:cNvPr>
          <p:cNvSpPr txBox="1"/>
          <p:nvPr/>
        </p:nvSpPr>
        <p:spPr>
          <a:xfrm>
            <a:off x="1234634" y="1035782"/>
            <a:ext cx="62329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Learning objectives</a:t>
            </a:r>
            <a:endParaRPr lang="en-US" sz="4800">
              <a:solidFill>
                <a:srgbClr val="002060"/>
              </a:solidFill>
              <a:highlight>
                <a:srgbClr val="FFFF00"/>
              </a:highlight>
              <a:latin typeface="URW Form"/>
              <a:ea typeface="URW Form"/>
              <a:cs typeface="URW Form"/>
              <a:sym typeface="URW Form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74660B-0750-1977-807C-7763E05565F2}"/>
              </a:ext>
            </a:extLst>
          </p:cNvPr>
          <p:cNvSpPr txBox="1"/>
          <p:nvPr/>
        </p:nvSpPr>
        <p:spPr>
          <a:xfrm>
            <a:off x="1447800" y="3293181"/>
            <a:ext cx="14919766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r>
              <a:rPr lang="en-CA" sz="3200">
                <a:latin typeface="URW Form" panose="020B0604020202020204" charset="0"/>
              </a:rPr>
              <a:t>Today:</a:t>
            </a:r>
          </a:p>
          <a:p>
            <a:endParaRPr lang="en-CA" i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Describe foundational understandings that underpin qualitative research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Reflexivity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Context is crucial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Paying attention to the specific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Iterative and flexible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The series: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Engage with qualitative methods with confidence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EFF8EA-5F20-6A12-ABF1-73DF4179C3CD}"/>
              </a:ext>
            </a:extLst>
          </p:cNvPr>
          <p:cNvSpPr txBox="1"/>
          <p:nvPr/>
        </p:nvSpPr>
        <p:spPr>
          <a:xfrm>
            <a:off x="1234634" y="1028700"/>
            <a:ext cx="90523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 Start with story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E02DD8-74B3-1C9D-26F5-5966CF267FD6}"/>
              </a:ext>
            </a:extLst>
          </p:cNvPr>
          <p:cNvSpPr txBox="1"/>
          <p:nvPr/>
        </p:nvSpPr>
        <p:spPr>
          <a:xfrm>
            <a:off x="1234634" y="3190866"/>
            <a:ext cx="1677783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endParaRPr lang="en-CA" i="1"/>
          </a:p>
          <a:p>
            <a:endParaRPr lang="en-CA" i="1"/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We emphasize that research methods and study designs must be responsive to the research question and the story of experience that motivated it</a:t>
            </a: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										(Crabtree &amp; Miller, 2023, </a:t>
            </a:r>
            <a:r>
              <a:rPr lang="en-US" sz="3200" err="1">
                <a:solidFill>
                  <a:srgbClr val="002060"/>
                </a:solidFill>
                <a:latin typeface="URW Form"/>
                <a:sym typeface="URW Form"/>
              </a:rPr>
              <a:t>pg</a:t>
            </a: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 1)</a:t>
            </a: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CE0B1-712D-DFA9-870C-5BECD3F98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4A60D30-123D-63C2-0A55-7366DA20547C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AC17E3E-7909-79A1-FA6A-896588A088F0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CC7D2A4-8622-7151-3913-54F2678290A0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BBFBC66A-C746-12B8-89C0-7F20B43566AA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97990F7F-86E9-DD71-FB7C-35F60D8B495F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5170D-4517-B571-0198-E596EB09FF72}"/>
              </a:ext>
            </a:extLst>
          </p:cNvPr>
          <p:cNvSpPr txBox="1"/>
          <p:nvPr/>
        </p:nvSpPr>
        <p:spPr>
          <a:xfrm>
            <a:off x="1234634" y="1028700"/>
            <a:ext cx="14005366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Foundational concept: Reflexivity (subjectivity)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93161A-3BAD-EF92-D16A-5E71EAF05950}"/>
              </a:ext>
            </a:extLst>
          </p:cNvPr>
          <p:cNvSpPr txBox="1"/>
          <p:nvPr/>
        </p:nvSpPr>
        <p:spPr>
          <a:xfrm>
            <a:off x="755079" y="3343007"/>
            <a:ext cx="1677783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endParaRPr lang="en-CA" i="1"/>
          </a:p>
          <a:p>
            <a:endParaRPr lang="en-CA" i="1"/>
          </a:p>
          <a:p>
            <a:r>
              <a:rPr lang="en-CA" sz="3200">
                <a:solidFill>
                  <a:schemeClr val="tx2"/>
                </a:solidFill>
              </a:rPr>
              <a:t> “To be reflexive means that we are fully conscious of the lenses through which we view the world”</a:t>
            </a:r>
          </a:p>
          <a:p>
            <a:br>
              <a:rPr lang="en-CA" sz="3200">
                <a:solidFill>
                  <a:schemeClr val="tx2"/>
                </a:solidFill>
              </a:rPr>
            </a:br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“The essence of reflexivity is to understand how our worldview is both shaped and constrained by our own subjectivity.”</a:t>
            </a:r>
          </a:p>
          <a:p>
            <a:r>
              <a:rPr lang="en-CA" sz="3200">
                <a:solidFill>
                  <a:schemeClr val="tx2"/>
                </a:solidFill>
              </a:rPr>
              <a:t> 													(Kaufman, 2013, p 71)</a:t>
            </a: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							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21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CB13E-C5D3-9A48-D047-4608CD2B4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862BB0F-3D33-C366-1359-EF93C7678A8D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AAD7667-2865-937F-F6E7-ADB37746B941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273FEEC-C86A-28CF-E0EC-3BC689FE395E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CD0A8FE8-A379-D122-054A-84583DAA814D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18CC4E5-FF72-6700-FEB3-C28B500C6BC7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CFC72B-66E4-381A-7811-F2B50EBD182C}"/>
              </a:ext>
            </a:extLst>
          </p:cNvPr>
          <p:cNvSpPr txBox="1"/>
          <p:nvPr/>
        </p:nvSpPr>
        <p:spPr>
          <a:xfrm>
            <a:off x="1234634" y="1028700"/>
            <a:ext cx="16062766" cy="2660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Why reflexivity matters: by understanding ourselves better, we can: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431430-3A9F-F206-4077-97ED3CBAB2F6}"/>
              </a:ext>
            </a:extLst>
          </p:cNvPr>
          <p:cNvSpPr txBox="1"/>
          <p:nvPr/>
        </p:nvSpPr>
        <p:spPr>
          <a:xfrm>
            <a:off x="1234634" y="4070271"/>
            <a:ext cx="1677783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>
                <a:solidFill>
                  <a:schemeClr val="tx2"/>
                </a:solidFill>
              </a:rPr>
              <a:t>Better perceive and address power differentials within a study</a:t>
            </a:r>
          </a:p>
          <a:p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Prevent reliance on common tropes or stereotypes</a:t>
            </a:r>
          </a:p>
          <a:p>
            <a:r>
              <a:rPr lang="en-CA" sz="3200">
                <a:solidFill>
                  <a:schemeClr val="tx2"/>
                </a:solidFill>
              </a:rPr>
              <a:t> </a:t>
            </a:r>
          </a:p>
          <a:p>
            <a:r>
              <a:rPr lang="en-CA" sz="3200">
                <a:solidFill>
                  <a:schemeClr val="tx2"/>
                </a:solidFill>
              </a:rPr>
              <a:t>Engage deeply with your dataset</a:t>
            </a:r>
          </a:p>
          <a:p>
            <a:endParaRPr lang="en-CA" sz="3200">
              <a:solidFill>
                <a:schemeClr val="tx2"/>
              </a:solidFill>
            </a:endParaRPr>
          </a:p>
          <a:p>
            <a:r>
              <a:rPr lang="en-CA" sz="3200">
                <a:solidFill>
                  <a:schemeClr val="tx2"/>
                </a:solidFill>
              </a:rPr>
              <a:t>[and more]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5647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CB13E-C5D3-9A48-D047-4608CD2B4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862BB0F-3D33-C366-1359-EF93C7678A8D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AAD7667-2865-937F-F6E7-ADB37746B941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273FEEC-C86A-28CF-E0EC-3BC689FE395E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CD0A8FE8-A379-D122-054A-84583DAA814D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18CC4E5-FF72-6700-FEB3-C28B500C6BC7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CFC72B-66E4-381A-7811-F2B50EBD182C}"/>
              </a:ext>
            </a:extLst>
          </p:cNvPr>
          <p:cNvSpPr txBox="1"/>
          <p:nvPr/>
        </p:nvSpPr>
        <p:spPr>
          <a:xfrm>
            <a:off x="1234634" y="1028700"/>
            <a:ext cx="16062766" cy="4045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Pause &amp; reflect</a:t>
            </a:r>
          </a:p>
          <a:p>
            <a:pPr lvl="0">
              <a:lnSpc>
                <a:spcPts val="10800"/>
              </a:lnSpc>
            </a:pPr>
            <a:endParaRPr lang="en-US" sz="4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7161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881FE-B87B-4D7D-D836-9797C9642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4DA5653-D657-EDF5-5A50-946220082665}"/>
              </a:ext>
            </a:extLst>
          </p:cNvPr>
          <p:cNvGrpSpPr/>
          <p:nvPr/>
        </p:nvGrpSpPr>
        <p:grpSpPr>
          <a:xfrm>
            <a:off x="0" y="9258300"/>
            <a:ext cx="18288000" cy="1028700"/>
            <a:chOff x="0" y="0"/>
            <a:chExt cx="4816593" cy="2709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7A9A0B9-BF7E-F493-C93A-2B82354A2316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EA12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7C6CD26-6941-8691-582F-5B21DA6EEC72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7E1A124-963F-965B-68F4-24E7129F7FC9}"/>
              </a:ext>
            </a:extLst>
          </p:cNvPr>
          <p:cNvSpPr/>
          <p:nvPr/>
        </p:nvSpPr>
        <p:spPr>
          <a:xfrm>
            <a:off x="275528" y="8368788"/>
            <a:ext cx="1918212" cy="1918212"/>
          </a:xfrm>
          <a:custGeom>
            <a:avLst/>
            <a:gdLst/>
            <a:ahLst/>
            <a:cxnLst/>
            <a:rect l="l" t="t" r="r" b="b"/>
            <a:pathLst>
              <a:path w="1918212" h="1918212">
                <a:moveTo>
                  <a:pt x="0" y="0"/>
                </a:moveTo>
                <a:lnTo>
                  <a:pt x="1918212" y="0"/>
                </a:lnTo>
                <a:lnTo>
                  <a:pt x="1918212" y="1918212"/>
                </a:lnTo>
                <a:lnTo>
                  <a:pt x="0" y="19182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8255A05-CDAC-FB58-72DF-A06FA52C4076}"/>
              </a:ext>
            </a:extLst>
          </p:cNvPr>
          <p:cNvSpPr/>
          <p:nvPr/>
        </p:nvSpPr>
        <p:spPr>
          <a:xfrm>
            <a:off x="1234634" y="9258300"/>
            <a:ext cx="3734876" cy="922227"/>
          </a:xfrm>
          <a:custGeom>
            <a:avLst/>
            <a:gdLst/>
            <a:ahLst/>
            <a:cxnLst/>
            <a:rect l="l" t="t" r="r" b="b"/>
            <a:pathLst>
              <a:path w="3734876" h="922227">
                <a:moveTo>
                  <a:pt x="0" y="0"/>
                </a:moveTo>
                <a:lnTo>
                  <a:pt x="3734875" y="0"/>
                </a:lnTo>
                <a:lnTo>
                  <a:pt x="3734875" y="922227"/>
                </a:lnTo>
                <a:lnTo>
                  <a:pt x="0" y="9222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339AC3-A4C5-BC1B-C49F-E0CE96607BAD}"/>
              </a:ext>
            </a:extLst>
          </p:cNvPr>
          <p:cNvSpPr txBox="1"/>
          <p:nvPr/>
        </p:nvSpPr>
        <p:spPr>
          <a:xfrm>
            <a:off x="1210250" y="616906"/>
            <a:ext cx="18288000" cy="127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</a:pPr>
            <a:r>
              <a:rPr lang="en-US" sz="48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Foundation 2: Context is Crucial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28D73A-D363-9493-3653-DEA7FEDCB16E}"/>
              </a:ext>
            </a:extLst>
          </p:cNvPr>
          <p:cNvSpPr txBox="1"/>
          <p:nvPr/>
        </p:nvSpPr>
        <p:spPr>
          <a:xfrm>
            <a:off x="1234634" y="3190866"/>
            <a:ext cx="16777838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i="1"/>
          </a:p>
          <a:p>
            <a:pPr algn="ctr"/>
            <a:r>
              <a:rPr lang="en-US" sz="32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Qualitative research is about immersing oneself in a scene and trying to make sense of it….</a:t>
            </a:r>
          </a:p>
          <a:p>
            <a:pPr algn="ctr"/>
            <a:r>
              <a:rPr lang="en-US" sz="32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Meaning cannot be separated from thick contextual description</a:t>
            </a:r>
          </a:p>
          <a:p>
            <a:r>
              <a:rPr lang="en-US" sz="3200">
                <a:solidFill>
                  <a:srgbClr val="002060"/>
                </a:solidFill>
                <a:latin typeface="URW Form"/>
                <a:ea typeface="URW Form"/>
                <a:cs typeface="URW Form"/>
                <a:sym typeface="URW Form"/>
              </a:rPr>
              <a:t>      														(Tracy, 2013)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What is going on here?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Qualitative questions tend to be ‘</a:t>
            </a:r>
            <a:r>
              <a:rPr lang="en-US" sz="3200" err="1">
                <a:solidFill>
                  <a:srgbClr val="002060"/>
                </a:solidFill>
                <a:latin typeface="URW Form"/>
                <a:sym typeface="URW Form"/>
              </a:rPr>
              <a:t>hows</a:t>
            </a:r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 and whys’ instead of how many or how much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Why we do, what we do</a:t>
            </a:r>
          </a:p>
          <a:p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>
              <a:solidFill>
                <a:srgbClr val="002060"/>
              </a:solidFill>
              <a:latin typeface="URW Form"/>
              <a:sym typeface="URW Form"/>
            </a:endParaRPr>
          </a:p>
          <a:p>
            <a:r>
              <a:rPr lang="en-US" sz="3200">
                <a:solidFill>
                  <a:srgbClr val="002060"/>
                </a:solidFill>
                <a:latin typeface="URW Form"/>
                <a:sym typeface="URW Form"/>
              </a:rPr>
              <a:t>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>
              <a:solidFill>
                <a:srgbClr val="002060"/>
              </a:solidFill>
              <a:latin typeface="URW Form"/>
              <a:ea typeface="URW Form"/>
              <a:cs typeface="URW Form"/>
              <a:sym typeface="URW Form"/>
            </a:endParaRPr>
          </a:p>
          <a:p>
            <a:endParaRPr lang="en-CA" sz="2800"/>
          </a:p>
          <a:p>
            <a:endParaRPr lang="en-CA" i="1"/>
          </a:p>
          <a:p>
            <a:endParaRPr lang="en-CA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93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783</Words>
  <Application>Microsoft Office PowerPoint</Application>
  <PresentationFormat>Custom</PresentationFormat>
  <Paragraphs>187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URW Form</vt:lpstr>
      <vt:lpstr>Arial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powerpoint</dc:title>
  <dc:creator>Patty Thille</dc:creator>
  <cp:lastModifiedBy>Patricia Thille</cp:lastModifiedBy>
  <cp:revision>1</cp:revision>
  <dcterms:created xsi:type="dcterms:W3CDTF">2006-08-16T00:00:00Z</dcterms:created>
  <dcterms:modified xsi:type="dcterms:W3CDTF">2025-08-27T18:53:28Z</dcterms:modified>
  <dc:identifier>DAGErO9-1CI</dc:identifier>
</cp:coreProperties>
</file>