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9" r:id="rId2"/>
    <p:sldId id="270" r:id="rId3"/>
    <p:sldId id="272" r:id="rId4"/>
    <p:sldId id="273" r:id="rId5"/>
    <p:sldId id="283" r:id="rId6"/>
    <p:sldId id="286" r:id="rId7"/>
    <p:sldId id="256" r:id="rId8"/>
    <p:sldId id="278" r:id="rId9"/>
    <p:sldId id="285" r:id="rId10"/>
    <p:sldId id="277" r:id="rId11"/>
    <p:sldId id="290" r:id="rId12"/>
    <p:sldId id="289" r:id="rId13"/>
    <p:sldId id="294" r:id="rId14"/>
    <p:sldId id="292" r:id="rId15"/>
    <p:sldId id="291" r:id="rId16"/>
    <p:sldId id="295" r:id="rId17"/>
    <p:sldId id="296" r:id="rId18"/>
    <p:sldId id="297" r:id="rId19"/>
    <p:sldId id="298" r:id="rId20"/>
    <p:sldId id="29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46DE00-6ADC-482D-9FD8-A7A8E633ED2C}" v="187" dt="2024-03-28T16:08:24.2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7" autoAdjust="0"/>
    <p:restoredTop sz="95201" autoAdjust="0"/>
  </p:normalViewPr>
  <p:slideViewPr>
    <p:cSldViewPr snapToGrid="0">
      <p:cViewPr varScale="1">
        <p:scale>
          <a:sx n="83" d="100"/>
          <a:sy n="83" d="100"/>
        </p:scale>
        <p:origin x="117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60D62CE2-0014-4F0D-B99B-FF297F537910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EFA99995-373B-4884-A161-1CAC0B8ED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61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2CE2-0014-4F0D-B99B-FF297F537910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9995-373B-4884-A161-1CAC0B8ED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98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2CE2-0014-4F0D-B99B-FF297F537910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9995-373B-4884-A161-1CAC0B8ED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26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2CE2-0014-4F0D-B99B-FF297F537910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9995-373B-4884-A161-1CAC0B8ED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71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2CE2-0014-4F0D-B99B-FF297F537910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9995-373B-4884-A161-1CAC0B8ED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32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2CE2-0014-4F0D-B99B-FF297F537910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9995-373B-4884-A161-1CAC0B8ED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2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2CE2-0014-4F0D-B99B-FF297F537910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9995-373B-4884-A161-1CAC0B8ED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3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2CE2-0014-4F0D-B99B-FF297F537910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9995-373B-4884-A161-1CAC0B8EDB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044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2CE2-0014-4F0D-B99B-FF297F537910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9995-373B-4884-A161-1CAC0B8ED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72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2CE2-0014-4F0D-B99B-FF297F537910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9995-373B-4884-A161-1CAC0B8ED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3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2CE2-0014-4F0D-B99B-FF297F537910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9995-373B-4884-A161-1CAC0B8ED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8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2CE2-0014-4F0D-B99B-FF297F537910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9995-373B-4884-A161-1CAC0B8ED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32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2CE2-0014-4F0D-B99B-FF297F537910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9995-373B-4884-A161-1CAC0B8ED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33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2CE2-0014-4F0D-B99B-FF297F537910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9995-373B-4884-A161-1CAC0B8ED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9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2CE2-0014-4F0D-B99B-FF297F537910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9995-373B-4884-A161-1CAC0B8ED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80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2CE2-0014-4F0D-B99B-FF297F537910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9995-373B-4884-A161-1CAC0B8ED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1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62CE2-0014-4F0D-B99B-FF297F537910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9995-373B-4884-A161-1CAC0B8ED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2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0D62CE2-0014-4F0D-B99B-FF297F537910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FA99995-373B-4884-A161-1CAC0B8ED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94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large=1&amp;image=6190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hiostate.pressbooks.pub/scientificposterguide/chapter/poster-presentation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creativecommons.org/licenses/by-nc/3.0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gegneriabiomedica.org/cosa-e-biomedica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creativecommons.org/licenses/by-nc-nd/3.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xfuel.com/en/search?q=dependency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ago.com/academy/publish-medical-research-reputed-journal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outreach.org/articles/health-medicine/decline-of-clinical-skills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cahec.libguides.com/MAHEC/ResearchCurriculum/Home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lver medical symbol with wings&#10;&#10;Description automatically generated">
            <a:extLst>
              <a:ext uri="{FF2B5EF4-FFF2-40B4-BE49-F238E27FC236}">
                <a16:creationId xmlns:a16="http://schemas.microsoft.com/office/drawing/2014/main" id="{B958EBDF-9A77-8496-E304-2E590C662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0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E9820C-EE44-2B85-35F5-DA25B7B0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br>
              <a:rPr lang="en-US" sz="4000" b="0" i="0" dirty="0">
                <a:solidFill>
                  <a:srgbClr val="FFFFFF"/>
                </a:solidFill>
                <a:effectLst/>
              </a:rPr>
            </a:br>
            <a:br>
              <a:rPr lang="en-US" sz="4000" b="0" i="0" dirty="0">
                <a:solidFill>
                  <a:srgbClr val="FFFFFF"/>
                </a:solidFill>
                <a:effectLst/>
              </a:rPr>
            </a:br>
            <a:br>
              <a:rPr lang="en-US" sz="4000" b="0" i="0" dirty="0">
                <a:solidFill>
                  <a:srgbClr val="FFFFFF"/>
                </a:solidFill>
                <a:effectLst/>
              </a:rPr>
            </a:br>
            <a:br>
              <a:rPr lang="en-US" sz="4000" b="0" i="0" dirty="0">
                <a:solidFill>
                  <a:srgbClr val="FFFFFF"/>
                </a:solidFill>
                <a:effectLst/>
              </a:rPr>
            </a:br>
            <a:br>
              <a:rPr lang="en-US" sz="4000" b="0" i="0" dirty="0">
                <a:solidFill>
                  <a:srgbClr val="FFFFFF"/>
                </a:solidFill>
                <a:effectLst/>
              </a:rPr>
            </a:br>
            <a:br>
              <a:rPr lang="en-US" sz="4000" b="0" i="0" dirty="0">
                <a:solidFill>
                  <a:srgbClr val="FFFFFF"/>
                </a:solidFill>
                <a:effectLst/>
              </a:rPr>
            </a:br>
            <a:br>
              <a:rPr lang="en-US" sz="4000" b="0" i="0" dirty="0">
                <a:solidFill>
                  <a:srgbClr val="FFFFFF"/>
                </a:solidFill>
                <a:effectLst/>
              </a:rPr>
            </a:br>
            <a:br>
              <a:rPr lang="en-US" sz="4000" b="0" i="0" dirty="0">
                <a:solidFill>
                  <a:srgbClr val="FFFFFF"/>
                </a:solidFill>
                <a:effectLst/>
              </a:rPr>
            </a:br>
            <a:br>
              <a:rPr lang="en-US" sz="4000" b="0" i="0" dirty="0">
                <a:solidFill>
                  <a:srgbClr val="FFFFFF"/>
                </a:solidFill>
                <a:effectLst/>
              </a:rPr>
            </a:br>
            <a:r>
              <a:rPr lang="en-US" sz="4000" b="1" i="0" dirty="0">
                <a:solidFill>
                  <a:srgbClr val="FFFFFF"/>
                </a:solidFill>
                <a:effectLst/>
              </a:rPr>
              <a:t>Research</a:t>
            </a:r>
            <a:r>
              <a:rPr lang="en-US" sz="4000" b="1" dirty="0">
                <a:solidFill>
                  <a:srgbClr val="FFFFFF"/>
                </a:solidFill>
              </a:rPr>
              <a:t> Center</a:t>
            </a:r>
            <a:r>
              <a:rPr lang="en-US" sz="4000" b="1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4000" b="1" dirty="0">
                <a:solidFill>
                  <a:srgbClr val="FFFFFF"/>
                </a:solidFill>
              </a:rPr>
              <a:t>2.0</a:t>
            </a:r>
            <a:br>
              <a:rPr lang="en-US" sz="4000" b="0" i="0" dirty="0">
                <a:solidFill>
                  <a:srgbClr val="FFFFFF"/>
                </a:solidFill>
                <a:effectLst/>
              </a:rPr>
            </a:br>
            <a:br>
              <a:rPr lang="en-US" sz="4000" b="0" i="0" dirty="0">
                <a:solidFill>
                  <a:srgbClr val="FFFFFF"/>
                </a:solidFill>
                <a:effectLst/>
              </a:rPr>
            </a:br>
            <a:r>
              <a:rPr lang="en-US" sz="4000" b="0" i="0" dirty="0">
                <a:solidFill>
                  <a:srgbClr val="FFFFFF"/>
                </a:solidFill>
                <a:effectLst/>
              </a:rPr>
              <a:t>A Training Curriculum for Primary Care Residents in a Community Based Residency Program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47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Hands holding each other">
            <a:extLst>
              <a:ext uri="{FF2B5EF4-FFF2-40B4-BE49-F238E27FC236}">
                <a16:creationId xmlns:a16="http://schemas.microsoft.com/office/drawing/2014/main" id="{BF9F7024-73D6-3327-897F-375E9AC21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9D2CEB-C57E-28B9-625F-292766DC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25714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Partnerships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FD400-6D27-A487-7DBF-40F8FA260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3285829"/>
            <a:ext cx="10205258" cy="21532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AAFP’s National Research Network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DARTNet Institute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UNC’s SHEP Center for Health Services Research</a:t>
            </a:r>
            <a:endParaRPr 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59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01EFB-ECF7-3C6F-1EC3-14F8ED567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952981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INTEREST IN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793CB-83B5-406F-B20D-B9163D247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210765"/>
            <a:ext cx="10131428" cy="4190035"/>
          </a:xfrm>
        </p:spPr>
        <p:txBody>
          <a:bodyPr>
            <a:normAutofit/>
          </a:bodyPr>
          <a:lstStyle/>
          <a:p>
            <a:r>
              <a:rPr lang="en-US" sz="4000" dirty="0"/>
              <a:t>North Carolina School of Math and Science (2/15)</a:t>
            </a:r>
          </a:p>
          <a:p>
            <a:r>
              <a:rPr lang="en-US" sz="4000" dirty="0"/>
              <a:t>Campbell Medical Students (1/24)</a:t>
            </a:r>
          </a:p>
          <a:p>
            <a:r>
              <a:rPr lang="en-US" sz="4000" dirty="0"/>
              <a:t>Internal Medicine Residents (9/24)</a:t>
            </a:r>
          </a:p>
          <a:p>
            <a:r>
              <a:rPr lang="en-US" sz="4000" dirty="0"/>
              <a:t>GI </a:t>
            </a:r>
            <a:r>
              <a:rPr lang="en-US" sz="4000"/>
              <a:t>Fellowship (2/6</a:t>
            </a:r>
            <a:r>
              <a:rPr lang="en-US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63974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6E7FA-02FA-3A1F-7443-E56B530DD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800" dirty="0"/>
              <a:t>How to create a poster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What makes a good poster presentation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04BF5-1B48-B05D-8238-726886604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Tutorials</a:t>
            </a:r>
          </a:p>
        </p:txBody>
      </p:sp>
      <p:pic>
        <p:nvPicPr>
          <p:cNvPr id="8" name="Content Placeholder 7" descr="Woman using laptop">
            <a:extLst>
              <a:ext uri="{FF2B5EF4-FFF2-40B4-BE49-F238E27FC236}">
                <a16:creationId xmlns:a16="http://schemas.microsoft.com/office/drawing/2014/main" id="{C4E2C51B-E341-0F55-7D7D-9BCB60CB3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144058"/>
            <a:ext cx="6169025" cy="4112683"/>
          </a:xfrm>
        </p:spPr>
      </p:pic>
    </p:spTree>
    <p:extLst>
      <p:ext uri="{BB962C8B-B14F-4D97-AF65-F5344CB8AC3E}">
        <p14:creationId xmlns:p14="http://schemas.microsoft.com/office/powerpoint/2010/main" val="283129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3EB543-7DC8-1B5F-1B80-3631248D9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478367"/>
          </a:xfrm>
        </p:spPr>
        <p:txBody>
          <a:bodyPr/>
          <a:lstStyle/>
          <a:p>
            <a:r>
              <a:rPr lang="en-US" dirty="0"/>
              <a:t>Additional Tools</a:t>
            </a:r>
          </a:p>
        </p:txBody>
      </p:sp>
      <p:pic>
        <p:nvPicPr>
          <p:cNvPr id="7" name="Content Placeholder 6" descr="Stethoscope on white background">
            <a:extLst>
              <a:ext uri="{FF2B5EF4-FFF2-40B4-BE49-F238E27FC236}">
                <a16:creationId xmlns:a16="http://schemas.microsoft.com/office/drawing/2014/main" id="{976A42C2-5616-8268-EA32-C1AB9DBF0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158115"/>
            <a:ext cx="6169025" cy="408456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E4AC84-1343-134B-EF34-EE2BA81A3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Jane (Journal, Author, Name, Estimator)</a:t>
            </a:r>
          </a:p>
          <a:p>
            <a:endParaRPr lang="en-US" sz="2400" dirty="0"/>
          </a:p>
          <a:p>
            <a:r>
              <a:rPr lang="en-US" sz="2400" dirty="0"/>
              <a:t>EndNote</a:t>
            </a:r>
          </a:p>
        </p:txBody>
      </p:sp>
    </p:spTree>
    <p:extLst>
      <p:ext uri="{BB962C8B-B14F-4D97-AF65-F5344CB8AC3E}">
        <p14:creationId xmlns:p14="http://schemas.microsoft.com/office/powerpoint/2010/main" val="1290400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E45BA-807B-22A4-A0A3-F69622C5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Have we kept Our residents within the Southeast/north Carolina  region?</a:t>
            </a:r>
          </a:p>
        </p:txBody>
      </p:sp>
      <p:pic>
        <p:nvPicPr>
          <p:cNvPr id="6" name="Content Placeholder 5" descr="Smiling student in a science class">
            <a:extLst>
              <a:ext uri="{FF2B5EF4-FFF2-40B4-BE49-F238E27FC236}">
                <a16:creationId xmlns:a16="http://schemas.microsoft.com/office/drawing/2014/main" id="{3A5C492B-8596-07FF-D846-E52F0BCEC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144560"/>
            <a:ext cx="6169025" cy="411167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0F906-6DEB-F297-8BDF-5C376320A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57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CC97C-97F7-1F08-C584-320F2D09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Have we kept Our residents within the Southeast/north Carolina  region?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7E5D0-991F-2517-E08D-99FF8B173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sz="1800" b="0" i="0" u="none" strike="noStrike" baseline="0" dirty="0">
                <a:latin typeface="TimesNewRomanPSMT"/>
              </a:rPr>
              <a:t>1. Internal Medicine retention rates</a:t>
            </a:r>
          </a:p>
          <a:p>
            <a:pPr algn="l"/>
            <a:r>
              <a:rPr lang="en-US" sz="1800" b="0" i="0" u="none" strike="noStrike" baseline="0" dirty="0">
                <a:latin typeface="SymbolMT"/>
              </a:rPr>
              <a:t>• </a:t>
            </a:r>
            <a:r>
              <a:rPr lang="en-US" sz="1800" b="0" i="0" u="none" strike="noStrike" baseline="0" dirty="0">
                <a:latin typeface="TimesNewRomanPSMT"/>
              </a:rPr>
              <a:t>2019 – 2024 (5 years) SE regional retention rate: </a:t>
            </a:r>
            <a:r>
              <a:rPr lang="en-US" sz="1800" b="1" i="0" u="none" strike="noStrike" baseline="0" dirty="0">
                <a:latin typeface="TimesNewRomanPS-BoldMT"/>
              </a:rPr>
              <a:t>42.11%</a:t>
            </a:r>
          </a:p>
          <a:p>
            <a:pPr algn="l"/>
            <a:r>
              <a:rPr lang="en-US" sz="1800" b="0" i="0" u="none" strike="noStrike" baseline="0" dirty="0">
                <a:latin typeface="SymbolMT"/>
              </a:rPr>
              <a:t>• </a:t>
            </a:r>
            <a:r>
              <a:rPr lang="en-US" sz="1800" b="0" i="0" u="none" strike="noStrike" baseline="0" dirty="0">
                <a:latin typeface="TimesNewRomanPSMT"/>
              </a:rPr>
              <a:t>2019 – 2024 (5 years) North Carolina retention rate: </a:t>
            </a:r>
            <a:r>
              <a:rPr lang="en-US" sz="1800" b="1" i="0" u="none" strike="noStrike" baseline="0" dirty="0">
                <a:latin typeface="TimesNewRomanPS-BoldMT"/>
              </a:rPr>
              <a:t>21.05%</a:t>
            </a:r>
          </a:p>
          <a:p>
            <a:pPr algn="l"/>
            <a:r>
              <a:rPr lang="en-US" sz="1800" b="1" i="0" u="none" strike="noStrike" baseline="0" dirty="0">
                <a:latin typeface="TimesNewRomanPS-BoldMT"/>
              </a:rPr>
              <a:t>2. </a:t>
            </a:r>
            <a:r>
              <a:rPr lang="en-US" sz="1800" b="0" i="0" u="none" strike="noStrike" baseline="0" dirty="0">
                <a:latin typeface="TimesNewRomanPSMT"/>
              </a:rPr>
              <a:t>GI Fellowship retention rates</a:t>
            </a:r>
            <a:endParaRPr lang="en-US" sz="1800" b="1" i="0" u="none" strike="noStrike" baseline="0" dirty="0">
              <a:latin typeface="TimesNewRomanPS-BoldMT"/>
            </a:endParaRPr>
          </a:p>
          <a:p>
            <a:pPr algn="l"/>
            <a:r>
              <a:rPr lang="en-US" sz="1800" b="0" i="0" u="none" strike="noStrike" baseline="0" dirty="0">
                <a:latin typeface="SymbolMT"/>
              </a:rPr>
              <a:t>• </a:t>
            </a:r>
            <a:r>
              <a:rPr lang="en-US" sz="1800" b="0" i="0" u="none" strike="noStrike" baseline="0" dirty="0">
                <a:latin typeface="TimesNewRomanPSMT"/>
              </a:rPr>
              <a:t>2019 – 2024 (5 years) SE region retention rate: </a:t>
            </a:r>
            <a:r>
              <a:rPr lang="en-US" sz="1800" b="1" i="0" u="none" strike="noStrike" baseline="0" dirty="0">
                <a:latin typeface="TimesNewRomanPS-BoldMT"/>
              </a:rPr>
              <a:t>85.71%</a:t>
            </a:r>
          </a:p>
          <a:p>
            <a:pPr algn="l"/>
            <a:r>
              <a:rPr lang="en-US" sz="1800" b="0" i="0" u="none" strike="noStrike" baseline="0" dirty="0">
                <a:latin typeface="SymbolMT"/>
              </a:rPr>
              <a:t>• </a:t>
            </a:r>
            <a:r>
              <a:rPr lang="en-US" sz="1800" b="0" i="0" u="none" strike="noStrike" baseline="0" dirty="0">
                <a:latin typeface="TimesNewRomanPSMT"/>
              </a:rPr>
              <a:t>2019 – 2024 (5 years) North Carolina retention rate: </a:t>
            </a:r>
            <a:r>
              <a:rPr lang="en-US" sz="1800" b="1" i="0" u="none" strike="noStrike" baseline="0" dirty="0">
                <a:latin typeface="TimesNewRomanPS-BoldMT"/>
              </a:rPr>
              <a:t>42.86%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Overall, residency/fellowship retention rates since program inception</a:t>
            </a:r>
          </a:p>
          <a:p>
            <a:pPr algn="l"/>
            <a:r>
              <a:rPr lang="en-US" sz="1800" b="0" i="0" u="none" strike="noStrike" baseline="0" dirty="0">
                <a:latin typeface="SymbolMT"/>
              </a:rPr>
              <a:t>• </a:t>
            </a:r>
            <a:r>
              <a:rPr lang="en-US" sz="1800" b="0" i="0" u="none" strike="noStrike" baseline="0" dirty="0">
                <a:latin typeface="TimesNewRomanPSMT"/>
              </a:rPr>
              <a:t>2013 – 2024 (11 years) SE region retention rate: </a:t>
            </a:r>
            <a:r>
              <a:rPr lang="en-US" sz="1800" b="1" i="0" u="none" strike="noStrike" baseline="0" dirty="0">
                <a:latin typeface="TimesNewRomanPS-BoldMT"/>
              </a:rPr>
              <a:t>54.17%</a:t>
            </a:r>
          </a:p>
          <a:p>
            <a:pPr algn="l"/>
            <a:r>
              <a:rPr lang="en-US" sz="1800" b="0" i="0" u="none" strike="noStrike" baseline="0" dirty="0">
                <a:latin typeface="SymbolMT"/>
              </a:rPr>
              <a:t>• </a:t>
            </a:r>
            <a:r>
              <a:rPr lang="en-US" sz="1800" b="0" i="0" u="none" strike="noStrike" baseline="0" dirty="0">
                <a:latin typeface="TimesNewRomanPSMT"/>
              </a:rPr>
              <a:t>2013 – 2024 (11 years) North Carolina retention rate: </a:t>
            </a:r>
            <a:r>
              <a:rPr lang="en-US" sz="1800" b="1" i="0" u="none" strike="noStrike" baseline="0" dirty="0">
                <a:latin typeface="TimesNewRomanPS-BoldMT"/>
              </a:rPr>
              <a:t>29.17%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Blue Ridge Medical Group retention rate</a:t>
            </a:r>
          </a:p>
          <a:p>
            <a:pPr algn="l"/>
            <a:r>
              <a:rPr lang="en-US" sz="1800" b="0" i="0" u="none" strike="noStrike" baseline="0" dirty="0">
                <a:latin typeface="SymbolMT"/>
              </a:rPr>
              <a:t>• </a:t>
            </a:r>
            <a:r>
              <a:rPr lang="en-US" sz="1800" b="0" i="0" u="none" strike="noStrike" baseline="0" dirty="0">
                <a:latin typeface="TimesNewRomanPSMT"/>
              </a:rPr>
              <a:t>2013 – 2024 (11 years): </a:t>
            </a:r>
            <a:r>
              <a:rPr lang="en-US" sz="1800" b="1" i="0" u="none" strike="noStrike" baseline="0" dirty="0">
                <a:latin typeface="TimesNewRomanPS-BoldMT"/>
              </a:rPr>
              <a:t>16.67%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C2949E-629D-E695-2275-37B8EE8E08D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238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CB730A-2C64-4FB1-3A32-3504E382E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764117"/>
          </a:xfrm>
        </p:spPr>
        <p:txBody>
          <a:bodyPr>
            <a:normAutofit fontScale="90000"/>
          </a:bodyPr>
          <a:lstStyle/>
          <a:p>
            <a:r>
              <a:rPr lang="en-US" dirty="0"/>
              <a:t>Registry of Research Projects</a:t>
            </a:r>
          </a:p>
        </p:txBody>
      </p:sp>
      <p:pic>
        <p:nvPicPr>
          <p:cNvPr id="8" name="Content Placeholder 7" descr="Person using iPad">
            <a:extLst>
              <a:ext uri="{FF2B5EF4-FFF2-40B4-BE49-F238E27FC236}">
                <a16:creationId xmlns:a16="http://schemas.microsoft.com/office/drawing/2014/main" id="{411EC2D6-CA32-2297-22F4-DF0BEF4AF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142012"/>
            <a:ext cx="6169025" cy="411677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DEFEC1-A997-D8F4-D0F6-6244E1F58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sz="2000" dirty="0"/>
              <a:t>15 projects to date</a:t>
            </a:r>
          </a:p>
          <a:p>
            <a:r>
              <a:rPr lang="en-US" sz="2000" dirty="0"/>
              <a:t>	Case Presentations</a:t>
            </a:r>
          </a:p>
          <a:p>
            <a:r>
              <a:rPr lang="en-US" sz="2000" dirty="0"/>
              <a:t>	Practice Improvement Studies</a:t>
            </a:r>
          </a:p>
          <a:p>
            <a:r>
              <a:rPr lang="en-US" sz="2000" dirty="0"/>
              <a:t>	Formal Research Papers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309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3D8E80-7845-7D6C-5CEE-1E45BE9F5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Research day with poster presentations of everyone’s work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B56CADA-FFFF-3165-F33E-217D724DA42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222" b="15222"/>
          <a:stretch>
            <a:fillRect/>
          </a:stretch>
        </p:blipFill>
        <p:spPr>
          <a:xfrm>
            <a:off x="1371600" y="932111"/>
            <a:ext cx="8759827" cy="380075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F95A04-BCA3-E759-7F9E-984B832CE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Featured Speaker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1B2754-CC28-9BB7-4326-96F77D7053ED}"/>
              </a:ext>
            </a:extLst>
          </p:cNvPr>
          <p:cNvSpPr txBox="1"/>
          <p:nvPr/>
        </p:nvSpPr>
        <p:spPr>
          <a:xfrm>
            <a:off x="1371600" y="4097088"/>
            <a:ext cx="87598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ohiostate.pressbooks.pub/scientificposterguide/chapter/poster-presentation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96981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4F9B5-0ABA-FA01-BC0A-F8E315BCC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236334"/>
            <a:ext cx="10131427" cy="106326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Virtual Hospital During COVID</a:t>
            </a:r>
            <a:br>
              <a:rPr lang="en-US" dirty="0"/>
            </a:br>
            <a:r>
              <a:rPr lang="en-US" dirty="0"/>
              <a:t>we published our experience in the Journal of Patient Centered research and review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B9B427F-7E37-930B-ECC0-E10FE6E751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8534" b="18534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98F43-A6ED-0BC7-489D-DCB1A9FF2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5299602"/>
            <a:ext cx="10131427" cy="1170645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Of the first 700 patients enrolled in the Virtual Hospital, 255 had no primary care physician</a:t>
            </a:r>
          </a:p>
          <a:p>
            <a:pPr algn="ctr"/>
            <a:r>
              <a:rPr lang="en-US" sz="2000" dirty="0"/>
              <a:t>Those 255 patients were assigned a primary care physician upon enrollment.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8BFDD-C850-F575-8CA2-98954AA11F18}"/>
              </a:ext>
            </a:extLst>
          </p:cNvPr>
          <p:cNvSpPr txBox="1"/>
          <p:nvPr/>
        </p:nvSpPr>
        <p:spPr>
          <a:xfrm>
            <a:off x="1371600" y="4097088"/>
            <a:ext cx="87598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ingegneriabiomedica.org/cosa-e-biomedica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047842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5A80C-9C46-8CBE-1E42-0C37D101A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Caldwell County opioid initiative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DED2486-319D-9826-4BEE-F1B8C64E936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828" r="2682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D9B176-8353-8A65-53A3-5F63675A4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en-US" sz="2800" dirty="0"/>
              <a:t>Who is best suited to treat opioid use disorder</a:t>
            </a:r>
          </a:p>
          <a:p>
            <a:pPr algn="ctr"/>
            <a:endParaRPr lang="en-US" dirty="0"/>
          </a:p>
          <a:p>
            <a:pPr algn="ctr"/>
            <a:r>
              <a:rPr lang="en-US" sz="3200" dirty="0"/>
              <a:t>A WELL-TRAINED PRIMARY CARE PHYSICIAN</a:t>
            </a:r>
          </a:p>
        </p:txBody>
      </p:sp>
    </p:spTree>
    <p:extLst>
      <p:ext uri="{BB962C8B-B14F-4D97-AF65-F5344CB8AC3E}">
        <p14:creationId xmlns:p14="http://schemas.microsoft.com/office/powerpoint/2010/main" val="509673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a hand holding a pen&#10;&#10;Description automatically generated">
            <a:extLst>
              <a:ext uri="{FF2B5EF4-FFF2-40B4-BE49-F238E27FC236}">
                <a16:creationId xmlns:a16="http://schemas.microsoft.com/office/drawing/2014/main" id="{38E69E14-A16A-CE5C-928C-48CF2F12BF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904" r="4984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3DF0CE-7B03-851D-EDCF-D9485647D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800" dirty="0">
                <a:solidFill>
                  <a:srgbClr val="FFFFFF"/>
                </a:solidFill>
              </a:rPr>
              <a:t>Ed Bujold, MD, FAAFP</a:t>
            </a:r>
            <a:br>
              <a:rPr lang="en-US" sz="3800" dirty="0">
                <a:solidFill>
                  <a:srgbClr val="FFFFFF"/>
                </a:solidFill>
              </a:rPr>
            </a:br>
            <a:r>
              <a:rPr lang="en-US" sz="3800" dirty="0">
                <a:solidFill>
                  <a:srgbClr val="FFFFFF"/>
                </a:solidFill>
              </a:rPr>
              <a:t>Director of the Research Department</a:t>
            </a:r>
            <a:br>
              <a:rPr lang="en-US" sz="3800" dirty="0">
                <a:solidFill>
                  <a:srgbClr val="FFFFFF"/>
                </a:solidFill>
              </a:rPr>
            </a:br>
            <a:r>
              <a:rPr lang="en-US" sz="3800" dirty="0">
                <a:solidFill>
                  <a:srgbClr val="FFFFFF"/>
                </a:solidFill>
              </a:rPr>
              <a:t>UNC Blueridge Healthcare</a:t>
            </a:r>
            <a:br>
              <a:rPr lang="en-US" sz="3800" dirty="0">
                <a:solidFill>
                  <a:srgbClr val="FFFFFF"/>
                </a:solidFill>
              </a:rPr>
            </a:br>
            <a:r>
              <a:rPr lang="en-US" sz="3800" dirty="0">
                <a:solidFill>
                  <a:srgbClr val="FFFFFF"/>
                </a:solidFill>
              </a:rPr>
              <a:t>Morganton, NC</a:t>
            </a:r>
            <a:br>
              <a:rPr lang="en-US" sz="3800" dirty="0">
                <a:solidFill>
                  <a:srgbClr val="FFFFFF"/>
                </a:solidFill>
              </a:rPr>
            </a:br>
            <a:endParaRPr lang="en-US" sz="3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87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AC650-C754-BA2F-4C1D-3573A6417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299163"/>
            <a:ext cx="10131427" cy="1468800"/>
          </a:xfrm>
        </p:spPr>
        <p:txBody>
          <a:bodyPr/>
          <a:lstStyle/>
          <a:p>
            <a:pPr algn="ctr"/>
            <a:r>
              <a:rPr lang="en-US" dirty="0"/>
              <a:t>Transform Clinical Trial</a:t>
            </a:r>
            <a:br>
              <a:rPr lang="en-US" dirty="0"/>
            </a:br>
            <a:r>
              <a:rPr lang="en-US" dirty="0"/>
              <a:t>UNC Blueridge one of several sites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F1894-1AA7-E667-CF33-08191B73E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799" y="2257063"/>
            <a:ext cx="10131428" cy="430177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Enroll 7,500 patients</a:t>
            </a:r>
          </a:p>
          <a:p>
            <a:r>
              <a:rPr lang="en-US" dirty="0"/>
              <a:t>Enrollment criteria-Asymptomatic patients at risk for sudden cardiac death</a:t>
            </a:r>
          </a:p>
          <a:p>
            <a:r>
              <a:rPr lang="en-US" dirty="0"/>
              <a:t>Ai-enabled Cardiac computed tomography angiography looking at soft plaque</a:t>
            </a:r>
          </a:p>
          <a:p>
            <a:r>
              <a:rPr lang="en-US" dirty="0"/>
              <a:t>Risk stratified into three risk categories-low, medium and high risk</a:t>
            </a:r>
          </a:p>
          <a:p>
            <a:r>
              <a:rPr lang="en-US" dirty="0"/>
              <a:t>Each group will then be placed into  a treatment protocol based on risk assessment and scanned yearly</a:t>
            </a:r>
          </a:p>
          <a:p>
            <a:r>
              <a:rPr lang="en-US" dirty="0"/>
              <a:t>Ultimate goal-Present data to the US preventative task force to consider using this as a screening test for high-risk asymptomatic patients with coronary artery disease</a:t>
            </a:r>
          </a:p>
          <a:p>
            <a:r>
              <a:rPr lang="en-US" dirty="0"/>
              <a:t>Added benefit-assign patients to a primary care physician much like we did for the Virtual hospital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743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indow with a mountain view">
            <a:extLst>
              <a:ext uri="{FF2B5EF4-FFF2-40B4-BE49-F238E27FC236}">
                <a16:creationId xmlns:a16="http://schemas.microsoft.com/office/drawing/2014/main" id="{A50DB60F-43DE-4073-7358-CDB51DCE5C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136" b="1786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34D3BB-B0EC-D1DD-921B-9111D32A7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UNC Blueridge Healthcare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2D0E6-D2F5-DBE8-A48C-33523315F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/>
            <a:r>
              <a:rPr lang="en-US" sz="1700" dirty="0">
                <a:solidFill>
                  <a:srgbClr val="FFFFFF"/>
                </a:solidFill>
              </a:rPr>
              <a:t>130 Bed Two Campus Community Hospital </a:t>
            </a:r>
          </a:p>
          <a:p>
            <a:pPr algn="ctr"/>
            <a:r>
              <a:rPr lang="en-US" sz="1700" dirty="0">
                <a:solidFill>
                  <a:srgbClr val="FFFFFF"/>
                </a:solidFill>
              </a:rPr>
              <a:t>Nestled in the Foothills of the Blueridge Mountains</a:t>
            </a:r>
          </a:p>
          <a:p>
            <a:pPr algn="ctr"/>
            <a:r>
              <a:rPr lang="en-US" sz="1700" dirty="0">
                <a:solidFill>
                  <a:srgbClr val="FFFFFF"/>
                </a:solidFill>
              </a:rPr>
              <a:t>Serving a Three County Area</a:t>
            </a:r>
          </a:p>
          <a:p>
            <a:pPr algn="ctr"/>
            <a:endParaRPr lang="en-U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35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5A40A-2993-4D7E-3070-2F415367C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251979"/>
            <a:ext cx="3734014" cy="57321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dirty="0"/>
              <a:t>High School students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Medical Students 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Residency Training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9287C-8792-476A-07A7-BF5E97EC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1280" y="4527583"/>
            <a:ext cx="3912570" cy="223038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</p:txBody>
      </p:sp>
      <p:pic>
        <p:nvPicPr>
          <p:cNvPr id="5" name="Picture 4" descr="A group of people in blue uniforms&#10;&#10;Description automatically generated">
            <a:extLst>
              <a:ext uri="{FF2B5EF4-FFF2-40B4-BE49-F238E27FC236}">
                <a16:creationId xmlns:a16="http://schemas.microsoft.com/office/drawing/2014/main" id="{170BFD95-3D17-63B2-0607-099719B6FB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534" r="351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7696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son using iPad">
            <a:extLst>
              <a:ext uri="{FF2B5EF4-FFF2-40B4-BE49-F238E27FC236}">
                <a16:creationId xmlns:a16="http://schemas.microsoft.com/office/drawing/2014/main" id="{8AE5B5E4-FDB0-7ED5-B950-96F31F20F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84" y="0"/>
            <a:ext cx="1027677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132B62-1392-691C-9AF8-7A204196520C}"/>
              </a:ext>
            </a:extLst>
          </p:cNvPr>
          <p:cNvSpPr txBox="1"/>
          <p:nvPr/>
        </p:nvSpPr>
        <p:spPr>
          <a:xfrm>
            <a:off x="3047036" y="2046238"/>
            <a:ext cx="609407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15 Students from the North Carolina School for Math and Science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12 Junior and Senior Medical Students from Campbell University in Buies Creek, NC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An Internal Medicine Program (24 Residents)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 Gastroenterology Program (6 Residents)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 Family Medicine Program (24 Residents)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An Addiction Medicine Program (2 Residents)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679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colleagues planning on board with sticky notes">
            <a:extLst>
              <a:ext uri="{FF2B5EF4-FFF2-40B4-BE49-F238E27FC236}">
                <a16:creationId xmlns:a16="http://schemas.microsoft.com/office/drawing/2014/main" id="{2E3938C4-F439-7FD5-4C35-47808B9CC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0" y="0"/>
            <a:ext cx="1028198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43CC05F-EC88-E1B6-79E9-5971DE3AC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36480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Survey of residents</a:t>
            </a:r>
            <a:b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Not all residents are interested</a:t>
            </a:r>
            <a:b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Mentors</a:t>
            </a:r>
            <a:b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Monthly research meetings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37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n aerial view of a building surrounded by trees&#10;&#10;Description automatically generated">
            <a:extLst>
              <a:ext uri="{FF2B5EF4-FFF2-40B4-BE49-F238E27FC236}">
                <a16:creationId xmlns:a16="http://schemas.microsoft.com/office/drawing/2014/main" id="{EFA5751D-6B50-8DEC-A11D-6247B09F5B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302836" cy="8001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9A0B4BE-9E38-1F4B-E00F-C13603E5F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The Mountain Area Health Education Center</a:t>
            </a:r>
            <a:br>
              <a:rPr lang="en-US" b="1" dirty="0"/>
            </a:br>
            <a:r>
              <a:rPr lang="en-US" b="1" dirty="0"/>
              <a:t>(MAHEC)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0EFFA8-1407-B4C8-B9C9-E0B332575B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4000" dirty="0"/>
              <a:t>Research Curriculum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4430D7-150A-8A4C-7EE6-FCFE8903C8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Defining a Research Question</a:t>
            </a:r>
          </a:p>
          <a:p>
            <a:r>
              <a:rPr lang="en-US" dirty="0"/>
              <a:t>Searching the Literature</a:t>
            </a:r>
          </a:p>
          <a:p>
            <a:r>
              <a:rPr lang="en-US" dirty="0"/>
              <a:t>Critical Appraisal</a:t>
            </a:r>
          </a:p>
          <a:p>
            <a:r>
              <a:rPr lang="en-US" dirty="0"/>
              <a:t>Quantitative Research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A13FB2D-9A79-1A12-39A6-06C12D8AE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4400" dirty="0"/>
              <a:t>Research Curriculum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783DFA-8B4F-3E68-3C2F-748FDD096D2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Qualitative Research</a:t>
            </a:r>
          </a:p>
          <a:p>
            <a:r>
              <a:rPr lang="en-US" dirty="0"/>
              <a:t>Protection of Human Subjects</a:t>
            </a:r>
          </a:p>
          <a:p>
            <a:r>
              <a:rPr lang="en-US" dirty="0"/>
              <a:t>Data Management</a:t>
            </a:r>
          </a:p>
          <a:p>
            <a:r>
              <a:rPr lang="en-US" dirty="0"/>
              <a:t>Structuring a Research Paper</a:t>
            </a:r>
          </a:p>
        </p:txBody>
      </p:sp>
    </p:spTree>
    <p:extLst>
      <p:ext uri="{BB962C8B-B14F-4D97-AF65-F5344CB8AC3E}">
        <p14:creationId xmlns:p14="http://schemas.microsoft.com/office/powerpoint/2010/main" val="243833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tack of files">
            <a:extLst>
              <a:ext uri="{FF2B5EF4-FFF2-40B4-BE49-F238E27FC236}">
                <a16:creationId xmlns:a16="http://schemas.microsoft.com/office/drawing/2014/main" id="{010C10DF-207A-CB7D-0E9E-FC38AA2226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4BC4BC-F5F3-9142-935A-3CA4B36E28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Access to the Curriculum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872BEE-C538-40CD-5497-C06FCA6B47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42455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https://ncahec.libguides.com/MAHEC/ResearchCurriculum/Home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64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BBBAE-451F-B444-2E58-4C7BADA24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505199"/>
          </a:xfrm>
        </p:spPr>
        <p:txBody>
          <a:bodyPr/>
          <a:lstStyle/>
          <a:p>
            <a:pPr algn="ctr"/>
            <a:r>
              <a:rPr lang="en-US" dirty="0"/>
              <a:t>Mountain Area Health Education Center</a:t>
            </a:r>
            <a:br>
              <a:rPr lang="en-US" dirty="0"/>
            </a:br>
            <a:r>
              <a:rPr lang="en-US" sz="2400" dirty="0"/>
              <a:t>This Certificate is Awarded to</a:t>
            </a:r>
            <a:br>
              <a:rPr lang="en-US" dirty="0"/>
            </a:br>
            <a:r>
              <a:rPr lang="en-US" dirty="0"/>
              <a:t>Edward J Bujold, MD</a:t>
            </a:r>
            <a:br>
              <a:rPr lang="en-US" dirty="0"/>
            </a:br>
            <a:r>
              <a:rPr lang="en-US" sz="2800" dirty="0"/>
              <a:t>for successful completion of</a:t>
            </a:r>
            <a:br>
              <a:rPr lang="en-US" dirty="0"/>
            </a:br>
            <a:r>
              <a:rPr lang="en-US" dirty="0"/>
              <a:t>MAHEC Research Training Certificate Course</a:t>
            </a:r>
            <a:br>
              <a:rPr lang="en-US" dirty="0"/>
            </a:br>
            <a:r>
              <a:rPr lang="en-US" dirty="0"/>
              <a:t>On March 24</a:t>
            </a:r>
            <a:r>
              <a:rPr lang="en-US" baseline="30000" dirty="0"/>
              <a:t>th</a:t>
            </a:r>
            <a:r>
              <a:rPr lang="en-US" dirty="0"/>
              <a:t> , 2025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F6176-0826-17DC-D767-9A825B47B2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078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631</TotalTime>
  <Words>689</Words>
  <Application>Microsoft Office PowerPoint</Application>
  <PresentationFormat>Widescreen</PresentationFormat>
  <Paragraphs>87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SymbolMT</vt:lpstr>
      <vt:lpstr>TimesNewRomanPS-BoldMT</vt:lpstr>
      <vt:lpstr>TimesNewRomanPSMT</vt:lpstr>
      <vt:lpstr>Celestial</vt:lpstr>
      <vt:lpstr>         Research Center 2.0  A Training Curriculum for Primary Care Residents in a Community Based Residency Program</vt:lpstr>
      <vt:lpstr>Ed Bujold, MD, FAAFP Director of the Research Department UNC Blueridge Healthcare Morganton, NC </vt:lpstr>
      <vt:lpstr>UNC Blueridge Healthcare</vt:lpstr>
      <vt:lpstr>High School students  Medical Students   Residency Training Programs</vt:lpstr>
      <vt:lpstr>PowerPoint Presentation</vt:lpstr>
      <vt:lpstr>Survey of residents  Not all residents are interested  Mentors  Monthly research meetings </vt:lpstr>
      <vt:lpstr>The Mountain Area Health Education Center (MAHEC)</vt:lpstr>
      <vt:lpstr>Access to the Curriculum</vt:lpstr>
      <vt:lpstr>Mountain Area Health Education Center This Certificate is Awarded to Edward J Bujold, MD for successful completion of MAHEC Research Training Certificate Course On March 24th , 2025 </vt:lpstr>
      <vt:lpstr>Partnerships</vt:lpstr>
      <vt:lpstr>INTEREST IN RESEARCH</vt:lpstr>
      <vt:lpstr>How to create a poster  What makes a good poster presentation </vt:lpstr>
      <vt:lpstr>Additional Tools</vt:lpstr>
      <vt:lpstr>Have we kept Our residents within the Southeast/north Carolina  region?</vt:lpstr>
      <vt:lpstr>Have we kept Our residents within the Southeast/north Carolina  region?</vt:lpstr>
      <vt:lpstr>Registry of Research Projects</vt:lpstr>
      <vt:lpstr>Research day with poster presentations of everyone’s work</vt:lpstr>
      <vt:lpstr>Virtual Hospital During COVID we published our experience in the Journal of Patient Centered research and review</vt:lpstr>
      <vt:lpstr>Caldwell County opioid initiative</vt:lpstr>
      <vt:lpstr>Transform Clinical Trial UNC Blueridge one of several sites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Mountain Area Health Education Center (MAHEC)</dc:title>
  <dc:creator>Ed Bujold</dc:creator>
  <cp:lastModifiedBy>Ed Bujold</cp:lastModifiedBy>
  <cp:revision>16</cp:revision>
  <dcterms:created xsi:type="dcterms:W3CDTF">2024-03-25T13:38:45Z</dcterms:created>
  <dcterms:modified xsi:type="dcterms:W3CDTF">2025-05-21T01:12:10Z</dcterms:modified>
</cp:coreProperties>
</file>