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Lst>
  <p:sldSz cy="6858000" cx="12192000"/>
  <p:notesSz cx="6858000" cy="9144000"/>
  <p:embeddedFontLst>
    <p:embeddedFont>
      <p:font typeface="Public Sans"/>
      <p:regular r:id="rId82"/>
      <p:bold r:id="rId83"/>
      <p:italic r:id="rId84"/>
      <p:boldItalic r:id="rId85"/>
    </p:embeddedFont>
    <p:embeddedFont>
      <p:font typeface="Helvetica Neue"/>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0" roundtripDataSignature="AMtx7mhcqEQ+nkVULCqHL3DsdWMJH62n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87B0C0E-481A-43AC-941E-35FEF981F2E8}">
  <a:tblStyle styleId="{887B0C0E-481A-43AC-941E-35FEF981F2E8}"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4"/>
          </a:solidFill>
        </a:fill>
      </a:tcStyle>
    </a:wholeTbl>
    <a:band1H>
      <a:tcTxStyle/>
      <a:tcStyle>
        <a:fill>
          <a:solidFill>
            <a:srgbClr val="CDD6E7"/>
          </a:solidFill>
        </a:fill>
      </a:tcStyle>
    </a:band1H>
    <a:band2H>
      <a:tcTxStyle/>
    </a:band2H>
    <a:band1V>
      <a:tcTxStyle/>
      <a:tcStyle>
        <a:fill>
          <a:solidFill>
            <a:srgbClr val="CDD6E7"/>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111E808D-5B4F-44AE-8E81-8C0DFAE507B7}"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PublicSans-italic.fntdata"/><Relationship Id="rId83" Type="http://schemas.openxmlformats.org/officeDocument/2006/relationships/font" Target="fonts/PublicSans-bold.fntdata"/><Relationship Id="rId42" Type="http://schemas.openxmlformats.org/officeDocument/2006/relationships/slide" Target="slides/slide36.xml"/><Relationship Id="rId86" Type="http://schemas.openxmlformats.org/officeDocument/2006/relationships/font" Target="fonts/HelveticaNeue-regular.fntdata"/><Relationship Id="rId41" Type="http://schemas.openxmlformats.org/officeDocument/2006/relationships/slide" Target="slides/slide35.xml"/><Relationship Id="rId85" Type="http://schemas.openxmlformats.org/officeDocument/2006/relationships/font" Target="fonts/PublicSans-boldItalic.fntdata"/><Relationship Id="rId44" Type="http://schemas.openxmlformats.org/officeDocument/2006/relationships/slide" Target="slides/slide38.xml"/><Relationship Id="rId88" Type="http://schemas.openxmlformats.org/officeDocument/2006/relationships/font" Target="fonts/HelveticaNeue-italic.fntdata"/><Relationship Id="rId43" Type="http://schemas.openxmlformats.org/officeDocument/2006/relationships/slide" Target="slides/slide37.xml"/><Relationship Id="rId87" Type="http://schemas.openxmlformats.org/officeDocument/2006/relationships/font" Target="fonts/HelveticaNeue-bold.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HelveticaNeue-boldItalic.fntdata"/><Relationship Id="rId80" Type="http://schemas.openxmlformats.org/officeDocument/2006/relationships/slide" Target="slides/slide74.xml"/><Relationship Id="rId82" Type="http://schemas.openxmlformats.org/officeDocument/2006/relationships/font" Target="fonts/PublicSans-regular.fntdata"/><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0" Type="http://customschemas.google.com/relationships/presentationmetadata" Target="meta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Hi everyone, as Alex mentioned I am going to speak to wayts that PBRNs can use claims data to better understand the care workorce and communities they serve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Hi everyone, </a:t>
            </a:r>
            <a:endParaRPr/>
          </a:p>
          <a:p>
            <a:pPr indent="-298450" lvl="0" marL="457200" marR="0" rtl="0" algn="l">
              <a:lnSpc>
                <a:spcPct val="100000"/>
              </a:lnSpc>
              <a:spcBef>
                <a:spcPts val="0"/>
              </a:spcBef>
              <a:spcAft>
                <a:spcPts val="0"/>
              </a:spcAft>
              <a:buClr>
                <a:srgbClr val="000000"/>
              </a:buClr>
              <a:buSzPts val="1100"/>
              <a:buFont typeface="Arial"/>
              <a:buChar char="●"/>
            </a:pPr>
            <a:r>
              <a:rPr lang="en-US"/>
              <a:t>Im going to show how we can do that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lang="en-US"/>
              <a:t>Today I will focus on the “quantitative” gear, while Marshall will build on the qualitative piece.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latin typeface="Calibri"/>
                <a:ea typeface="Calibri"/>
                <a:cs typeface="Calibri"/>
                <a:sym typeface="Calibri"/>
              </a:rPr>
              <a:t>Describe the primary care workforce and shifting landscape (including increase in health system own practices)</a:t>
            </a:r>
            <a:endParaRPr/>
          </a:p>
          <a:p>
            <a:pPr indent="-298450" lvl="0" marL="457200" marR="0" rtl="0" algn="l">
              <a:lnSpc>
                <a:spcPct val="100000"/>
              </a:lnSpc>
              <a:spcBef>
                <a:spcPts val="0"/>
              </a:spcBef>
              <a:spcAft>
                <a:spcPts val="0"/>
              </a:spcAft>
              <a:buClr>
                <a:srgbClr val="000000"/>
              </a:buClr>
              <a:buSzPts val="1100"/>
              <a:buFont typeface="Arial"/>
              <a:buChar char="●"/>
            </a:pPr>
            <a:r>
              <a:rPr lang="en-US">
                <a:latin typeface="Calibri"/>
                <a:ea typeface="Calibri"/>
                <a:cs typeface="Calibri"/>
                <a:sym typeface="Calibri"/>
              </a:rPr>
              <a:t>Discuss balance between access and continuity/4Cs (tension between the 4Cs)</a:t>
            </a:r>
            <a:endParaRPr>
              <a:latin typeface="Calibri"/>
              <a:ea typeface="Calibri"/>
              <a:cs typeface="Calibri"/>
              <a:sym typeface="Calibri"/>
            </a:endParaRPr>
          </a:p>
          <a:p>
            <a:pPr indent="-298450" lvl="1" marL="914400" rtl="0" algn="l">
              <a:lnSpc>
                <a:spcPct val="100000"/>
              </a:lnSpc>
              <a:spcBef>
                <a:spcPts val="0"/>
              </a:spcBef>
              <a:spcAft>
                <a:spcPts val="0"/>
              </a:spcAft>
              <a:buSzPts val="1100"/>
              <a:buChar char="○"/>
            </a:pPr>
            <a:r>
              <a:rPr lang="en-US">
                <a:latin typeface="Calibri"/>
                <a:ea typeface="Calibri"/>
                <a:cs typeface="Calibri"/>
                <a:sym typeface="Calibri"/>
              </a:rPr>
              <a:t>Discuss insights from community-level data on the 4Cs of primary care </a:t>
            </a:r>
            <a:endParaRPr/>
          </a:p>
          <a:p>
            <a:pPr indent="-298450" lvl="1" marL="914400" rtl="0" algn="l">
              <a:lnSpc>
                <a:spcPct val="100000"/>
              </a:lnSpc>
              <a:spcBef>
                <a:spcPts val="0"/>
              </a:spcBef>
              <a:spcAft>
                <a:spcPts val="0"/>
              </a:spcAft>
              <a:buSzPts val="1100"/>
              <a:buChar char="○"/>
            </a:pPr>
            <a:r>
              <a:rPr lang="en-US">
                <a:latin typeface="Calibri"/>
                <a:ea typeface="Calibri"/>
                <a:cs typeface="Calibri"/>
                <a:sym typeface="Calibri"/>
              </a:rPr>
              <a:t>Specifically understanding the people and communities receiving high-quality primary care and those with missed care opportunities</a:t>
            </a:r>
            <a:endParaRPr>
              <a:latin typeface="Calibri"/>
              <a:ea typeface="Calibri"/>
              <a:cs typeface="Calibri"/>
              <a:sym typeface="Calibri"/>
            </a:endParaRPr>
          </a:p>
          <a:p>
            <a:pPr indent="0" lvl="0" marL="158750" marR="0" rtl="0" algn="l">
              <a:lnSpc>
                <a:spcPct val="100000"/>
              </a:lnSpc>
              <a:spcBef>
                <a:spcPts val="0"/>
              </a:spcBef>
              <a:spcAft>
                <a:spcPts val="0"/>
              </a:spcAft>
              <a:buClr>
                <a:srgbClr val="000000"/>
              </a:buClr>
              <a:buSzPts val="1100"/>
              <a:buFont typeface="Arial"/>
              <a:buNone/>
            </a:pPr>
            <a:r>
              <a:t/>
            </a:r>
            <a:endParaRPr sz="1100">
              <a:latin typeface="Calibri"/>
              <a:ea typeface="Calibri"/>
              <a:cs typeface="Calibri"/>
              <a:sym typeface="Calibri"/>
            </a:endParaRPr>
          </a:p>
          <a:p>
            <a:pPr indent="0" lvl="0" marL="158750" marR="0" rtl="0" algn="l">
              <a:lnSpc>
                <a:spcPct val="100000"/>
              </a:lnSpc>
              <a:spcBef>
                <a:spcPts val="0"/>
              </a:spcBef>
              <a:spcAft>
                <a:spcPts val="0"/>
              </a:spcAft>
              <a:buClr>
                <a:srgbClr val="000000"/>
              </a:buClr>
              <a:buSzPts val="1100"/>
              <a:buFont typeface="Arial"/>
              <a:buNone/>
            </a:pPr>
            <a:r>
              <a:t/>
            </a:r>
            <a:endParaRPr sz="1100">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Arial"/>
              <a:buChar char="●"/>
            </a:pPr>
            <a:r>
              <a:rPr lang="en-US" sz="1100">
                <a:latin typeface="Calibri"/>
                <a:ea typeface="Calibri"/>
                <a:cs typeface="Calibri"/>
                <a:sym typeface="Calibri"/>
              </a:rPr>
              <a:t>Highlighting work from the Virginia Ambulatory Care Outcomes Research Network (ACORN) to:</a:t>
            </a:r>
            <a:endParaRPr>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Arial"/>
              <a:buChar char="●"/>
            </a:pPr>
            <a:r>
              <a:rPr lang="en-US">
                <a:latin typeface="Calibri"/>
                <a:ea typeface="Calibri"/>
                <a:cs typeface="Calibri"/>
                <a:sym typeface="Calibri"/>
              </a:rPr>
              <a:t>Practice-reported challenges with professional turnover and recruitment 🡪 Marshall</a:t>
            </a:r>
            <a:endParaRPr/>
          </a:p>
          <a:p>
            <a:pPr indent="-298450" lvl="0" marL="457200" marR="0" rtl="0" algn="l">
              <a:lnSpc>
                <a:spcPct val="100000"/>
              </a:lnSpc>
              <a:spcBef>
                <a:spcPts val="0"/>
              </a:spcBef>
              <a:spcAft>
                <a:spcPts val="0"/>
              </a:spcAft>
              <a:buClr>
                <a:srgbClr val="000000"/>
              </a:buClr>
              <a:buSzPts val="1100"/>
              <a:buFont typeface="Arial"/>
              <a:buChar char="●"/>
            </a:pPr>
            <a:r>
              <a:rPr lang="en-US">
                <a:latin typeface="Calibri"/>
                <a:ea typeface="Calibri"/>
                <a:cs typeface="Calibri"/>
                <a:sym typeface="Calibri"/>
              </a:rPr>
              <a:t>Some of this data provides nuances about primary care that may allow greater insights for national workforce discussions, and may also inform local PBRN efforts</a:t>
            </a:r>
            <a:endParaRPr/>
          </a:p>
          <a:p>
            <a:pPr indent="-228600" lvl="0" marL="457200" marR="0" rtl="0" algn="l">
              <a:lnSpc>
                <a:spcPct val="100000"/>
              </a:lnSpc>
              <a:spcBef>
                <a:spcPts val="0"/>
              </a:spcBef>
              <a:spcAft>
                <a:spcPts val="0"/>
              </a:spcAft>
              <a:buClr>
                <a:srgbClr val="000000"/>
              </a:buClr>
              <a:buSzPts val="1100"/>
              <a:buFont typeface="Arial"/>
              <a:buNone/>
            </a:pPr>
            <a:r>
              <a:t/>
            </a:r>
            <a:endParaRPr>
              <a:latin typeface="Calibri"/>
              <a:ea typeface="Calibri"/>
              <a:cs typeface="Calibri"/>
              <a:sym typeface="Calibri"/>
            </a:endParaRPr>
          </a:p>
          <a:p>
            <a:pPr indent="-342900" lvl="0" marL="342900" marR="0" rtl="0" algn="l">
              <a:lnSpc>
                <a:spcPct val="107000"/>
              </a:lnSpc>
              <a:spcBef>
                <a:spcPts val="0"/>
              </a:spcBef>
              <a:spcAft>
                <a:spcPts val="0"/>
              </a:spcAft>
              <a:buSzPts val="1100"/>
              <a:buFont typeface="Arial"/>
              <a:buAutoNum type="arabicPeriod"/>
            </a:pPr>
            <a:r>
              <a:rPr lang="en-US" sz="1100">
                <a:latin typeface="Calibri"/>
                <a:ea typeface="Calibri"/>
                <a:cs typeface="Calibri"/>
                <a:sym typeface="Calibri"/>
              </a:rPr>
              <a:t>Recognize the balance between access and continuity for primary care practices.</a:t>
            </a:r>
            <a:endParaRPr/>
          </a:p>
          <a:p>
            <a:pPr indent="-342900" lvl="0" marL="342900" marR="0" rtl="0" algn="l">
              <a:lnSpc>
                <a:spcPct val="107000"/>
              </a:lnSpc>
              <a:spcBef>
                <a:spcPts val="0"/>
              </a:spcBef>
              <a:spcAft>
                <a:spcPts val="0"/>
              </a:spcAft>
              <a:buSzPts val="1100"/>
              <a:buFont typeface="Arial"/>
              <a:buAutoNum type="arabicPeriod"/>
            </a:pPr>
            <a:r>
              <a:rPr lang="en-US" sz="1100">
                <a:latin typeface="Calibri"/>
                <a:ea typeface="Calibri"/>
                <a:cs typeface="Calibri"/>
                <a:sym typeface="Calibri"/>
              </a:rPr>
              <a:t>Explain the impact of practice ownership on the functions of high-quality primary care practices.</a:t>
            </a:r>
            <a:endParaRPr/>
          </a:p>
          <a:p>
            <a:pPr indent="-342900" lvl="0" marL="342900" marR="0" rtl="0" algn="l">
              <a:lnSpc>
                <a:spcPct val="107000"/>
              </a:lnSpc>
              <a:spcBef>
                <a:spcPts val="0"/>
              </a:spcBef>
              <a:spcAft>
                <a:spcPts val="0"/>
              </a:spcAft>
              <a:buSzPts val="1100"/>
              <a:buFont typeface="Arial"/>
              <a:buAutoNum type="arabicPeriod"/>
            </a:pPr>
            <a:r>
              <a:rPr lang="en-US" sz="1100">
                <a:latin typeface="Calibri"/>
                <a:ea typeface="Calibri"/>
                <a:cs typeface="Calibri"/>
                <a:sym typeface="Calibri"/>
              </a:rPr>
              <a:t>Identify the resources needed for PBRNs to serve as a local and national resource to understand and improve access to high quality primary care.</a:t>
            </a:r>
            <a:endParaRPr/>
          </a:p>
          <a:p>
            <a:pPr indent="-228600" lvl="0" marL="457200" marR="0" rtl="0" algn="l">
              <a:lnSpc>
                <a:spcPct val="100000"/>
              </a:lnSpc>
              <a:spcBef>
                <a:spcPts val="0"/>
              </a:spcBef>
              <a:spcAft>
                <a:spcPts val="0"/>
              </a:spcAft>
              <a:buClr>
                <a:srgbClr val="000000"/>
              </a:buClr>
              <a:buSzPts val="1100"/>
              <a:buFont typeface="Arial"/>
              <a:buNone/>
            </a:pPr>
            <a:r>
              <a:t/>
            </a:r>
            <a:endParaRPr>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latin typeface="Calibri"/>
                <a:ea typeface="Calibri"/>
                <a:cs typeface="Calibri"/>
                <a:sym typeface="Calibri"/>
              </a:rPr>
              <a:t>Describe the primary care workforce and shifting landscape (including increase in health system own practices)</a:t>
            </a:r>
            <a:endParaRPr/>
          </a:p>
          <a:p>
            <a:pPr indent="-298450" lvl="0" marL="457200" marR="0" rtl="0" algn="l">
              <a:lnSpc>
                <a:spcPct val="100000"/>
              </a:lnSpc>
              <a:spcBef>
                <a:spcPts val="0"/>
              </a:spcBef>
              <a:spcAft>
                <a:spcPts val="0"/>
              </a:spcAft>
              <a:buClr>
                <a:srgbClr val="000000"/>
              </a:buClr>
              <a:buSzPts val="1100"/>
              <a:buFont typeface="Arial"/>
              <a:buChar char="●"/>
            </a:pPr>
            <a:r>
              <a:rPr lang="en-US">
                <a:latin typeface="Calibri"/>
                <a:ea typeface="Calibri"/>
                <a:cs typeface="Calibri"/>
                <a:sym typeface="Calibri"/>
              </a:rPr>
              <a:t>Discuss balance between access and continuity/4Cs (tension between the 4Cs)</a:t>
            </a:r>
            <a:endParaRPr>
              <a:latin typeface="Calibri"/>
              <a:ea typeface="Calibri"/>
              <a:cs typeface="Calibri"/>
              <a:sym typeface="Calibri"/>
            </a:endParaRPr>
          </a:p>
          <a:p>
            <a:pPr indent="-298450" lvl="1" marL="914400" rtl="0" algn="l">
              <a:lnSpc>
                <a:spcPct val="100000"/>
              </a:lnSpc>
              <a:spcBef>
                <a:spcPts val="0"/>
              </a:spcBef>
              <a:spcAft>
                <a:spcPts val="0"/>
              </a:spcAft>
              <a:buSzPts val="1100"/>
              <a:buChar char="○"/>
            </a:pPr>
            <a:r>
              <a:rPr lang="en-US">
                <a:latin typeface="Calibri"/>
                <a:ea typeface="Calibri"/>
                <a:cs typeface="Calibri"/>
                <a:sym typeface="Calibri"/>
              </a:rPr>
              <a:t>Discuss insights from community-level data on the 4Cs of primary care </a:t>
            </a:r>
            <a:endParaRPr/>
          </a:p>
          <a:p>
            <a:pPr indent="-298450" lvl="1" marL="914400" rtl="0" algn="l">
              <a:lnSpc>
                <a:spcPct val="100000"/>
              </a:lnSpc>
              <a:spcBef>
                <a:spcPts val="0"/>
              </a:spcBef>
              <a:spcAft>
                <a:spcPts val="0"/>
              </a:spcAft>
              <a:buSzPts val="1100"/>
              <a:buChar char="○"/>
            </a:pPr>
            <a:r>
              <a:rPr lang="en-US">
                <a:latin typeface="Calibri"/>
                <a:ea typeface="Calibri"/>
                <a:cs typeface="Calibri"/>
                <a:sym typeface="Calibri"/>
              </a:rPr>
              <a:t>Specifically understanding the people and communities receiving high-quality primary care and those with missed care opportunities</a:t>
            </a:r>
            <a:endParaRPr>
              <a:latin typeface="Calibri"/>
              <a:ea typeface="Calibri"/>
              <a:cs typeface="Calibri"/>
              <a:sym typeface="Calibri"/>
            </a:endParaRPr>
          </a:p>
          <a:p>
            <a:pPr indent="0" lvl="0" marL="158750" marR="0" rtl="0" algn="l">
              <a:lnSpc>
                <a:spcPct val="100000"/>
              </a:lnSpc>
              <a:spcBef>
                <a:spcPts val="0"/>
              </a:spcBef>
              <a:spcAft>
                <a:spcPts val="0"/>
              </a:spcAft>
              <a:buClr>
                <a:srgbClr val="000000"/>
              </a:buClr>
              <a:buSzPts val="1100"/>
              <a:buFont typeface="Arial"/>
              <a:buNone/>
            </a:pPr>
            <a:r>
              <a:t/>
            </a:r>
            <a:endParaRPr sz="1100">
              <a:latin typeface="Calibri"/>
              <a:ea typeface="Calibri"/>
              <a:cs typeface="Calibri"/>
              <a:sym typeface="Calibri"/>
            </a:endParaRPr>
          </a:p>
          <a:p>
            <a:pPr indent="0" lvl="0" marL="158750" marR="0" rtl="0" algn="l">
              <a:lnSpc>
                <a:spcPct val="100000"/>
              </a:lnSpc>
              <a:spcBef>
                <a:spcPts val="0"/>
              </a:spcBef>
              <a:spcAft>
                <a:spcPts val="0"/>
              </a:spcAft>
              <a:buClr>
                <a:srgbClr val="000000"/>
              </a:buClr>
              <a:buSzPts val="1100"/>
              <a:buFont typeface="Arial"/>
              <a:buNone/>
            </a:pPr>
            <a:r>
              <a:t/>
            </a:r>
            <a:endParaRPr sz="1100">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Arial"/>
              <a:buChar char="●"/>
            </a:pPr>
            <a:r>
              <a:rPr lang="en-US" sz="1100">
                <a:latin typeface="Calibri"/>
                <a:ea typeface="Calibri"/>
                <a:cs typeface="Calibri"/>
                <a:sym typeface="Calibri"/>
              </a:rPr>
              <a:t>Highlighting work from the Virginia Ambulatory Care Outcomes Research Network (ACORN) to:</a:t>
            </a:r>
            <a:endParaRPr>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Arial"/>
              <a:buChar char="●"/>
            </a:pPr>
            <a:r>
              <a:rPr lang="en-US">
                <a:latin typeface="Calibri"/>
                <a:ea typeface="Calibri"/>
                <a:cs typeface="Calibri"/>
                <a:sym typeface="Calibri"/>
              </a:rPr>
              <a:t>Practice-reported challenges with professional turnover and recruitment 🡪 Marshall</a:t>
            </a:r>
            <a:endParaRPr/>
          </a:p>
          <a:p>
            <a:pPr indent="-298450" lvl="0" marL="457200" marR="0" rtl="0" algn="l">
              <a:lnSpc>
                <a:spcPct val="100000"/>
              </a:lnSpc>
              <a:spcBef>
                <a:spcPts val="0"/>
              </a:spcBef>
              <a:spcAft>
                <a:spcPts val="0"/>
              </a:spcAft>
              <a:buClr>
                <a:srgbClr val="000000"/>
              </a:buClr>
              <a:buSzPts val="1100"/>
              <a:buFont typeface="Arial"/>
              <a:buChar char="●"/>
            </a:pPr>
            <a:r>
              <a:rPr lang="en-US">
                <a:latin typeface="Calibri"/>
                <a:ea typeface="Calibri"/>
                <a:cs typeface="Calibri"/>
                <a:sym typeface="Calibri"/>
              </a:rPr>
              <a:t>Some of this data provides nuances about primary care that may allow greater insights for national workforce discussions, and may also inform local PBRN efforts</a:t>
            </a:r>
            <a:endParaRPr/>
          </a:p>
          <a:p>
            <a:pPr indent="-228600" lvl="0" marL="457200" marR="0" rtl="0" algn="l">
              <a:lnSpc>
                <a:spcPct val="100000"/>
              </a:lnSpc>
              <a:spcBef>
                <a:spcPts val="0"/>
              </a:spcBef>
              <a:spcAft>
                <a:spcPts val="0"/>
              </a:spcAft>
              <a:buClr>
                <a:srgbClr val="000000"/>
              </a:buClr>
              <a:buSzPts val="1100"/>
              <a:buFont typeface="Arial"/>
              <a:buNone/>
            </a:pPr>
            <a:r>
              <a:t/>
            </a:r>
            <a:endParaRPr>
              <a:latin typeface="Calibri"/>
              <a:ea typeface="Calibri"/>
              <a:cs typeface="Calibri"/>
              <a:sym typeface="Calibri"/>
            </a:endParaRPr>
          </a:p>
          <a:p>
            <a:pPr indent="-342900" lvl="0" marL="342900" marR="0" rtl="0" algn="l">
              <a:lnSpc>
                <a:spcPct val="107000"/>
              </a:lnSpc>
              <a:spcBef>
                <a:spcPts val="0"/>
              </a:spcBef>
              <a:spcAft>
                <a:spcPts val="0"/>
              </a:spcAft>
              <a:buSzPts val="1100"/>
              <a:buFont typeface="Arial"/>
              <a:buAutoNum type="arabicPeriod"/>
            </a:pPr>
            <a:r>
              <a:rPr lang="en-US" sz="1100">
                <a:latin typeface="Calibri"/>
                <a:ea typeface="Calibri"/>
                <a:cs typeface="Calibri"/>
                <a:sym typeface="Calibri"/>
              </a:rPr>
              <a:t>Recognize the balance between access and continuity for primary care practices.</a:t>
            </a:r>
            <a:endParaRPr/>
          </a:p>
          <a:p>
            <a:pPr indent="-342900" lvl="0" marL="342900" marR="0" rtl="0" algn="l">
              <a:lnSpc>
                <a:spcPct val="107000"/>
              </a:lnSpc>
              <a:spcBef>
                <a:spcPts val="0"/>
              </a:spcBef>
              <a:spcAft>
                <a:spcPts val="0"/>
              </a:spcAft>
              <a:buSzPts val="1100"/>
              <a:buFont typeface="Arial"/>
              <a:buAutoNum type="arabicPeriod"/>
            </a:pPr>
            <a:r>
              <a:rPr lang="en-US" sz="1100">
                <a:latin typeface="Calibri"/>
                <a:ea typeface="Calibri"/>
                <a:cs typeface="Calibri"/>
                <a:sym typeface="Calibri"/>
              </a:rPr>
              <a:t>Explain the impact of practice ownership on the functions of high-quality primary care practices.</a:t>
            </a:r>
            <a:endParaRPr/>
          </a:p>
          <a:p>
            <a:pPr indent="-342900" lvl="0" marL="342900" marR="0" rtl="0" algn="l">
              <a:lnSpc>
                <a:spcPct val="107000"/>
              </a:lnSpc>
              <a:spcBef>
                <a:spcPts val="0"/>
              </a:spcBef>
              <a:spcAft>
                <a:spcPts val="0"/>
              </a:spcAft>
              <a:buSzPts val="1100"/>
              <a:buFont typeface="Arial"/>
              <a:buAutoNum type="arabicPeriod"/>
            </a:pPr>
            <a:r>
              <a:rPr lang="en-US" sz="1100">
                <a:latin typeface="Calibri"/>
                <a:ea typeface="Calibri"/>
                <a:cs typeface="Calibri"/>
                <a:sym typeface="Calibri"/>
              </a:rPr>
              <a:t>Identify the resources needed for PBRNs to serve as a local and national resource to understand and improve access to high quality primary care.</a:t>
            </a:r>
            <a:endParaRPr/>
          </a:p>
          <a:p>
            <a:pPr indent="-228600" lvl="0" marL="457200" marR="0" rtl="0" algn="l">
              <a:lnSpc>
                <a:spcPct val="100000"/>
              </a:lnSpc>
              <a:spcBef>
                <a:spcPts val="0"/>
              </a:spcBef>
              <a:spcAft>
                <a:spcPts val="0"/>
              </a:spcAft>
              <a:buClr>
                <a:srgbClr val="000000"/>
              </a:buClr>
              <a:buSzPts val="1100"/>
              <a:buFont typeface="Arial"/>
              <a:buNone/>
            </a:pPr>
            <a:r>
              <a:t/>
            </a:r>
            <a:endParaRPr>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2E2B2B"/>
              </a:solidFill>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2E2B2B"/>
              </a:solidFill>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2E2B2B"/>
              </a:solidFill>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2E2B2B"/>
              </a:solidFill>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2E2B2B"/>
              </a:solidFill>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2E2B2B"/>
              </a:solidFill>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100"/>
              <a:buFont typeface="Arial"/>
              <a:buNone/>
            </a:pPr>
            <a:r>
              <a:t/>
            </a:r>
            <a:endParaRPr b="0" i="0">
              <a:solidFill>
                <a:srgbClr val="2E2B2B"/>
              </a:solidFill>
              <a:latin typeface="Helvetica Neue"/>
              <a:ea typeface="Helvetica Neue"/>
              <a:cs typeface="Helvetica Neue"/>
              <a:sym typeface="Helvetica Neue"/>
            </a:endParaRPr>
          </a:p>
          <a:p>
            <a:pPr indent="-298450" lvl="0" marL="457200" marR="0" rtl="0" algn="l">
              <a:lnSpc>
                <a:spcPct val="100000"/>
              </a:lnSpc>
              <a:spcBef>
                <a:spcPts val="0"/>
              </a:spcBef>
              <a:spcAft>
                <a:spcPts val="0"/>
              </a:spcAft>
              <a:buClr>
                <a:srgbClr val="000000"/>
              </a:buClr>
              <a:buSzPts val="1100"/>
              <a:buFont typeface="Arial"/>
              <a:buChar char="●"/>
            </a:pPr>
            <a:r>
              <a:rPr b="0" i="0" lang="en-US">
                <a:solidFill>
                  <a:srgbClr val="2E2B2B"/>
                </a:solidFill>
                <a:latin typeface="Helvetica Neue"/>
                <a:ea typeface="Helvetica Neue"/>
                <a:cs typeface="Helvetica Neue"/>
                <a:sym typeface="Helvetica Neue"/>
              </a:rPr>
              <a:t>Turnover stats- losing a clinician, with 13% of practices in 2018 vs. 42% in 2022 reporting losing a clinician (p&lt; 0.0001).</a:t>
            </a:r>
            <a:endParaRPr/>
          </a:p>
          <a:p>
            <a:pPr indent="-298450" lvl="0" marL="457200" marR="0" rtl="0" algn="l">
              <a:lnSpc>
                <a:spcPct val="100000"/>
              </a:lnSpc>
              <a:spcBef>
                <a:spcPts val="0"/>
              </a:spcBef>
              <a:spcAft>
                <a:spcPts val="0"/>
              </a:spcAft>
              <a:buClr>
                <a:srgbClr val="000000"/>
              </a:buClr>
              <a:buSzPts val="1100"/>
              <a:buFont typeface="Arial"/>
              <a:buChar char="●"/>
            </a:pPr>
            <a:r>
              <a:rPr b="0" i="0" lang="en-US">
                <a:solidFill>
                  <a:srgbClr val="2E2B2B"/>
                </a:solidFill>
                <a:latin typeface="Helvetica Neue"/>
                <a:ea typeface="Helvetica Neue"/>
                <a:cs typeface="Helvetica Neue"/>
                <a:sym typeface="Helvetica Neue"/>
              </a:rPr>
              <a:t>Compared to 2018, in 2022 there were increases in practices owned by health systems (25% vs. 43%, p&lt;0.0001)</a:t>
            </a:r>
            <a:endParaRPr/>
          </a:p>
          <a:p>
            <a:pPr indent="-298450" lvl="0" marL="457200" marR="0" rtl="0" algn="l">
              <a:lnSpc>
                <a:spcPct val="100000"/>
              </a:lnSpc>
              <a:spcBef>
                <a:spcPts val="0"/>
              </a:spcBef>
              <a:spcAft>
                <a:spcPts val="0"/>
              </a:spcAft>
              <a:buClr>
                <a:srgbClr val="000000"/>
              </a:buClr>
              <a:buSzPts val="1100"/>
              <a:buFont typeface="Arial"/>
              <a:buChar char="●"/>
            </a:pPr>
            <a:r>
              <a:rPr b="1" lang="en-US" sz="1100">
                <a:solidFill>
                  <a:srgbClr val="414141"/>
                </a:solidFill>
                <a:latin typeface="Trebuchet MS"/>
                <a:ea typeface="Trebuchet MS"/>
                <a:cs typeface="Trebuchet MS"/>
                <a:sym typeface="Trebuchet MS"/>
              </a:rPr>
              <a:t>Qualitative interviews flag concerns about factors affecting burnout and worsening shortages</a:t>
            </a:r>
            <a:endParaRPr/>
          </a:p>
          <a:p>
            <a:pPr indent="-298450" lvl="0" marL="457200" marR="0" rtl="0" algn="l">
              <a:lnSpc>
                <a:spcPct val="100000"/>
              </a:lnSpc>
              <a:spcBef>
                <a:spcPts val="0"/>
              </a:spcBef>
              <a:spcAft>
                <a:spcPts val="0"/>
              </a:spcAft>
              <a:buClr>
                <a:srgbClr val="000000"/>
              </a:buClr>
              <a:buSzPts val="1100"/>
              <a:buFont typeface="Arial"/>
              <a:buChar char="●"/>
            </a:pPr>
            <a:r>
              <a:rPr lang="en-US" sz="1100">
                <a:solidFill>
                  <a:srgbClr val="414141"/>
                </a:solidFill>
                <a:latin typeface="Trebuchet MS"/>
                <a:ea typeface="Trebuchet MS"/>
                <a:cs typeface="Trebuchet MS"/>
                <a:sym typeface="Trebuchet MS"/>
              </a:rPr>
              <a:t>-EHR, admin burden</a:t>
            </a:r>
            <a:endParaRPr/>
          </a:p>
          <a:p>
            <a:pPr indent="-298450" lvl="0" marL="457200" marR="0" rtl="0" algn="l">
              <a:lnSpc>
                <a:spcPct val="100000"/>
              </a:lnSpc>
              <a:spcBef>
                <a:spcPts val="0"/>
              </a:spcBef>
              <a:spcAft>
                <a:spcPts val="0"/>
              </a:spcAft>
              <a:buClr>
                <a:srgbClr val="000000"/>
              </a:buClr>
              <a:buSzPts val="1100"/>
              <a:buFont typeface="Arial"/>
              <a:buChar char="●"/>
            </a:pPr>
            <a:r>
              <a:rPr lang="en-US" sz="1100">
                <a:solidFill>
                  <a:srgbClr val="414141"/>
                </a:solidFill>
                <a:latin typeface="Trebuchet MS"/>
                <a:ea typeface="Trebuchet MS"/>
                <a:cs typeface="Trebuchet MS"/>
                <a:sym typeface="Trebuchet MS"/>
              </a:rPr>
              <a:t>-Financial stress</a:t>
            </a:r>
            <a:endParaRPr/>
          </a:p>
          <a:p>
            <a:pPr indent="-298450" lvl="0" marL="457200" marR="0" rtl="0" algn="l">
              <a:lnSpc>
                <a:spcPct val="100000"/>
              </a:lnSpc>
              <a:spcBef>
                <a:spcPts val="0"/>
              </a:spcBef>
              <a:spcAft>
                <a:spcPts val="0"/>
              </a:spcAft>
              <a:buClr>
                <a:srgbClr val="000000"/>
              </a:buClr>
              <a:buSzPts val="1100"/>
              <a:buFont typeface="Arial"/>
              <a:buChar char="●"/>
            </a:pPr>
            <a:r>
              <a:rPr lang="en-US" sz="1100">
                <a:solidFill>
                  <a:srgbClr val="414141"/>
                </a:solidFill>
                <a:latin typeface="Trebuchet MS"/>
                <a:ea typeface="Trebuchet MS"/>
                <a:cs typeface="Trebuchet MS"/>
                <a:sym typeface="Trebuchet MS"/>
              </a:rPr>
              <a:t>-Staffing shortages</a:t>
            </a:r>
            <a:br>
              <a:rPr lang="en-US" sz="1100">
                <a:solidFill>
                  <a:srgbClr val="414141"/>
                </a:solidFill>
                <a:latin typeface="Trebuchet MS"/>
                <a:ea typeface="Trebuchet MS"/>
                <a:cs typeface="Trebuchet MS"/>
                <a:sym typeface="Trebuchet MS"/>
              </a:rPr>
            </a:br>
            <a:r>
              <a:rPr lang="en-US" sz="1100">
                <a:solidFill>
                  <a:srgbClr val="414141"/>
                </a:solidFill>
                <a:latin typeface="Trebuchet MS"/>
                <a:ea typeface="Trebuchet MS"/>
                <a:cs typeface="Trebuchet MS"/>
                <a:sym typeface="Trebuchet MS"/>
              </a:rPr>
              <a:t>-Ownership</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This is an analysis done by my colleague, Hannah Shadowen, that uses a floating catchment method. This includes providers within a 30 minute drive of the center of each census tract. </a:t>
            </a:r>
            <a:endParaRPr/>
          </a:p>
          <a:p>
            <a:pPr indent="-298450" lvl="0" marL="457200" marR="0" rtl="0" algn="l">
              <a:lnSpc>
                <a:spcPct val="100000"/>
              </a:lnSpc>
              <a:spcBef>
                <a:spcPts val="0"/>
              </a:spcBef>
              <a:spcAft>
                <a:spcPts val="0"/>
              </a:spcAft>
              <a:buClr>
                <a:srgbClr val="000000"/>
              </a:buClr>
              <a:buSzPts val="1100"/>
              <a:buFont typeface="Arial"/>
              <a:buChar char="●"/>
            </a:pPr>
            <a:r>
              <a:rPr lang="en-US"/>
              <a:t>It show which areas would have surplus or deficit of providers based on median average panel size of 1368</a:t>
            </a:r>
            <a:endParaRPr/>
          </a:p>
          <a:p>
            <a:pPr indent="-298450" lvl="0" marL="457200" marR="0" rtl="0" algn="l">
              <a:lnSpc>
                <a:spcPct val="100000"/>
              </a:lnSpc>
              <a:spcBef>
                <a:spcPts val="0"/>
              </a:spcBef>
              <a:spcAft>
                <a:spcPts val="0"/>
              </a:spcAft>
              <a:buClr>
                <a:srgbClr val="000000"/>
              </a:buClr>
              <a:buSzPts val="1100"/>
              <a:buFont typeface="Arial"/>
              <a:buChar char="●"/>
            </a:pPr>
            <a:r>
              <a:rPr lang="en-US"/>
              <a:t>You can see here that much of VA in red has a deficit of providers</a:t>
            </a:r>
            <a:endParaRPr/>
          </a:p>
          <a:p>
            <a:pPr indent="-298450" lvl="0" marL="457200" marR="0" rtl="0" algn="l">
              <a:lnSpc>
                <a:spcPct val="100000"/>
              </a:lnSpc>
              <a:spcBef>
                <a:spcPts val="0"/>
              </a:spcBef>
              <a:spcAft>
                <a:spcPts val="0"/>
              </a:spcAft>
              <a:buClr>
                <a:srgbClr val="000000"/>
              </a:buClr>
              <a:buSzPts val="1100"/>
              <a:buFont typeface="Arial"/>
              <a:buChar char="●"/>
            </a:pPr>
            <a:r>
              <a:rPr lang="en-US"/>
              <a:t>The areas in green and blue have a surplus of providers</a:t>
            </a:r>
            <a:endParaRPr/>
          </a:p>
          <a:p>
            <a:pPr indent="-298450" lvl="0" marL="457200" marR="0" rtl="0" algn="l">
              <a:lnSpc>
                <a:spcPct val="100000"/>
              </a:lnSpc>
              <a:spcBef>
                <a:spcPts val="0"/>
              </a:spcBef>
              <a:spcAft>
                <a:spcPts val="0"/>
              </a:spcAft>
              <a:buClr>
                <a:srgbClr val="000000"/>
              </a:buClr>
              <a:buSzPts val="1100"/>
              <a:buFont typeface="Arial"/>
              <a:buChar char="●"/>
            </a:pPr>
            <a:r>
              <a:rPr lang="en-US"/>
              <a:t>While there is a geographic distribution, with rural areas with more deficits, we also noticed that the green areas reflect areas of VA with residency programs. So up here NW VA&lt; this is actually a a very rural area, but has surplus of providers potentially due to the residney program</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0" lvl="0" marL="158750" rtl="0" algn="l">
              <a:lnSpc>
                <a:spcPct val="100000"/>
              </a:lnSpc>
              <a:spcBef>
                <a:spcPts val="0"/>
              </a:spcBef>
              <a:spcAft>
                <a:spcPts val="0"/>
              </a:spcAft>
              <a:buSzPts val="1100"/>
              <a:buNone/>
            </a:pPr>
            <a:r>
              <a:rPr lang="en-US"/>
              <a:t>-------------------------------------------------------------</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Floating catchment method </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Basically I geolocated all of the providers that Evan sent us (I successfully geolocated 4,734). I then counted the number of providers that were within a twenty minute drive of the center of each census tract. I then multiplied that by the average panel size (1368) to calculate the total capacity within the driving distance of the census tract. Then to compare the capacity of the providers in the census tract to the number of actual people in the census tract, I subtracted the capacity from the number of people within the census tract. I excluded any census tracts with less than 100 people. </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 </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I provided the continuous measure in a graph and then categorized this variable. A deficit of providers was any census tract with more than 501 individuals beyond the capacity of the providers. A slight deficit was any census tract that had between 500 and 100 individuals beyond the capacity of the providers. Adequate coverage was having capacity match residents (+/- 100 residents). A slight surplus was capacity for 100 to 242756.3 residents over the number of residents that actually resided in the census tract. A surplus was capacity for 242756.3 to 400000 residents over the number of residents that actually resided in the census tract.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Therefore we are seeing PCPs serve in areas of social disadvantage </a:t>
            </a:r>
            <a:endParaRPr/>
          </a:p>
          <a:p>
            <a:pPr indent="-298450" lvl="0" marL="457200" marR="0" rtl="0" algn="l">
              <a:lnSpc>
                <a:spcPct val="100000"/>
              </a:lnSpc>
              <a:spcBef>
                <a:spcPts val="0"/>
              </a:spcBef>
              <a:spcAft>
                <a:spcPts val="0"/>
              </a:spcAft>
              <a:buClr>
                <a:srgbClr val="000000"/>
              </a:buClr>
              <a:buSzPts val="1100"/>
              <a:buFont typeface="Arial"/>
              <a:buChar char="●"/>
            </a:pPr>
            <a:r>
              <a:rPr lang="en-US"/>
              <a:t>Primary care can promote equity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This report argues: ___</a:t>
            </a:r>
            <a:endParaRPr/>
          </a:p>
          <a:p>
            <a:pPr indent="-298450" lvl="0" marL="457200" marR="0" rtl="0" algn="l">
              <a:lnSpc>
                <a:spcPct val="100000"/>
              </a:lnSpc>
              <a:spcBef>
                <a:spcPts val="0"/>
              </a:spcBef>
              <a:spcAft>
                <a:spcPts val="0"/>
              </a:spcAft>
              <a:buClr>
                <a:srgbClr val="000000"/>
              </a:buClr>
              <a:buSzPts val="1100"/>
              <a:buFont typeface="Arial"/>
              <a:buChar char="●"/>
            </a:pPr>
            <a:r>
              <a:rPr lang="en-US"/>
              <a:t>While I would certainly agree hpsa designations are outdated, I would argue that updating would likely increase the shortage areas</a:t>
            </a:r>
            <a:endParaRPr/>
          </a:p>
          <a:p>
            <a:pPr indent="-298450" lvl="0" marL="457200" marR="0" rtl="0" algn="l">
              <a:lnSpc>
                <a:spcPct val="100000"/>
              </a:lnSpc>
              <a:spcBef>
                <a:spcPts val="0"/>
              </a:spcBef>
              <a:spcAft>
                <a:spcPts val="0"/>
              </a:spcAft>
              <a:buClr>
                <a:srgbClr val="000000"/>
              </a:buClr>
              <a:buSzPts val="1100"/>
              <a:buFont typeface="Arial"/>
              <a:buChar char="●"/>
            </a:pPr>
            <a:r>
              <a:rPr lang="en-US"/>
              <a:t>We know that while APPs are crritial, many of the same pressures facing physicians are likely facing APPs, and only 30% are going into primary care</a:t>
            </a:r>
            <a:endParaRPr/>
          </a:p>
          <a:p>
            <a:pPr indent="-298450" lvl="0" marL="457200" marR="0" rtl="0" algn="l">
              <a:lnSpc>
                <a:spcPct val="100000"/>
              </a:lnSpc>
              <a:spcBef>
                <a:spcPts val="0"/>
              </a:spcBef>
              <a:spcAft>
                <a:spcPts val="0"/>
              </a:spcAft>
              <a:buClr>
                <a:srgbClr val="000000"/>
              </a:buClr>
              <a:buSzPts val="1100"/>
              <a:buFont typeface="Arial"/>
              <a:buChar char="●"/>
            </a:pPr>
            <a:r>
              <a:rPr lang="en-US"/>
              <a:t>Therefore I would argue that any efforts to update HPSA consider panel size, FTE, and PRIMARY CARE capacity of physicians and APPs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en-US" sz="1800">
                <a:solidFill>
                  <a:srgbClr val="000000"/>
                </a:solidFill>
                <a:latin typeface="Calibri"/>
                <a:ea typeface="Calibri"/>
                <a:cs typeface="Calibri"/>
                <a:sym typeface="Calibri"/>
              </a:rPr>
              <a:t>**As a PBRN – work closely with residency programs</a:t>
            </a:r>
            <a:endParaRPr/>
          </a:p>
          <a:p>
            <a:pPr indent="0" lvl="0" marL="158750" marR="0" rtl="0" algn="l">
              <a:lnSpc>
                <a:spcPct val="100000"/>
              </a:lnSpc>
              <a:spcBef>
                <a:spcPts val="0"/>
              </a:spcBef>
              <a:spcAft>
                <a:spcPts val="0"/>
              </a:spcAft>
              <a:buClr>
                <a:srgbClr val="000000"/>
              </a:buClr>
              <a:buSzPts val="1100"/>
              <a:buFont typeface="Arial"/>
              <a:buNone/>
            </a:pPr>
            <a:r>
              <a:t/>
            </a:r>
            <a:endParaRPr sz="1800">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Arial"/>
              <a:buChar char="●"/>
            </a:pPr>
            <a:r>
              <a:rPr lang="en-US" sz="1800">
                <a:solidFill>
                  <a:srgbClr val="000000"/>
                </a:solidFill>
                <a:latin typeface="Calibri"/>
                <a:ea typeface="Calibri"/>
                <a:cs typeface="Calibri"/>
                <a:sym typeface="Calibri"/>
              </a:rPr>
              <a:t>Analysis on 1,677 graduates from 8 VCU family medicine residency programs (Blackstone, Bon Secours St. Francis, Chesterfield, Fairfax, Front Royal / Shenandoah, Hanover, Riverside, Virginia Beach) since 1971. They saw 1,330,504 unique patients in three years (2019-2021), about </a:t>
            </a:r>
            <a:r>
              <a:rPr b="1" lang="en-US" sz="1800" u="sng">
                <a:solidFill>
                  <a:srgbClr val="000000"/>
                </a:solidFill>
                <a:latin typeface="Calibri"/>
                <a:ea typeface="Calibri"/>
                <a:cs typeface="Calibri"/>
                <a:sym typeface="Calibri"/>
              </a:rPr>
              <a:t>15% of the Virginia </a:t>
            </a:r>
            <a:r>
              <a:rPr lang="en-US" sz="1800">
                <a:solidFill>
                  <a:srgbClr val="000000"/>
                </a:solidFill>
                <a:latin typeface="Calibri"/>
                <a:ea typeface="Calibri"/>
                <a:cs typeface="Calibri"/>
                <a:sym typeface="Calibri"/>
              </a:rPr>
              <a:t>population (map attached).</a:t>
            </a:r>
            <a:endParaRPr sz="1800">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Arial"/>
              <a:buChar char="●"/>
            </a:pPr>
            <a:r>
              <a:rPr lang="en-US"/>
              <a:t>In some regions, up to 50% of the primary care visits and 1 in 4 total residents –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7000"/>
              </a:lnSpc>
              <a:spcBef>
                <a:spcPts val="0"/>
              </a:spcBef>
              <a:spcAft>
                <a:spcPts val="0"/>
              </a:spcAft>
              <a:buSzPts val="1100"/>
              <a:buChar char="●"/>
            </a:pPr>
            <a:r>
              <a:rPr b="1" lang="en-US" sz="1800">
                <a:solidFill>
                  <a:srgbClr val="276E8B"/>
                </a:solidFill>
                <a:latin typeface="Calibri"/>
                <a:ea typeface="Calibri"/>
                <a:cs typeface="Calibri"/>
                <a:sym typeface="Calibri"/>
              </a:rPr>
              <a:t>In three years (2019-2021), Riverside Family Medicine Residency Program graduates saw </a:t>
            </a:r>
            <a:r>
              <a:rPr b="1" lang="en-US" sz="1800" u="sng">
                <a:solidFill>
                  <a:srgbClr val="276E8B"/>
                </a:solidFill>
                <a:latin typeface="Calibri"/>
                <a:ea typeface="Calibri"/>
                <a:cs typeface="Calibri"/>
                <a:sym typeface="Calibri"/>
              </a:rPr>
              <a:t>95,640</a:t>
            </a:r>
            <a:r>
              <a:rPr b="1" lang="en-US" sz="1800">
                <a:solidFill>
                  <a:srgbClr val="276E8B"/>
                </a:solidFill>
                <a:latin typeface="Calibri"/>
                <a:ea typeface="Calibri"/>
                <a:cs typeface="Calibri"/>
                <a:sym typeface="Calibri"/>
              </a:rPr>
              <a:t> unique Newport News City residents</a:t>
            </a:r>
            <a:endParaRPr sz="1800">
              <a:latin typeface="Calibri"/>
              <a:ea typeface="Calibri"/>
              <a:cs typeface="Calibri"/>
              <a:sym typeface="Calibri"/>
            </a:endParaRPr>
          </a:p>
          <a:p>
            <a:pPr indent="0" lvl="0" marL="0" marR="0" rtl="0" algn="l">
              <a:lnSpc>
                <a:spcPct val="107000"/>
              </a:lnSpc>
              <a:spcBef>
                <a:spcPts val="800"/>
              </a:spcBef>
              <a:spcAft>
                <a:spcPts val="0"/>
              </a:spcAft>
              <a:buSzPts val="1100"/>
              <a:buChar char="●"/>
            </a:pPr>
            <a:r>
              <a:rPr b="1" lang="en-US" sz="1800">
                <a:solidFill>
                  <a:srgbClr val="276E8B"/>
                </a:solidFill>
                <a:latin typeface="Calibri"/>
                <a:ea typeface="Calibri"/>
                <a:cs typeface="Calibri"/>
                <a:sym typeface="Calibri"/>
              </a:rPr>
              <a:t>This is </a:t>
            </a:r>
            <a:r>
              <a:rPr b="1" lang="en-US" sz="1800" u="sng">
                <a:solidFill>
                  <a:srgbClr val="276E8B"/>
                </a:solidFill>
                <a:latin typeface="Calibri"/>
                <a:ea typeface="Calibri"/>
                <a:cs typeface="Calibri"/>
                <a:sym typeface="Calibri"/>
              </a:rPr>
              <a:t>51.8%</a:t>
            </a:r>
            <a:r>
              <a:rPr b="1" lang="en-US" sz="1800">
                <a:solidFill>
                  <a:srgbClr val="276E8B"/>
                </a:solidFill>
                <a:latin typeface="Calibri"/>
                <a:ea typeface="Calibri"/>
                <a:cs typeface="Calibri"/>
                <a:sym typeface="Calibri"/>
              </a:rPr>
              <a:t> of all Newport News City residents or 1 in 2 Newport News City residents</a:t>
            </a:r>
            <a:endParaRPr sz="1800">
              <a:latin typeface="Calibri"/>
              <a:ea typeface="Calibri"/>
              <a:cs typeface="Calibri"/>
              <a:sym typeface="Calibri"/>
            </a:endParaRPr>
          </a:p>
          <a:p>
            <a:pPr indent="0" lvl="0" marL="0" marR="0" rtl="0" algn="l">
              <a:lnSpc>
                <a:spcPct val="107000"/>
              </a:lnSpc>
              <a:spcBef>
                <a:spcPts val="800"/>
              </a:spcBef>
              <a:spcAft>
                <a:spcPts val="0"/>
              </a:spcAft>
              <a:buSzPts val="1100"/>
              <a:buChar char="●"/>
            </a:pPr>
            <a:r>
              <a:rPr b="1" lang="en-US" sz="1800">
                <a:solidFill>
                  <a:srgbClr val="276E8B"/>
                </a:solidFill>
                <a:latin typeface="Calibri"/>
                <a:ea typeface="Calibri"/>
                <a:cs typeface="Calibri"/>
                <a:sym typeface="Calibri"/>
              </a:rPr>
              <a:t>This is also </a:t>
            </a:r>
            <a:r>
              <a:rPr b="1" lang="en-US" sz="1800" u="sng">
                <a:solidFill>
                  <a:srgbClr val="276E8B"/>
                </a:solidFill>
                <a:latin typeface="Calibri"/>
                <a:ea typeface="Calibri"/>
                <a:cs typeface="Calibri"/>
                <a:sym typeface="Calibri"/>
              </a:rPr>
              <a:t>86.2%</a:t>
            </a:r>
            <a:r>
              <a:rPr b="1" lang="en-US" sz="1800">
                <a:solidFill>
                  <a:srgbClr val="276E8B"/>
                </a:solidFill>
                <a:latin typeface="Calibri"/>
                <a:ea typeface="Calibri"/>
                <a:cs typeface="Calibri"/>
                <a:sym typeface="Calibri"/>
              </a:rPr>
              <a:t> of all primary care visits in Newport News City</a:t>
            </a:r>
            <a:endParaRPr sz="1800">
              <a:latin typeface="Calibri"/>
              <a:ea typeface="Calibri"/>
              <a:cs typeface="Calibri"/>
              <a:sym typeface="Calibri"/>
            </a:endParaRPr>
          </a:p>
          <a:p>
            <a:pPr indent="-228600" lvl="0" marL="457200" marR="0" rtl="0" algn="l">
              <a:lnSpc>
                <a:spcPct val="100000"/>
              </a:lnSpc>
              <a:spcBef>
                <a:spcPts val="800"/>
              </a:spcBef>
              <a:spcAft>
                <a:spcPts val="0"/>
              </a:spcAft>
              <a:buClr>
                <a:srgbClr val="000000"/>
              </a:buClr>
              <a:buSzPts val="1100"/>
              <a:buFont typeface="Arial"/>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This is still very much in process but I will present some of our data</a:t>
            </a:r>
            <a:endParaRPr/>
          </a:p>
          <a:p>
            <a:pPr indent="0" lvl="0" marL="158750" rtl="0" algn="l">
              <a:lnSpc>
                <a:spcPct val="100000"/>
              </a:lnSpc>
              <a:spcBef>
                <a:spcPts val="0"/>
              </a:spcBef>
              <a:spcAft>
                <a:spcPts val="0"/>
              </a:spcAft>
              <a:buSzPts val="1100"/>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1 liner about the methods </a:t>
            </a:r>
            <a:endParaRPr/>
          </a:p>
          <a:p>
            <a:pPr indent="-298450" lvl="0" marL="457200" marR="0" rtl="0" algn="l">
              <a:lnSpc>
                <a:spcPct val="100000"/>
              </a:lnSpc>
              <a:spcBef>
                <a:spcPts val="0"/>
              </a:spcBef>
              <a:spcAft>
                <a:spcPts val="0"/>
              </a:spcAft>
              <a:buClr>
                <a:srgbClr val="000000"/>
              </a:buClr>
              <a:buSzPts val="1100"/>
              <a:buFont typeface="Arial"/>
              <a:buChar char="●"/>
            </a:pPr>
            <a:r>
              <a:rPr lang="en-US"/>
              <a:t>Even when you get into primary care, there are many factors that affect the quality of high quality primary care</a:t>
            </a:r>
            <a:endParaRPr/>
          </a:p>
          <a:p>
            <a:pPr indent="-298450" lvl="0" marL="457200" marR="0" rtl="0" algn="l">
              <a:lnSpc>
                <a:spcPct val="100000"/>
              </a:lnSpc>
              <a:spcBef>
                <a:spcPts val="0"/>
              </a:spcBef>
              <a:spcAft>
                <a:spcPts val="0"/>
              </a:spcAft>
              <a:buClr>
                <a:srgbClr val="000000"/>
              </a:buClr>
              <a:buSzPts val="1100"/>
              <a:buFont typeface="Arial"/>
              <a:buChar char="●"/>
            </a:pPr>
            <a:r>
              <a:rPr lang="en-US"/>
              <a:t>Many of our surveys indicated challenge sto implemengin primary care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This is still very much in process but I will present some of our data</a:t>
            </a:r>
            <a:endParaRPr/>
          </a:p>
          <a:p>
            <a:pPr indent="0" lvl="0" marL="158750" rtl="0" algn="l">
              <a:lnSpc>
                <a:spcPct val="100000"/>
              </a:lnSpc>
              <a:spcBef>
                <a:spcPts val="0"/>
              </a:spcBef>
              <a:spcAft>
                <a:spcPts val="0"/>
              </a:spcAft>
              <a:buSzPts val="1100"/>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1 liner about the methods </a:t>
            </a:r>
            <a:endParaRPr/>
          </a:p>
          <a:p>
            <a:pPr indent="-298450" lvl="0" marL="457200" marR="0" rtl="0" algn="l">
              <a:lnSpc>
                <a:spcPct val="100000"/>
              </a:lnSpc>
              <a:spcBef>
                <a:spcPts val="0"/>
              </a:spcBef>
              <a:spcAft>
                <a:spcPts val="0"/>
              </a:spcAft>
              <a:buClr>
                <a:srgbClr val="000000"/>
              </a:buClr>
              <a:buSzPts val="1100"/>
              <a:buFont typeface="Arial"/>
              <a:buChar char="●"/>
            </a:pPr>
            <a:r>
              <a:rPr lang="en-US"/>
              <a:t>Even when you get into primary care, there are many factors that affect the quality of high quality primary care</a:t>
            </a:r>
            <a:endParaRPr/>
          </a:p>
          <a:p>
            <a:pPr indent="-298450" lvl="0" marL="457200" marR="0" rtl="0" algn="l">
              <a:lnSpc>
                <a:spcPct val="100000"/>
              </a:lnSpc>
              <a:spcBef>
                <a:spcPts val="0"/>
              </a:spcBef>
              <a:spcAft>
                <a:spcPts val="0"/>
              </a:spcAft>
              <a:buClr>
                <a:srgbClr val="000000"/>
              </a:buClr>
              <a:buSzPts val="1100"/>
              <a:buFont typeface="Arial"/>
              <a:buChar char="●"/>
            </a:pPr>
            <a:r>
              <a:rPr lang="en-US"/>
              <a:t>Many of our surveys indicated challenge sto implemengin primary care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Physicians have an average of 2,370 total visits annually</a:t>
            </a:r>
            <a:endParaRPr/>
          </a:p>
          <a:p>
            <a:pPr indent="-298450" lvl="0" marL="457200" marR="0" rtl="0" algn="l">
              <a:lnSpc>
                <a:spcPct val="100000"/>
              </a:lnSpc>
              <a:spcBef>
                <a:spcPts val="0"/>
              </a:spcBef>
              <a:spcAft>
                <a:spcPts val="0"/>
              </a:spcAft>
              <a:buClr>
                <a:srgbClr val="000000"/>
              </a:buClr>
              <a:buSzPts val="1100"/>
              <a:buFont typeface="Arial"/>
              <a:buChar char="●"/>
            </a:pPr>
            <a:r>
              <a:rPr lang="en-US"/>
              <a:t>Median visits per patient: 1.86*</a:t>
            </a:r>
            <a:endParaRPr/>
          </a:p>
          <a:p>
            <a:pPr indent="-298450" lvl="0" marL="457200" marR="0" rtl="0" algn="l">
              <a:lnSpc>
                <a:spcPct val="100000"/>
              </a:lnSpc>
              <a:spcBef>
                <a:spcPts val="0"/>
              </a:spcBef>
              <a:spcAft>
                <a:spcPts val="0"/>
              </a:spcAft>
              <a:buClr>
                <a:srgbClr val="000000"/>
              </a:buClr>
              <a:buSzPts val="1100"/>
              <a:buFont typeface="Arial"/>
              <a:buChar char="●"/>
            </a:pPr>
            <a:r>
              <a:rPr lang="en-US"/>
              <a:t>Higher panel correlates with fewer patient visits per year</a:t>
            </a:r>
            <a:endParaRPr/>
          </a:p>
          <a:p>
            <a:pPr indent="-298450" lvl="0" marL="457200" marR="0" rtl="0" algn="l">
              <a:lnSpc>
                <a:spcPct val="100000"/>
              </a:lnSpc>
              <a:spcBef>
                <a:spcPts val="0"/>
              </a:spcBef>
              <a:spcAft>
                <a:spcPts val="0"/>
              </a:spcAft>
              <a:buClr>
                <a:srgbClr val="000000"/>
              </a:buClr>
              <a:buSzPts val="1100"/>
              <a:buFont typeface="Arial"/>
              <a:buChar char="●"/>
            </a:pPr>
            <a:r>
              <a:rPr lang="en-US"/>
              <a:t>Qindividuals with higher panel tended to see their patients fweer times PER Year</a:t>
            </a:r>
            <a:endParaRPr/>
          </a:p>
          <a:p>
            <a:pPr indent="0" lvl="0" marL="50800" rtl="0" algn="l">
              <a:lnSpc>
                <a:spcPct val="100000"/>
              </a:lnSpc>
              <a:spcBef>
                <a:spcPts val="0"/>
              </a:spcBef>
              <a:spcAft>
                <a:spcPts val="0"/>
              </a:spcAft>
              <a:buSzPts val="1100"/>
              <a:buNone/>
            </a:pPr>
            <a:r>
              <a:t/>
            </a:r>
            <a:endParaRPr sz="800"/>
          </a:p>
          <a:p>
            <a:pPr indent="0" lvl="0" marL="50800" rtl="0" algn="l">
              <a:lnSpc>
                <a:spcPct val="100000"/>
              </a:lnSpc>
              <a:spcBef>
                <a:spcPts val="0"/>
              </a:spcBef>
              <a:spcAft>
                <a:spcPts val="0"/>
              </a:spcAft>
              <a:buSzPts val="1100"/>
              <a:buNone/>
            </a:pPr>
            <a:r>
              <a:rPr lang="en-US"/>
              <a:t>*Does not include visits to other doctors</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Panel may impact continuity</a:t>
            </a:r>
            <a:endParaRPr/>
          </a:p>
          <a:p>
            <a:pPr indent="-298450" lvl="0" marL="457200" marR="0" rtl="0" algn="l">
              <a:lnSpc>
                <a:spcPct val="100000"/>
              </a:lnSpc>
              <a:spcBef>
                <a:spcPts val="0"/>
              </a:spcBef>
              <a:spcAft>
                <a:spcPts val="0"/>
              </a:spcAft>
              <a:buClr>
                <a:srgbClr val="000000"/>
              </a:buClr>
              <a:buSzPts val="1100"/>
              <a:buFont typeface="Arial"/>
              <a:buChar char="●"/>
            </a:pPr>
            <a:r>
              <a:rPr lang="en-US"/>
              <a:t>Lower than national stat🡪 likely because it’s just 1 doctor, not including urgent care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There does not appear to be a relationship between panel size and compehrensiveness for lower panel. However, &gt;2000, higher panel appears correlated with increased comprehensiveness </a:t>
            </a:r>
            <a:endParaRPr/>
          </a:p>
          <a:p>
            <a:pPr indent="-298450" lvl="0" marL="457200" marR="0" rtl="0" algn="l">
              <a:lnSpc>
                <a:spcPct val="100000"/>
              </a:lnSpc>
              <a:spcBef>
                <a:spcPts val="0"/>
              </a:spcBef>
              <a:spcAft>
                <a:spcPts val="0"/>
              </a:spcAft>
              <a:buClr>
                <a:srgbClr val="000000"/>
              </a:buClr>
              <a:buSzPts val="1100"/>
              <a:buFont typeface="Arial"/>
              <a:buChar char="●"/>
            </a:pPr>
            <a:r>
              <a:rPr lang="en-US"/>
              <a:t>This could reflect physicians with high volume but maybe reflects scope of care, as opposed to comprehensive care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lang="en-US" u="sng"/>
              <a:t>As panel size increases, length of relationship tends to decrease</a:t>
            </a:r>
            <a:endParaRPr/>
          </a:p>
          <a:p>
            <a:pPr indent="-298450" lvl="0" marL="457200" marR="0" rtl="0" algn="l">
              <a:lnSpc>
                <a:spcPct val="100000"/>
              </a:lnSpc>
              <a:spcBef>
                <a:spcPts val="0"/>
              </a:spcBef>
              <a:spcAft>
                <a:spcPts val="0"/>
              </a:spcAft>
              <a:buClr>
                <a:srgbClr val="000000"/>
              </a:buClr>
              <a:buSzPts val="1100"/>
              <a:buFont typeface="Arial"/>
              <a:buChar char="●"/>
            </a:pPr>
            <a:r>
              <a:rPr b="1" lang="en-US" u="sng"/>
              <a:t>Highest length of relationship was seen in those with lowest panel size</a:t>
            </a:r>
            <a:endParaRPr/>
          </a:p>
          <a:p>
            <a:pPr indent="-298450" lvl="0" marL="457200" marR="0" rtl="0" algn="l">
              <a:lnSpc>
                <a:spcPct val="100000"/>
              </a:lnSpc>
              <a:spcBef>
                <a:spcPts val="0"/>
              </a:spcBef>
              <a:spcAft>
                <a:spcPts val="0"/>
              </a:spcAft>
              <a:buClr>
                <a:srgbClr val="000000"/>
              </a:buClr>
              <a:buSzPts val="1100"/>
              <a:buFont typeface="Arial"/>
              <a:buChar char="●"/>
            </a:pPr>
            <a:r>
              <a:rPr b="1" lang="en-US" u="sng"/>
              <a:t>Most notable for panel &gt; 2000 </a:t>
            </a:r>
            <a:endParaRPr/>
          </a:p>
          <a:p>
            <a:pPr indent="-228600" lvl="0" marL="457200" marR="0" rtl="0" algn="l">
              <a:lnSpc>
                <a:spcPct val="100000"/>
              </a:lnSpc>
              <a:spcBef>
                <a:spcPts val="0"/>
              </a:spcBef>
              <a:spcAft>
                <a:spcPts val="0"/>
              </a:spcAft>
              <a:buClr>
                <a:srgbClr val="000000"/>
              </a:buClr>
              <a:buSzPts val="1100"/>
              <a:buFont typeface="Arial"/>
              <a:buNone/>
            </a:pPr>
            <a:r>
              <a:t/>
            </a:r>
            <a:endParaRPr b="1" u="sng"/>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We were surprised by a low average length of relationship for clinicians</a:t>
            </a:r>
            <a:endParaRPr/>
          </a:p>
          <a:p>
            <a:pPr indent="-298450" lvl="0" marL="457200" marR="0" rtl="0" algn="l">
              <a:lnSpc>
                <a:spcPct val="100000"/>
              </a:lnSpc>
              <a:spcBef>
                <a:spcPts val="0"/>
              </a:spcBef>
              <a:spcAft>
                <a:spcPts val="0"/>
              </a:spcAft>
              <a:buClr>
                <a:srgbClr val="000000"/>
              </a:buClr>
              <a:buSzPts val="1100"/>
              <a:buFont typeface="Arial"/>
              <a:buChar char="●"/>
            </a:pPr>
            <a:r>
              <a:rPr lang="en-US"/>
              <a:t>This could be impacted by high rates of urgent care visits but this is something we need to explore more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There is a lot to tease out for comprehensiveness. </a:t>
            </a:r>
            <a:endParaRPr/>
          </a:p>
          <a:p>
            <a:pPr indent="-298450" lvl="0" marL="457200" marR="0" rtl="0" algn="l">
              <a:lnSpc>
                <a:spcPct val="100000"/>
              </a:lnSpc>
              <a:spcBef>
                <a:spcPts val="0"/>
              </a:spcBef>
              <a:spcAft>
                <a:spcPts val="0"/>
              </a:spcAft>
              <a:buClr>
                <a:srgbClr val="000000"/>
              </a:buClr>
              <a:buSzPts val="1100"/>
              <a:buFont typeface="Arial"/>
              <a:buChar char="●"/>
            </a:pPr>
            <a:r>
              <a:rPr lang="en-US"/>
              <a:t>Decreased for clinicians MORE than it decreases for practices</a:t>
            </a:r>
            <a:endParaRPr/>
          </a:p>
          <a:p>
            <a:pPr indent="-298450" lvl="0" marL="457200" marR="0" rtl="0" algn="l">
              <a:lnSpc>
                <a:spcPct val="100000"/>
              </a:lnSpc>
              <a:spcBef>
                <a:spcPts val="0"/>
              </a:spcBef>
              <a:spcAft>
                <a:spcPts val="0"/>
              </a:spcAft>
              <a:buClr>
                <a:srgbClr val="000000"/>
              </a:buClr>
              <a:buSzPts val="1100"/>
              <a:buFont typeface="Arial"/>
              <a:buChar char="●"/>
            </a:pPr>
            <a:r>
              <a:rPr lang="en-US"/>
              <a:t>Could be a few reasons?</a:t>
            </a:r>
            <a:endParaRPr/>
          </a:p>
          <a:p>
            <a:pPr indent="-298450" lvl="1" marL="914400" rtl="0" algn="l">
              <a:lnSpc>
                <a:spcPct val="100000"/>
              </a:lnSpc>
              <a:spcBef>
                <a:spcPts val="0"/>
              </a:spcBef>
              <a:spcAft>
                <a:spcPts val="0"/>
              </a:spcAft>
              <a:buSzPts val="1100"/>
              <a:buChar char="○"/>
            </a:pPr>
            <a:r>
              <a:rPr lang="en-US"/>
              <a:t>True decrease</a:t>
            </a:r>
            <a:endParaRPr/>
          </a:p>
          <a:p>
            <a:pPr indent="-298450" lvl="1" marL="914400" rtl="0" algn="l">
              <a:lnSpc>
                <a:spcPct val="100000"/>
              </a:lnSpc>
              <a:spcBef>
                <a:spcPts val="0"/>
              </a:spcBef>
              <a:spcAft>
                <a:spcPts val="0"/>
              </a:spcAft>
              <a:buSzPts val="1100"/>
              <a:buChar char="○"/>
            </a:pPr>
            <a:r>
              <a:rPr lang="en-US"/>
              <a:t>Needs are addressed by other providers in the practice</a:t>
            </a:r>
            <a:endParaRPr/>
          </a:p>
          <a:p>
            <a:pPr indent="-298450" lvl="1" marL="914400" rtl="0" algn="l">
              <a:lnSpc>
                <a:spcPct val="100000"/>
              </a:lnSpc>
              <a:spcBef>
                <a:spcPts val="0"/>
              </a:spcBef>
              <a:spcAft>
                <a:spcPts val="0"/>
              </a:spcAft>
              <a:buSzPts val="1100"/>
              <a:buChar char="○"/>
            </a:pPr>
            <a:r>
              <a:rPr lang="en-US"/>
              <a:t>Are we measuring the correct things? Maybe scope of care is decreased but comprehensiveness is not</a:t>
            </a:r>
            <a:endParaRPr/>
          </a:p>
          <a:p>
            <a:pPr indent="-298450" lvl="1" marL="914400" rtl="0" algn="l">
              <a:lnSpc>
                <a:spcPct val="100000"/>
              </a:lnSpc>
              <a:spcBef>
                <a:spcPts val="0"/>
              </a:spcBef>
              <a:spcAft>
                <a:spcPts val="0"/>
              </a:spcAft>
              <a:buSzPts val="1100"/>
              <a:buChar char="○"/>
            </a:pPr>
            <a:r>
              <a:rPr lang="en-US"/>
              <a:t>Role of urgent care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lang="en-US" u="sng"/>
              <a:t>While average comprehensiveness decreasing, this could be due to relative rise in Urgent Care visits (with possibly decreased comprehensiveness)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Rural physicians have increased:</a:t>
            </a:r>
            <a:endParaRPr/>
          </a:p>
          <a:p>
            <a:pPr indent="-298450" lvl="1" marL="914400" rtl="0" algn="l">
              <a:lnSpc>
                <a:spcPct val="100000"/>
              </a:lnSpc>
              <a:spcBef>
                <a:spcPts val="0"/>
              </a:spcBef>
              <a:spcAft>
                <a:spcPts val="0"/>
              </a:spcAft>
              <a:buSzPts val="1100"/>
              <a:buChar char="○"/>
            </a:pPr>
            <a:r>
              <a:rPr lang="en-US"/>
              <a:t>Comprehensiveness</a:t>
            </a:r>
            <a:endParaRPr/>
          </a:p>
          <a:p>
            <a:pPr indent="-298450" lvl="1" marL="914400" rtl="0" algn="l">
              <a:lnSpc>
                <a:spcPct val="100000"/>
              </a:lnSpc>
              <a:spcBef>
                <a:spcPts val="0"/>
              </a:spcBef>
              <a:spcAft>
                <a:spcPts val="0"/>
              </a:spcAft>
              <a:buSzPts val="1100"/>
              <a:buChar char="○"/>
            </a:pPr>
            <a:r>
              <a:rPr lang="en-US"/>
              <a:t>Continuity </a:t>
            </a:r>
            <a:endParaRPr/>
          </a:p>
          <a:p>
            <a:pPr indent="-298450" lvl="1" marL="914400" rtl="0" algn="l">
              <a:lnSpc>
                <a:spcPct val="100000"/>
              </a:lnSpc>
              <a:spcBef>
                <a:spcPts val="0"/>
              </a:spcBef>
              <a:spcAft>
                <a:spcPts val="0"/>
              </a:spcAft>
              <a:buSzPts val="1100"/>
              <a:buChar char="○"/>
            </a:pPr>
            <a:r>
              <a:rPr lang="en-US"/>
              <a:t>Yet also higher shortage areas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Green=improved 2016-2022</a:t>
            </a:r>
            <a:endParaRPr/>
          </a:p>
          <a:p>
            <a:pPr indent="-298450" lvl="0" marL="457200" marR="0" rtl="0" algn="l">
              <a:lnSpc>
                <a:spcPct val="100000"/>
              </a:lnSpc>
              <a:spcBef>
                <a:spcPts val="0"/>
              </a:spcBef>
              <a:spcAft>
                <a:spcPts val="0"/>
              </a:spcAft>
              <a:buClr>
                <a:srgbClr val="000000"/>
              </a:buClr>
              <a:buSzPts val="1100"/>
              <a:buFont typeface="Arial"/>
              <a:buChar char="●"/>
            </a:pPr>
            <a:r>
              <a:rPr lang="en-US"/>
              <a:t>Blue=worsened 2016-2022</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Label as community asset mapping –looka t high low performers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1 decimal, centetr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Comprehensiveness can reflect a breadth of care</a:t>
            </a:r>
            <a:endParaRPr/>
          </a:p>
          <a:p>
            <a:pPr indent="-298450" lvl="0" marL="457200" marR="0" rtl="0" algn="l">
              <a:lnSpc>
                <a:spcPct val="100000"/>
              </a:lnSpc>
              <a:spcBef>
                <a:spcPts val="0"/>
              </a:spcBef>
              <a:spcAft>
                <a:spcPts val="0"/>
              </a:spcAft>
              <a:buClr>
                <a:srgbClr val="000000"/>
              </a:buClr>
              <a:buSzPts val="1100"/>
              <a:buFont typeface="Arial"/>
              <a:buChar char="●"/>
            </a:pPr>
            <a:r>
              <a:rPr lang="en-US"/>
              <a:t>But we may ALSO want to look at depth</a:t>
            </a:r>
            <a:endParaRPr/>
          </a:p>
          <a:p>
            <a:pPr indent="-298450" lvl="0" marL="457200" marR="0" rtl="0" algn="l">
              <a:lnSpc>
                <a:spcPct val="100000"/>
              </a:lnSpc>
              <a:spcBef>
                <a:spcPts val="0"/>
              </a:spcBef>
              <a:spcAft>
                <a:spcPts val="0"/>
              </a:spcAft>
              <a:buClr>
                <a:srgbClr val="000000"/>
              </a:buClr>
              <a:buSzPts val="1100"/>
              <a:buFont typeface="Arial"/>
              <a:buChar char="●"/>
            </a:pPr>
            <a:r>
              <a:rPr lang="en-US"/>
              <a:t>There are physicians providing comprehensive care who may not score high based on this measure</a:t>
            </a:r>
            <a:endParaRPr/>
          </a:p>
          <a:p>
            <a:pPr indent="-298450" lvl="0" marL="457200" marR="0" rtl="0" algn="l">
              <a:lnSpc>
                <a:spcPct val="100000"/>
              </a:lnSpc>
              <a:spcBef>
                <a:spcPts val="0"/>
              </a:spcBef>
              <a:spcAft>
                <a:spcPts val="0"/>
              </a:spcAft>
              <a:buClr>
                <a:srgbClr val="000000"/>
              </a:buClr>
              <a:buSzPts val="1100"/>
              <a:buFont typeface="Arial"/>
              <a:buChar char="●"/>
            </a:pPr>
            <a:r>
              <a:rPr lang="en-US"/>
              <a:t>We may want measures to look at</a:t>
            </a:r>
            <a:endParaRPr/>
          </a:p>
          <a:p>
            <a:pPr indent="-298450" lvl="1" marL="914400" rtl="0" algn="l">
              <a:lnSpc>
                <a:spcPct val="100000"/>
              </a:lnSpc>
              <a:spcBef>
                <a:spcPts val="0"/>
              </a:spcBef>
              <a:spcAft>
                <a:spcPts val="0"/>
              </a:spcAft>
              <a:buSzPts val="1100"/>
              <a:buChar char="○"/>
            </a:pPr>
            <a:r>
              <a:rPr lang="en-US"/>
              <a:t>Scope of care, breadth</a:t>
            </a:r>
            <a:endParaRPr/>
          </a:p>
          <a:p>
            <a:pPr indent="-298450" lvl="1" marL="914400" rtl="0" algn="l">
              <a:lnSpc>
                <a:spcPct val="100000"/>
              </a:lnSpc>
              <a:spcBef>
                <a:spcPts val="0"/>
              </a:spcBef>
              <a:spcAft>
                <a:spcPts val="0"/>
              </a:spcAft>
              <a:buSzPts val="1100"/>
              <a:buChar char="○"/>
            </a:pPr>
            <a:r>
              <a:rPr lang="en-US"/>
              <a:t>Depth of care</a:t>
            </a:r>
            <a:endParaRPr/>
          </a:p>
          <a:p>
            <a:pPr indent="-298450" lvl="1" marL="914400" rtl="0" algn="l">
              <a:lnSpc>
                <a:spcPct val="100000"/>
              </a:lnSpc>
              <a:spcBef>
                <a:spcPts val="0"/>
              </a:spcBef>
              <a:spcAft>
                <a:spcPts val="0"/>
              </a:spcAft>
              <a:buSzPts val="1100"/>
              <a:buChar char="○"/>
            </a:pPr>
            <a:r>
              <a:rPr lang="en-US"/>
              <a:t>Percent of services provided in-house</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***&amp;learn from success stories</a:t>
            </a:r>
            <a:endParaRPr/>
          </a:p>
          <a:p>
            <a:pPr indent="-298450" lvl="0" marL="457200" marR="0" rtl="0" algn="l">
              <a:lnSpc>
                <a:spcPct val="100000"/>
              </a:lnSpc>
              <a:spcBef>
                <a:spcPts val="0"/>
              </a:spcBef>
              <a:spcAft>
                <a:spcPts val="0"/>
              </a:spcAft>
              <a:buClr>
                <a:srgbClr val="000000"/>
              </a:buClr>
              <a:buSzPts val="1100"/>
              <a:buFont typeface="Arial"/>
              <a:buChar char="●"/>
            </a:pPr>
            <a:r>
              <a:rPr lang="en-US"/>
              <a:t>Get meaures, but get the measures to the community </a:t>
            </a:r>
            <a:endParaRPr/>
          </a:p>
          <a:p>
            <a:pPr indent="-298450" lvl="0" marL="457200" marR="0" rtl="0" algn="l">
              <a:lnSpc>
                <a:spcPct val="100000"/>
              </a:lnSpc>
              <a:spcBef>
                <a:spcPts val="0"/>
              </a:spcBef>
              <a:spcAft>
                <a:spcPts val="0"/>
              </a:spcAft>
              <a:buClr>
                <a:srgbClr val="000000"/>
              </a:buClr>
              <a:buSzPts val="1100"/>
              <a:buFont typeface="Arial"/>
              <a:buChar char="●"/>
            </a:pPr>
            <a:r>
              <a:rPr lang="en-US"/>
              <a:t>Key takeaways </a:t>
            </a:r>
            <a:endParaRPr/>
          </a:p>
          <a:p>
            <a:pPr indent="-298450" lvl="0" marL="457200" marR="0" rtl="0" algn="l">
              <a:lnSpc>
                <a:spcPct val="100000"/>
              </a:lnSpc>
              <a:spcBef>
                <a:spcPts val="0"/>
              </a:spcBef>
              <a:spcAft>
                <a:spcPts val="0"/>
              </a:spcAft>
              <a:buClr>
                <a:srgbClr val="000000"/>
              </a:buClr>
              <a:buSzPts val="1100"/>
              <a:buFont typeface="Arial"/>
              <a:buChar char="●"/>
            </a:pPr>
            <a:r>
              <a:rPr lang="en-US"/>
              <a:t>Supporting primary care practices and communities</a:t>
            </a:r>
            <a:endParaRPr/>
          </a:p>
          <a:p>
            <a:pPr indent="-298450" lvl="0" marL="457200" marR="0" rtl="0" algn="l">
              <a:lnSpc>
                <a:spcPct val="100000"/>
              </a:lnSpc>
              <a:spcBef>
                <a:spcPts val="0"/>
              </a:spcBef>
              <a:spcAft>
                <a:spcPts val="0"/>
              </a:spcAft>
              <a:buClr>
                <a:srgbClr val="000000"/>
              </a:buClr>
              <a:buSzPts val="1100"/>
              <a:buFont typeface="Arial"/>
              <a:buChar char="●"/>
            </a:pPr>
            <a:r>
              <a:rPr lang="en-US"/>
              <a:t>Informing residency training</a:t>
            </a:r>
            <a:endParaRPr/>
          </a:p>
          <a:p>
            <a:pPr indent="-298450" lvl="0" marL="457200" marR="0" rtl="0" algn="l">
              <a:lnSpc>
                <a:spcPct val="100000"/>
              </a:lnSpc>
              <a:spcBef>
                <a:spcPts val="0"/>
              </a:spcBef>
              <a:spcAft>
                <a:spcPts val="0"/>
              </a:spcAft>
              <a:buClr>
                <a:srgbClr val="000000"/>
              </a:buClr>
              <a:buSzPts val="1100"/>
              <a:buFont typeface="Arial"/>
              <a:buChar char="●"/>
            </a:pPr>
            <a:r>
              <a:rPr lang="en-US"/>
              <a:t>Policy implications (e.g., addressing shortage areas, HPSA designations)</a:t>
            </a:r>
            <a:endParaRPr/>
          </a:p>
          <a:p>
            <a:pPr indent="-298450" lvl="0" marL="457200" marR="0" rtl="0" algn="l">
              <a:lnSpc>
                <a:spcPct val="100000"/>
              </a:lnSpc>
              <a:spcBef>
                <a:spcPts val="0"/>
              </a:spcBef>
              <a:spcAft>
                <a:spcPts val="0"/>
              </a:spcAft>
              <a:buClr>
                <a:srgbClr val="000000"/>
              </a:buClr>
              <a:buSzPts val="1100"/>
              <a:buFont typeface="Arial"/>
              <a:buChar char="●"/>
            </a:pPr>
            <a:r>
              <a:rPr lang="en-US"/>
              <a:t>Identifying solutions to address workforce shortages and improve high quality primary care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The committee’s recommended actions that make up its implementation plan seek to achieve 5 major objectives to achieve high-quality primary care.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rtl="0" algn="l">
              <a:lnSpc>
                <a:spcPct val="100000"/>
              </a:lnSpc>
              <a:spcBef>
                <a:spcPts val="0"/>
              </a:spcBef>
              <a:spcAft>
                <a:spcPts val="0"/>
              </a:spcAft>
              <a:buSzPts val="1100"/>
              <a:buChar char="●"/>
            </a:pPr>
            <a:r>
              <a:rPr b="1" lang="en-US" sz="1200">
                <a:solidFill>
                  <a:schemeClr val="dk1"/>
                </a:solidFill>
                <a:latin typeface="Times New Roman"/>
                <a:ea typeface="Times New Roman"/>
                <a:cs typeface="Times New Roman"/>
                <a:sym typeface="Times New Roman"/>
              </a:rPr>
              <a:t>Pay for primary care teams to care for people, not doctors to deliver services.</a:t>
            </a:r>
            <a:endParaRPr sz="1200">
              <a:solidFill>
                <a:schemeClr val="dk1"/>
              </a:solidFill>
              <a:latin typeface="Times New Roman"/>
              <a:ea typeface="Times New Roman"/>
              <a:cs typeface="Times New Roman"/>
              <a:sym typeface="Times New Roman"/>
            </a:endParaRPr>
          </a:p>
          <a:p>
            <a:pPr indent="-298450" lvl="1" marL="914400" rtl="0" algn="l">
              <a:lnSpc>
                <a:spcPct val="100000"/>
              </a:lnSpc>
              <a:spcBef>
                <a:spcPts val="0"/>
              </a:spcBef>
              <a:spcAft>
                <a:spcPts val="0"/>
              </a:spcAft>
              <a:buSzPts val="1100"/>
              <a:buChar char="○"/>
            </a:pPr>
            <a:r>
              <a:rPr lang="en-US" sz="1200">
                <a:solidFill>
                  <a:schemeClr val="dk1"/>
                </a:solidFill>
                <a:latin typeface="Times New Roman"/>
                <a:ea typeface="Times New Roman"/>
                <a:cs typeface="Times New Roman"/>
                <a:sym typeface="Times New Roman"/>
              </a:rPr>
              <a:t>The nation gets what it pays for, and payment reform that supports and encourages high-quality primary care, rather than actively discouraging it, is fundamental to the committee’s vision of high-quality primary care.</a:t>
            </a:r>
            <a:endParaRPr/>
          </a:p>
          <a:p>
            <a:pPr indent="-298450" lvl="0" marL="457200" rtl="0" algn="l">
              <a:lnSpc>
                <a:spcPct val="100000"/>
              </a:lnSpc>
              <a:spcBef>
                <a:spcPts val="0"/>
              </a:spcBef>
              <a:spcAft>
                <a:spcPts val="0"/>
              </a:spcAft>
              <a:buSzPts val="1100"/>
              <a:buChar char="●"/>
            </a:pPr>
            <a:r>
              <a:rPr b="1" lang="en-US" sz="1200">
                <a:solidFill>
                  <a:schemeClr val="dk1"/>
                </a:solidFill>
                <a:latin typeface="Times New Roman"/>
                <a:ea typeface="Times New Roman"/>
                <a:cs typeface="Times New Roman"/>
                <a:sym typeface="Times New Roman"/>
              </a:rPr>
              <a:t>Ensure that high-quality primary care is available to every individual and family in every community.</a:t>
            </a:r>
            <a:endParaRPr sz="1200">
              <a:solidFill>
                <a:schemeClr val="dk1"/>
              </a:solidFill>
              <a:latin typeface="Times New Roman"/>
              <a:ea typeface="Times New Roman"/>
              <a:cs typeface="Times New Roman"/>
              <a:sym typeface="Times New Roman"/>
            </a:endParaRPr>
          </a:p>
          <a:p>
            <a:pPr indent="-298450" lvl="1" marL="914400" rtl="0" algn="l">
              <a:lnSpc>
                <a:spcPct val="100000"/>
              </a:lnSpc>
              <a:spcBef>
                <a:spcPts val="0"/>
              </a:spcBef>
              <a:spcAft>
                <a:spcPts val="0"/>
              </a:spcAft>
              <a:buSzPts val="1100"/>
              <a:buChar char="○"/>
            </a:pPr>
            <a:r>
              <a:rPr lang="en-US" sz="1200">
                <a:solidFill>
                  <a:schemeClr val="dk1"/>
                </a:solidFill>
                <a:latin typeface="Times New Roman"/>
                <a:ea typeface="Times New Roman"/>
                <a:cs typeface="Times New Roman"/>
                <a:sym typeface="Times New Roman"/>
              </a:rPr>
              <a:t>Everyone in the country should have easy access to high-quality primary care that is person-centered, relationship-oriented, and responsive to the needs of its community.</a:t>
            </a:r>
            <a:endParaRPr/>
          </a:p>
          <a:p>
            <a:pPr indent="-298450" lvl="0" marL="457200" rtl="0" algn="l">
              <a:lnSpc>
                <a:spcPct val="100000"/>
              </a:lnSpc>
              <a:spcBef>
                <a:spcPts val="0"/>
              </a:spcBef>
              <a:spcAft>
                <a:spcPts val="0"/>
              </a:spcAft>
              <a:buSzPts val="1100"/>
              <a:buChar char="●"/>
            </a:pPr>
            <a:r>
              <a:rPr b="1" lang="en-US" sz="1200">
                <a:solidFill>
                  <a:schemeClr val="dk1"/>
                </a:solidFill>
                <a:latin typeface="Times New Roman"/>
                <a:ea typeface="Times New Roman"/>
                <a:cs typeface="Times New Roman"/>
                <a:sym typeface="Times New Roman"/>
              </a:rPr>
              <a:t>Train primary care teams where people live and work.</a:t>
            </a:r>
            <a:endParaRPr sz="1200">
              <a:solidFill>
                <a:schemeClr val="dk1"/>
              </a:solidFill>
              <a:latin typeface="Times New Roman"/>
              <a:ea typeface="Times New Roman"/>
              <a:cs typeface="Times New Roman"/>
              <a:sym typeface="Times New Roman"/>
            </a:endParaRPr>
          </a:p>
          <a:p>
            <a:pPr indent="-298450" lvl="1" marL="914400" rtl="0" algn="l">
              <a:lnSpc>
                <a:spcPct val="100000"/>
              </a:lnSpc>
              <a:spcBef>
                <a:spcPts val="0"/>
              </a:spcBef>
              <a:spcAft>
                <a:spcPts val="0"/>
              </a:spcAft>
              <a:buSzPts val="1100"/>
              <a:buChar char="○"/>
            </a:pPr>
            <a:r>
              <a:rPr lang="en-US" sz="1200">
                <a:solidFill>
                  <a:schemeClr val="dk1"/>
                </a:solidFill>
                <a:latin typeface="Times New Roman"/>
                <a:ea typeface="Times New Roman"/>
                <a:cs typeface="Times New Roman"/>
                <a:sym typeface="Times New Roman"/>
              </a:rPr>
              <a:t>When primary care training is interprofessional and located in community settings, it is more effective at developing the skills that will keep people connected and healthy.</a:t>
            </a:r>
            <a:endParaRPr/>
          </a:p>
          <a:p>
            <a:pPr indent="-298450" lvl="0" marL="457200" rtl="0" algn="l">
              <a:lnSpc>
                <a:spcPct val="100000"/>
              </a:lnSpc>
              <a:spcBef>
                <a:spcPts val="0"/>
              </a:spcBef>
              <a:spcAft>
                <a:spcPts val="0"/>
              </a:spcAft>
              <a:buSzPts val="1100"/>
              <a:buChar char="●"/>
            </a:pPr>
            <a:r>
              <a:rPr b="1" lang="en-US" sz="1200">
                <a:solidFill>
                  <a:schemeClr val="dk1"/>
                </a:solidFill>
                <a:latin typeface="Times New Roman"/>
                <a:ea typeface="Times New Roman"/>
                <a:cs typeface="Times New Roman"/>
                <a:sym typeface="Times New Roman"/>
              </a:rPr>
              <a:t>Design information technology that serves the patient, family, and interprofessional care team.</a:t>
            </a:r>
            <a:endParaRPr sz="1200">
              <a:solidFill>
                <a:schemeClr val="dk1"/>
              </a:solidFill>
              <a:latin typeface="Times New Roman"/>
              <a:ea typeface="Times New Roman"/>
              <a:cs typeface="Times New Roman"/>
              <a:sym typeface="Times New Roman"/>
            </a:endParaRPr>
          </a:p>
          <a:p>
            <a:pPr indent="-298450" lvl="1" marL="914400" rtl="0" algn="l">
              <a:lnSpc>
                <a:spcPct val="100000"/>
              </a:lnSpc>
              <a:spcBef>
                <a:spcPts val="0"/>
              </a:spcBef>
              <a:spcAft>
                <a:spcPts val="0"/>
              </a:spcAft>
              <a:buSzPts val="1100"/>
              <a:buChar char="○"/>
            </a:pPr>
            <a:r>
              <a:rPr lang="en-US" sz="1200">
                <a:solidFill>
                  <a:schemeClr val="dk1"/>
                </a:solidFill>
                <a:latin typeface="Times New Roman"/>
                <a:ea typeface="Times New Roman"/>
                <a:cs typeface="Times New Roman"/>
                <a:sym typeface="Times New Roman"/>
              </a:rPr>
              <a:t>New health information technology standards should prioritize and facilitate integrated care that is person-centered, supports relationships, and is responsive to the needs of its community.</a:t>
            </a:r>
            <a:endParaRPr/>
          </a:p>
          <a:p>
            <a:pPr indent="-298450" lvl="0" marL="457200" rtl="0" algn="l">
              <a:lnSpc>
                <a:spcPct val="100000"/>
              </a:lnSpc>
              <a:spcBef>
                <a:spcPts val="0"/>
              </a:spcBef>
              <a:spcAft>
                <a:spcPts val="0"/>
              </a:spcAft>
              <a:buSzPts val="1100"/>
              <a:buChar char="●"/>
            </a:pPr>
            <a:r>
              <a:rPr b="1" lang="en-US" sz="1200">
                <a:solidFill>
                  <a:schemeClr val="dk1"/>
                </a:solidFill>
                <a:latin typeface="Times New Roman"/>
                <a:ea typeface="Times New Roman"/>
                <a:cs typeface="Times New Roman"/>
                <a:sym typeface="Times New Roman"/>
              </a:rPr>
              <a:t>Ensure that high-quality primary care is implemented in the United States.</a:t>
            </a:r>
            <a:endParaRPr sz="1200">
              <a:solidFill>
                <a:schemeClr val="dk1"/>
              </a:solidFill>
              <a:latin typeface="Times New Roman"/>
              <a:ea typeface="Times New Roman"/>
              <a:cs typeface="Times New Roman"/>
              <a:sym typeface="Times New Roman"/>
            </a:endParaRPr>
          </a:p>
          <a:p>
            <a:pPr indent="-298450" lvl="1" marL="914400" rtl="0" algn="l">
              <a:lnSpc>
                <a:spcPct val="100000"/>
              </a:lnSpc>
              <a:spcBef>
                <a:spcPts val="0"/>
              </a:spcBef>
              <a:spcAft>
                <a:spcPts val="0"/>
              </a:spcAft>
              <a:buSzPts val="1100"/>
              <a:buChar char="○"/>
            </a:pPr>
            <a:r>
              <a:rPr lang="en-US" sz="1200">
                <a:solidFill>
                  <a:schemeClr val="dk1"/>
                </a:solidFill>
                <a:latin typeface="Times New Roman"/>
                <a:ea typeface="Times New Roman"/>
                <a:cs typeface="Times New Roman"/>
                <a:sym typeface="Times New Roman"/>
              </a:rPr>
              <a:t>Implementing high-quality primary care requires clear and meaningful measures of whole-person care, ongoing research, and leadership in the federal government to assure federal policies support its development.</a:t>
            </a:r>
            <a:endParaRPr/>
          </a:p>
        </p:txBody>
      </p:sp>
      <p:sp>
        <p:nvSpPr>
          <p:cNvPr id="91" name="Google Shape;91;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7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8" name="Google Shape;608;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Exploring the role of APPs </a:t>
            </a:r>
            <a:endParaRPr/>
          </a:p>
          <a:p>
            <a:pPr indent="-298450" lvl="0" marL="457200" marR="0" rtl="0" algn="l">
              <a:lnSpc>
                <a:spcPct val="100000"/>
              </a:lnSpc>
              <a:spcBef>
                <a:spcPts val="0"/>
              </a:spcBef>
              <a:spcAft>
                <a:spcPts val="0"/>
              </a:spcAft>
              <a:buClr>
                <a:srgbClr val="000000"/>
              </a:buClr>
              <a:buSzPts val="1100"/>
              <a:buFont typeface="Arial"/>
              <a:buChar char="●"/>
            </a:pPr>
            <a:r>
              <a:rPr lang="en-US"/>
              <a:t>Further exploration of the 4Cs including identifying factors correlating with high quality primary care </a:t>
            </a:r>
            <a:endParaRPr/>
          </a:p>
          <a:p>
            <a:pPr indent="-298450" lvl="0" marL="457200" marR="0" rtl="0" algn="l">
              <a:lnSpc>
                <a:spcPct val="100000"/>
              </a:lnSpc>
              <a:spcBef>
                <a:spcPts val="0"/>
              </a:spcBef>
              <a:spcAft>
                <a:spcPts val="0"/>
              </a:spcAft>
              <a:buClr>
                <a:srgbClr val="000000"/>
              </a:buClr>
              <a:buSzPts val="1100"/>
              <a:buFont typeface="Arial"/>
              <a:buChar char="●"/>
            </a:pPr>
            <a:r>
              <a:rPr lang="en-US"/>
              <a:t>Exploring new measures to full measure high quality primary care (e.g., additional measures of comprehensiveness)</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Pbrn data helping both to understanding</a:t>
            </a:r>
            <a:endParaRPr/>
          </a:p>
          <a:p>
            <a:pPr indent="-298450" lvl="1" marL="914400" rtl="0" algn="l">
              <a:lnSpc>
                <a:spcPct val="100000"/>
              </a:lnSpc>
              <a:spcBef>
                <a:spcPts val="0"/>
              </a:spcBef>
              <a:spcAft>
                <a:spcPts val="0"/>
              </a:spcAft>
              <a:buSzPts val="1100"/>
              <a:buChar char="○"/>
            </a:pPr>
            <a:r>
              <a:rPr lang="en-US"/>
              <a:t>Access</a:t>
            </a:r>
            <a:endParaRPr/>
          </a:p>
          <a:p>
            <a:pPr indent="-298450" lvl="1" marL="914400" rtl="0" algn="l">
              <a:lnSpc>
                <a:spcPct val="100000"/>
              </a:lnSpc>
              <a:spcBef>
                <a:spcPts val="0"/>
              </a:spcBef>
              <a:spcAft>
                <a:spcPts val="0"/>
              </a:spcAft>
              <a:buSzPts val="1100"/>
              <a:buChar char="○"/>
            </a:pPr>
            <a:r>
              <a:rPr lang="en-US"/>
              <a:t>High quality primary care</a:t>
            </a:r>
            <a:endParaRPr/>
          </a:p>
          <a:p>
            <a:pPr indent="-298450" lvl="1" marL="914400" rtl="0" algn="l">
              <a:lnSpc>
                <a:spcPct val="100000"/>
              </a:lnSpc>
              <a:spcBef>
                <a:spcPts val="0"/>
              </a:spcBef>
              <a:spcAft>
                <a:spcPts val="0"/>
              </a:spcAft>
              <a:buSzPts val="1100"/>
              <a:buChar char="○"/>
            </a:pPr>
            <a:r>
              <a:rPr lang="en-US"/>
              <a:t>What to do about that- solution, policy framing + training </a:t>
            </a:r>
            <a:endParaRPr/>
          </a:p>
          <a:p>
            <a:pPr indent="-228600" lvl="1" marL="9144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Take aways – reiterate that these data sets &amp; methods, give snapshot/profile of what primary care looks like from access +quality at local level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
  <p:cSld name="OBJECT">
    <p:spTree>
      <p:nvGrpSpPr>
        <p:cNvPr id="6" name="Shape 6"/>
        <p:cNvGrpSpPr/>
        <p:nvPr/>
      </p:nvGrpSpPr>
      <p:grpSpPr>
        <a:xfrm>
          <a:off x="0" y="0"/>
          <a:ext cx="0" cy="0"/>
          <a:chOff x="0" y="0"/>
          <a:chExt cx="0" cy="0"/>
        </a:xfrm>
      </p:grpSpPr>
      <p:pic>
        <p:nvPicPr>
          <p:cNvPr id="7" name="Google Shape;7;p11"/>
          <p:cNvPicPr preferRelativeResize="0"/>
          <p:nvPr/>
        </p:nvPicPr>
        <p:blipFill rotWithShape="1">
          <a:blip r:embed="rId2">
            <a:alphaModFix/>
          </a:blip>
          <a:srcRect b="0" l="0" r="0" t="0"/>
          <a:stretch/>
        </p:blipFill>
        <p:spPr>
          <a:xfrm>
            <a:off x="-8914" y="11575"/>
            <a:ext cx="12189339" cy="6856149"/>
          </a:xfrm>
          <a:prstGeom prst="rect">
            <a:avLst/>
          </a:prstGeom>
          <a:noFill/>
          <a:ln>
            <a:noFill/>
          </a:ln>
        </p:spPr>
      </p:pic>
      <p:sp>
        <p:nvSpPr>
          <p:cNvPr id="8" name="Google Shape;8;p1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4179BD"/>
              </a:buClr>
              <a:buSzPts val="4400"/>
              <a:buFont typeface="Trebuchet MS"/>
              <a:buNone/>
              <a:defRPr b="0" i="0" sz="4400" u="none" cap="none" strike="noStrike">
                <a:solidFill>
                  <a:srgbClr val="4179BD"/>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1B3555"/>
              </a:buClr>
              <a:buSzPts val="2800"/>
              <a:buFont typeface="Arial"/>
              <a:buChar char="•"/>
              <a:defRPr b="0" i="0" sz="2800" u="none" cap="none" strike="noStrike">
                <a:solidFill>
                  <a:srgbClr val="1B3555"/>
                </a:solidFill>
                <a:latin typeface="Trebuchet MS"/>
                <a:ea typeface="Trebuchet MS"/>
                <a:cs typeface="Trebuchet MS"/>
                <a:sym typeface="Trebuchet MS"/>
              </a:defRPr>
            </a:lvl1pPr>
            <a:lvl2pPr indent="-381000" lvl="1" marL="914400" marR="0" rtl="0" algn="l">
              <a:lnSpc>
                <a:spcPct val="90000"/>
              </a:lnSpc>
              <a:spcBef>
                <a:spcPts val="500"/>
              </a:spcBef>
              <a:spcAft>
                <a:spcPts val="0"/>
              </a:spcAft>
              <a:buClr>
                <a:srgbClr val="EEA121"/>
              </a:buClr>
              <a:buSzPts val="2400"/>
              <a:buFont typeface="Arial"/>
              <a:buChar char="•"/>
              <a:defRPr b="0" i="0" sz="2400" u="none" cap="none" strike="noStrike">
                <a:solidFill>
                  <a:srgbClr val="EEA121"/>
                </a:solidFill>
                <a:latin typeface="Trebuchet MS"/>
                <a:ea typeface="Trebuchet MS"/>
                <a:cs typeface="Trebuchet MS"/>
                <a:sym typeface="Trebuchet MS"/>
              </a:defRPr>
            </a:lvl2pPr>
            <a:lvl3pPr indent="-355600" lvl="2" marL="1371600" marR="0" rtl="0" algn="l">
              <a:lnSpc>
                <a:spcPct val="90000"/>
              </a:lnSpc>
              <a:spcBef>
                <a:spcPts val="500"/>
              </a:spcBef>
              <a:spcAft>
                <a:spcPts val="0"/>
              </a:spcAft>
              <a:buClr>
                <a:srgbClr val="FBC5B5"/>
              </a:buClr>
              <a:buSzPts val="2000"/>
              <a:buFont typeface="Arial"/>
              <a:buChar char="•"/>
              <a:defRPr b="0" i="0" sz="2000" u="none" cap="none" strike="noStrike">
                <a:solidFill>
                  <a:srgbClr val="FBC5B5"/>
                </a:solidFill>
                <a:latin typeface="Trebuchet MS"/>
                <a:ea typeface="Trebuchet MS"/>
                <a:cs typeface="Trebuchet MS"/>
                <a:sym typeface="Trebuchet MS"/>
              </a:defRPr>
            </a:lvl3pPr>
            <a:lvl4pPr indent="-342900" lvl="3" marL="1828800" marR="0" rtl="0" algn="l">
              <a:lnSpc>
                <a:spcPct val="90000"/>
              </a:lnSpc>
              <a:spcBef>
                <a:spcPts val="500"/>
              </a:spcBef>
              <a:spcAft>
                <a:spcPts val="0"/>
              </a:spcAft>
              <a:buClr>
                <a:srgbClr val="4179BD"/>
              </a:buClr>
              <a:buSzPts val="1800"/>
              <a:buFont typeface="Arial"/>
              <a:buChar char="•"/>
              <a:defRPr b="0" i="0" sz="1800" u="none" cap="none" strike="noStrike">
                <a:solidFill>
                  <a:srgbClr val="4179BD"/>
                </a:solidFill>
                <a:latin typeface="Trebuchet MS"/>
                <a:ea typeface="Trebuchet MS"/>
                <a:cs typeface="Trebuchet MS"/>
                <a:sym typeface="Trebuchet M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2" name="Shape 42"/>
        <p:cNvGrpSpPr/>
        <p:nvPr/>
      </p:nvGrpSpPr>
      <p:grpSpPr>
        <a:xfrm>
          <a:off x="0" y="0"/>
          <a:ext cx="0" cy="0"/>
          <a:chOff x="0" y="0"/>
          <a:chExt cx="0" cy="0"/>
        </a:xfrm>
      </p:grpSpPr>
      <p:sp>
        <p:nvSpPr>
          <p:cNvPr id="43" name="Google Shape;43;p9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 name="Google Shape;44;p92"/>
          <p:cNvSpPr txBox="1"/>
          <p:nvPr>
            <p:ph type="title"/>
          </p:nvPr>
        </p:nvSpPr>
        <p:spPr>
          <a:xfrm>
            <a:off x="354000" y="1644233"/>
            <a:ext cx="53936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45" name="Google Shape;45;p92"/>
          <p:cNvSpPr txBox="1"/>
          <p:nvPr>
            <p:ph idx="1" type="subTitle"/>
          </p:nvPr>
        </p:nvSpPr>
        <p:spPr>
          <a:xfrm>
            <a:off x="354000" y="3737433"/>
            <a:ext cx="5393600" cy="164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46" name="Google Shape;46;p92"/>
          <p:cNvSpPr txBox="1"/>
          <p:nvPr>
            <p:ph idx="2" type="body"/>
          </p:nvPr>
        </p:nvSpPr>
        <p:spPr>
          <a:xfrm>
            <a:off x="6586000" y="965433"/>
            <a:ext cx="5116000" cy="49268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7" name="Google Shape;47;p9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48" name="Shape 48"/>
        <p:cNvGrpSpPr/>
        <p:nvPr/>
      </p:nvGrpSpPr>
      <p:grpSpPr>
        <a:xfrm>
          <a:off x="0" y="0"/>
          <a:ext cx="0" cy="0"/>
          <a:chOff x="0" y="0"/>
          <a:chExt cx="0" cy="0"/>
        </a:xfrm>
      </p:grpSpPr>
      <p:sp>
        <p:nvSpPr>
          <p:cNvPr id="49" name="Google Shape;49;p93"/>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0" name="Google Shape;50;p9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51" name="Shape 51"/>
        <p:cNvGrpSpPr/>
        <p:nvPr/>
      </p:nvGrpSpPr>
      <p:grpSpPr>
        <a:xfrm>
          <a:off x="0" y="0"/>
          <a:ext cx="0" cy="0"/>
          <a:chOff x="0" y="0"/>
          <a:chExt cx="0" cy="0"/>
        </a:xfrm>
      </p:grpSpPr>
      <p:sp>
        <p:nvSpPr>
          <p:cNvPr id="52" name="Google Shape;52;p94"/>
          <p:cNvSpPr txBox="1"/>
          <p:nvPr>
            <p:ph type="title"/>
          </p:nvPr>
        </p:nvSpPr>
        <p:spPr>
          <a:xfrm>
            <a:off x="415600" y="1474833"/>
            <a:ext cx="11360800" cy="26180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53" name="Google Shape;53;p94"/>
          <p:cNvSpPr txBox="1"/>
          <p:nvPr>
            <p:ph idx="1" type="body"/>
          </p:nvPr>
        </p:nvSpPr>
        <p:spPr>
          <a:xfrm>
            <a:off x="415600" y="4202967"/>
            <a:ext cx="11360800" cy="17344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4" name="Google Shape;54;p9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9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10" name="Shape 10"/>
        <p:cNvGrpSpPr/>
        <p:nvPr/>
      </p:nvGrpSpPr>
      <p:grpSpPr>
        <a:xfrm>
          <a:off x="0" y="0"/>
          <a:ext cx="0" cy="0"/>
          <a:chOff x="0" y="0"/>
          <a:chExt cx="0" cy="0"/>
        </a:xfrm>
      </p:grpSpPr>
      <p:pic>
        <p:nvPicPr>
          <p:cNvPr id="11" name="Google Shape;11;p12"/>
          <p:cNvPicPr preferRelativeResize="0"/>
          <p:nvPr/>
        </p:nvPicPr>
        <p:blipFill rotWithShape="1">
          <a:blip r:embed="rId2">
            <a:alphaModFix/>
          </a:blip>
          <a:srcRect b="0" l="0" r="0" t="0"/>
          <a:stretch/>
        </p:blipFill>
        <p:spPr>
          <a:xfrm>
            <a:off x="2661" y="11575"/>
            <a:ext cx="12189339" cy="68561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 name="Shape 12"/>
        <p:cNvGrpSpPr/>
        <p:nvPr/>
      </p:nvGrpSpPr>
      <p:grpSpPr>
        <a:xfrm>
          <a:off x="0" y="0"/>
          <a:ext cx="0" cy="0"/>
          <a:chOff x="0" y="0"/>
          <a:chExt cx="0" cy="0"/>
        </a:xfrm>
      </p:grpSpPr>
      <p:sp>
        <p:nvSpPr>
          <p:cNvPr id="13" name="Google Shape;13;p84"/>
          <p:cNvSpPr txBox="1"/>
          <p:nvPr>
            <p:ph type="title"/>
          </p:nvPr>
        </p:nvSpPr>
        <p:spPr>
          <a:xfrm>
            <a:off x="609600" y="275167"/>
            <a:ext cx="10972800" cy="114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Twentieth Century"/>
                <a:ea typeface="Twentieth Century"/>
                <a:cs typeface="Twentieth Century"/>
                <a:sym typeface="Twentieth Century"/>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 name="Google Shape;14;p84"/>
          <p:cNvSpPr txBox="1"/>
          <p:nvPr>
            <p:ph idx="1" type="body"/>
          </p:nvPr>
        </p:nvSpPr>
        <p:spPr>
          <a:xfrm>
            <a:off x="461145" y="1507200"/>
            <a:ext cx="11279159" cy="422909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Twentieth Century"/>
                <a:ea typeface="Twentieth Century"/>
                <a:cs typeface="Twentieth Century"/>
                <a:sym typeface="Twentieth Century"/>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Twentieth Century"/>
                <a:ea typeface="Twentieth Century"/>
                <a:cs typeface="Twentieth Century"/>
                <a:sym typeface="Twentieth Century"/>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Twentieth Century"/>
                <a:ea typeface="Twentieth Century"/>
                <a:cs typeface="Twentieth Century"/>
                <a:sym typeface="Twentieth Century"/>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Twentieth Century"/>
                <a:ea typeface="Twentieth Century"/>
                <a:cs typeface="Twentieth Century"/>
                <a:sym typeface="Twentieth Century"/>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Twentieth Century"/>
                <a:ea typeface="Twentieth Century"/>
                <a:cs typeface="Twentieth Century"/>
                <a:sym typeface="Twentieth Century"/>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 name="Shape 15"/>
        <p:cNvGrpSpPr/>
        <p:nvPr/>
      </p:nvGrpSpPr>
      <p:grpSpPr>
        <a:xfrm>
          <a:off x="0" y="0"/>
          <a:ext cx="0" cy="0"/>
          <a:chOff x="0" y="0"/>
          <a:chExt cx="0" cy="0"/>
        </a:xfrm>
      </p:grpSpPr>
      <p:sp>
        <p:nvSpPr>
          <p:cNvPr id="16" name="Google Shape;16;p85"/>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7" name="Google Shape;17;p8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 name="Google Shape;18;p8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9" name="Google Shape;19;p8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0" name="Google Shape;20;p8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 name="Google Shape;21;p8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87"/>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87"/>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9" name="Google Shape;29;p8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30" name="Shape 30"/>
        <p:cNvGrpSpPr/>
        <p:nvPr/>
      </p:nvGrpSpPr>
      <p:grpSpPr>
        <a:xfrm>
          <a:off x="0" y="0"/>
          <a:ext cx="0" cy="0"/>
          <a:chOff x="0" y="0"/>
          <a:chExt cx="0" cy="0"/>
        </a:xfrm>
      </p:grpSpPr>
      <p:pic>
        <p:nvPicPr>
          <p:cNvPr id="31" name="Google Shape;31;p88"/>
          <p:cNvPicPr preferRelativeResize="0"/>
          <p:nvPr/>
        </p:nvPicPr>
        <p:blipFill rotWithShape="1">
          <a:blip r:embed="rId2">
            <a:alphaModFix/>
          </a:blip>
          <a:srcRect b="0" l="0" r="0" t="0"/>
          <a:stretch/>
        </p:blipFill>
        <p:spPr>
          <a:xfrm>
            <a:off x="2661" y="11575"/>
            <a:ext cx="12189339" cy="68561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89"/>
          <p:cNvSpPr txBox="1"/>
          <p:nvPr>
            <p:ph type="title"/>
          </p:nvPr>
        </p:nvSpPr>
        <p:spPr>
          <a:xfrm>
            <a:off x="1676400" y="304800"/>
            <a:ext cx="8839200" cy="6180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Clr>
                <a:schemeClr val="lt1"/>
              </a:buClr>
              <a:buSzPts val="2700"/>
              <a:buFont typeface="Aria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89"/>
          <p:cNvSpPr txBox="1"/>
          <p:nvPr>
            <p:ph idx="1" type="body"/>
          </p:nvPr>
        </p:nvSpPr>
        <p:spPr>
          <a:xfrm>
            <a:off x="609600" y="1646239"/>
            <a:ext cx="10972800" cy="4526000"/>
          </a:xfrm>
          <a:prstGeom prst="rect">
            <a:avLst/>
          </a:prstGeom>
          <a:noFill/>
          <a:ln>
            <a:noFill/>
          </a:ln>
        </p:spPr>
        <p:txBody>
          <a:bodyPr anchorCtr="0" anchor="t" bIns="34275" lIns="68575" spcFirstLastPara="1" rIns="68575" wrap="square" tIns="34275">
            <a:normAutofit/>
          </a:bodyPr>
          <a:lstStyle>
            <a:lvl1pPr indent="-431800" lvl="0" marL="457200" algn="l">
              <a:lnSpc>
                <a:spcPct val="115000"/>
              </a:lnSpc>
              <a:spcBef>
                <a:spcPts val="533"/>
              </a:spcBef>
              <a:spcAft>
                <a:spcPts val="0"/>
              </a:spcAft>
              <a:buSzPts val="3200"/>
              <a:buChar char="●"/>
              <a:defRPr>
                <a:latin typeface="Arial"/>
                <a:ea typeface="Arial"/>
                <a:cs typeface="Arial"/>
                <a:sym typeface="Arial"/>
              </a:defRPr>
            </a:lvl1pPr>
            <a:lvl2pPr indent="-317500" lvl="1" marL="914400" algn="l">
              <a:lnSpc>
                <a:spcPct val="115000"/>
              </a:lnSpc>
              <a:spcBef>
                <a:spcPts val="1600"/>
              </a:spcBef>
              <a:spcAft>
                <a:spcPts val="0"/>
              </a:spcAft>
              <a:buSzPts val="1400"/>
              <a:buChar char="○"/>
              <a:defRPr>
                <a:latin typeface="Arial"/>
                <a:ea typeface="Arial"/>
                <a:cs typeface="Arial"/>
                <a:sym typeface="Arial"/>
              </a:defRPr>
            </a:lvl2pPr>
            <a:lvl3pPr indent="-336550" lvl="2" marL="1371600" algn="l">
              <a:lnSpc>
                <a:spcPct val="115000"/>
              </a:lnSpc>
              <a:spcBef>
                <a:spcPts val="1600"/>
              </a:spcBef>
              <a:spcAft>
                <a:spcPts val="0"/>
              </a:spcAft>
              <a:buSzPts val="1700"/>
              <a:buChar char="■"/>
              <a:defRPr sz="2267">
                <a:latin typeface="Arial"/>
                <a:ea typeface="Arial"/>
                <a:cs typeface="Arial"/>
                <a:sym typeface="Arial"/>
              </a:defRPr>
            </a:lvl3pPr>
            <a:lvl4pPr indent="-323850" lvl="3" marL="1828800" algn="l">
              <a:lnSpc>
                <a:spcPct val="115000"/>
              </a:lnSpc>
              <a:spcBef>
                <a:spcPts val="1600"/>
              </a:spcBef>
              <a:spcAft>
                <a:spcPts val="0"/>
              </a:spcAft>
              <a:buClr>
                <a:schemeClr val="dk1"/>
              </a:buClr>
              <a:buSzPts val="1500"/>
              <a:buChar char="●"/>
              <a:defRPr>
                <a:latin typeface="Arial"/>
                <a:ea typeface="Arial"/>
                <a:cs typeface="Arial"/>
                <a:sym typeface="Arial"/>
              </a:defRPr>
            </a:lvl4pPr>
            <a:lvl5pPr indent="-317500" lvl="4" marL="2286000" algn="l">
              <a:lnSpc>
                <a:spcPct val="115000"/>
              </a:lnSpc>
              <a:spcBef>
                <a:spcPts val="1600"/>
              </a:spcBef>
              <a:spcAft>
                <a:spcPts val="0"/>
              </a:spcAft>
              <a:buClr>
                <a:schemeClr val="dk1"/>
              </a:buClr>
              <a:buSzPts val="1400"/>
              <a:buChar char="○"/>
              <a:defRPr sz="1867">
                <a:latin typeface="Arial"/>
                <a:ea typeface="Arial"/>
                <a:cs typeface="Arial"/>
                <a:sym typeface="Arial"/>
              </a:defRPr>
            </a:lvl5pPr>
            <a:lvl6pPr indent="-317500" lvl="5" marL="2743200" algn="l">
              <a:lnSpc>
                <a:spcPct val="115000"/>
              </a:lnSpc>
              <a:spcBef>
                <a:spcPts val="1600"/>
              </a:spcBef>
              <a:spcAft>
                <a:spcPts val="0"/>
              </a:spcAft>
              <a:buClr>
                <a:schemeClr val="dk1"/>
              </a:buClr>
              <a:buSzPts val="1400"/>
              <a:buChar char="■"/>
              <a:defRPr/>
            </a:lvl6pPr>
            <a:lvl7pPr indent="-317500" lvl="6" marL="3200400" algn="l">
              <a:lnSpc>
                <a:spcPct val="115000"/>
              </a:lnSpc>
              <a:spcBef>
                <a:spcPts val="1600"/>
              </a:spcBef>
              <a:spcAft>
                <a:spcPts val="0"/>
              </a:spcAft>
              <a:buClr>
                <a:schemeClr val="dk1"/>
              </a:buClr>
              <a:buSzPts val="1400"/>
              <a:buChar char="●"/>
              <a:defRPr/>
            </a:lvl7pPr>
            <a:lvl8pPr indent="-317500" lvl="7" marL="3657600" algn="l">
              <a:lnSpc>
                <a:spcPct val="115000"/>
              </a:lnSpc>
              <a:spcBef>
                <a:spcPts val="1600"/>
              </a:spcBef>
              <a:spcAft>
                <a:spcPts val="0"/>
              </a:spcAft>
              <a:buClr>
                <a:schemeClr val="dk1"/>
              </a:buClr>
              <a:buSzPts val="1400"/>
              <a:buChar char="○"/>
              <a:defRPr/>
            </a:lvl8pPr>
            <a:lvl9pPr indent="-317500" lvl="8" marL="4114800" algn="l">
              <a:lnSpc>
                <a:spcPct val="115000"/>
              </a:lnSpc>
              <a:spcBef>
                <a:spcPts val="1600"/>
              </a:spcBef>
              <a:spcAft>
                <a:spcPts val="1600"/>
              </a:spcAft>
              <a:buClr>
                <a:schemeClr val="dk1"/>
              </a:buClr>
              <a:buSzPts val="1400"/>
              <a:buChar char="■"/>
              <a:defRPr/>
            </a:lvl9pPr>
          </a:lstStyle>
          <a:p/>
        </p:txBody>
      </p:sp>
      <p:sp>
        <p:nvSpPr>
          <p:cNvPr id="35" name="Google Shape;35;p89"/>
          <p:cNvSpPr txBox="1"/>
          <p:nvPr>
            <p:ph idx="12" type="sldNum"/>
          </p:nvPr>
        </p:nvSpPr>
        <p:spPr>
          <a:xfrm>
            <a:off x="11352809" y="6356351"/>
            <a:ext cx="606800" cy="365200"/>
          </a:xfrm>
          <a:prstGeom prst="rect">
            <a:avLst/>
          </a:prstGeom>
          <a:noFill/>
          <a:ln>
            <a:noFill/>
          </a:ln>
        </p:spPr>
        <p:txBody>
          <a:bodyPr anchorCtr="0" anchor="ctr" bIns="34275" lIns="68575" spcFirstLastPara="1" rIns="68575" wrap="square" tIns="3427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90"/>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 name="Google Shape;38;p9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9" name="Shape 39"/>
        <p:cNvGrpSpPr/>
        <p:nvPr/>
      </p:nvGrpSpPr>
      <p:grpSpPr>
        <a:xfrm>
          <a:off x="0" y="0"/>
          <a:ext cx="0" cy="0"/>
          <a:chOff x="0" y="0"/>
          <a:chExt cx="0" cy="0"/>
        </a:xfrm>
      </p:grpSpPr>
      <p:sp>
        <p:nvSpPr>
          <p:cNvPr id="40" name="Google Shape;40;p91"/>
          <p:cNvSpPr txBox="1"/>
          <p:nvPr>
            <p:ph type="title"/>
          </p:nvPr>
        </p:nvSpPr>
        <p:spPr>
          <a:xfrm>
            <a:off x="653667" y="600200"/>
            <a:ext cx="8490400" cy="54544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41" name="Google Shape;41;p9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10" Type="http://schemas.openxmlformats.org/officeDocument/2006/relationships/theme" Target="../theme/theme3.xml"/><Relationship Id="rId9" Type="http://schemas.openxmlformats.org/officeDocument/2006/relationships/slideLayout" Target="../slideLayouts/slideLayout13.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sp>
        <p:nvSpPr>
          <p:cNvPr id="23" name="Google Shape;23;p86"/>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4" name="Google Shape;24;p86"/>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9pPr>
          </a:lstStyle>
          <a:p/>
        </p:txBody>
      </p:sp>
      <p:sp>
        <p:nvSpPr>
          <p:cNvPr id="25" name="Google Shape;25;p8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59.png"/><Relationship Id="rId6" Type="http://schemas.openxmlformats.org/officeDocument/2006/relationships/image" Target="../media/image37.png"/><Relationship Id="rId7"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54.png"/><Relationship Id="rId5" Type="http://schemas.openxmlformats.org/officeDocument/2006/relationships/image" Target="../media/image38.png"/><Relationship Id="rId6"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image" Target="../media/image57.png"/><Relationship Id="rId5" Type="http://schemas.openxmlformats.org/officeDocument/2006/relationships/image" Target="../media/image51.png"/><Relationship Id="rId6"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8.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hyperlink" Target="mailto:edward.brooks@vcuhealth.or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7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7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6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8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7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73.png"/><Relationship Id="rId4" Type="http://schemas.openxmlformats.org/officeDocument/2006/relationships/image" Target="../media/image71.png"/><Relationship Id="rId5" Type="http://schemas.openxmlformats.org/officeDocument/2006/relationships/image" Target="../media/image85.png"/><Relationship Id="rId6" Type="http://schemas.openxmlformats.org/officeDocument/2006/relationships/image" Target="../media/image74.png"/><Relationship Id="rId7" Type="http://schemas.openxmlformats.org/officeDocument/2006/relationships/image" Target="../media/image8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8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83.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hyperlink" Target="mailto:Jacqueline.britz@vcuhealth.org" TargetMode="External"/><Relationship Id="rId7" Type="http://schemas.openxmlformats.org/officeDocument/2006/relationships/image" Target="../media/image6.png"/><Relationship Id="rId8" Type="http://schemas.openxmlformats.org/officeDocument/2006/relationships/image" Target="../media/image8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49.png"/><Relationship Id="rId5" Type="http://schemas.openxmlformats.org/officeDocument/2006/relationships/image" Target="../media/image23.png"/><Relationship Id="rId6" Type="http://schemas.openxmlformats.org/officeDocument/2006/relationships/image" Target="../media/image47.png"/><Relationship Id="rId7"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3"/>
          <p:cNvPicPr preferRelativeResize="0"/>
          <p:nvPr/>
        </p:nvPicPr>
        <p:blipFill rotWithShape="1">
          <a:blip r:embed="rId3">
            <a:alphaModFix/>
          </a:blip>
          <a:srcRect b="0" l="0" r="0" t="0"/>
          <a:stretch/>
        </p:blipFill>
        <p:spPr>
          <a:xfrm>
            <a:off x="0" y="0"/>
            <a:ext cx="12192000" cy="2462469"/>
          </a:xfrm>
          <a:prstGeom prst="rect">
            <a:avLst/>
          </a:prstGeom>
          <a:noFill/>
          <a:ln>
            <a:noFill/>
          </a:ln>
        </p:spPr>
      </p:pic>
      <p:sp>
        <p:nvSpPr>
          <p:cNvPr id="62" name="Google Shape;62;p3"/>
          <p:cNvSpPr txBox="1"/>
          <p:nvPr/>
        </p:nvSpPr>
        <p:spPr>
          <a:xfrm>
            <a:off x="905165" y="2591990"/>
            <a:ext cx="10751126" cy="407666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br>
              <a:rPr b="0" i="0" lang="en-US" sz="4800" u="none" cap="none" strike="noStrike">
                <a:solidFill>
                  <a:schemeClr val="dk1"/>
                </a:solidFill>
                <a:latin typeface="Arial"/>
                <a:ea typeface="Arial"/>
                <a:cs typeface="Arial"/>
                <a:sym typeface="Arial"/>
              </a:rPr>
            </a:br>
            <a:br>
              <a:rPr b="0" i="0" lang="en-US" sz="4800" u="none" cap="none" strike="noStrike">
                <a:solidFill>
                  <a:schemeClr val="dk1"/>
                </a:solidFill>
                <a:latin typeface="Arial"/>
                <a:ea typeface="Arial"/>
                <a:cs typeface="Arial"/>
                <a:sym typeface="Arial"/>
              </a:rPr>
            </a:br>
            <a:br>
              <a:rPr b="0" i="0" lang="en-US" sz="4800" u="none" cap="none" strike="noStrike">
                <a:solidFill>
                  <a:schemeClr val="dk1"/>
                </a:solidFill>
                <a:latin typeface="Arial"/>
                <a:ea typeface="Arial"/>
                <a:cs typeface="Arial"/>
                <a:sym typeface="Arial"/>
              </a:rPr>
            </a:br>
            <a:r>
              <a:rPr b="0" i="0" lang="en-US" sz="4800" u="none" cap="none" strike="noStrike">
                <a:solidFill>
                  <a:schemeClr val="dk2"/>
                </a:solidFill>
                <a:latin typeface="Trebuchet MS"/>
                <a:ea typeface="Trebuchet MS"/>
                <a:cs typeface="Trebuchet MS"/>
                <a:sym typeface="Trebuchet MS"/>
              </a:rPr>
              <a:t>Understanding Primary Care Access </a:t>
            </a:r>
            <a:endParaRPr/>
          </a:p>
          <a:p>
            <a:pPr indent="0" lvl="0" marL="0" marR="0" rtl="0" algn="l">
              <a:lnSpc>
                <a:spcPct val="100000"/>
              </a:lnSpc>
              <a:spcBef>
                <a:spcPts val="0"/>
              </a:spcBef>
              <a:spcAft>
                <a:spcPts val="0"/>
              </a:spcAft>
              <a:buNone/>
            </a:pPr>
            <a:r>
              <a:rPr b="0" i="0" lang="en-US" sz="3000" u="none" cap="none" strike="noStrike">
                <a:solidFill>
                  <a:schemeClr val="dk2"/>
                </a:solidFill>
                <a:latin typeface="Trebuchet MS"/>
                <a:ea typeface="Trebuchet MS"/>
                <a:cs typeface="Trebuchet MS"/>
                <a:sym typeface="Trebuchet MS"/>
              </a:rPr>
              <a:t>How PBRNs Can Help Primary Care Practices and the Communities They Serve</a:t>
            </a:r>
            <a:br>
              <a:rPr b="0" i="0" lang="en-US" sz="3000" u="none" cap="none" strike="noStrike">
                <a:solidFill>
                  <a:schemeClr val="dk2"/>
                </a:solidFill>
                <a:latin typeface="Trebuchet MS"/>
                <a:ea typeface="Trebuchet MS"/>
                <a:cs typeface="Trebuchet MS"/>
                <a:sym typeface="Trebuchet MS"/>
              </a:rPr>
            </a:br>
            <a:br>
              <a:rPr b="0" i="0" lang="en-US" sz="4800" u="none" cap="none" strike="noStrike">
                <a:solidFill>
                  <a:schemeClr val="dk1"/>
                </a:solidFill>
                <a:latin typeface="Arial"/>
                <a:ea typeface="Arial"/>
                <a:cs typeface="Arial"/>
                <a:sym typeface="Arial"/>
              </a:rPr>
            </a:br>
            <a:br>
              <a:rPr b="0" i="0" lang="en-US" sz="3500" u="none" cap="none" strike="noStrike">
                <a:solidFill>
                  <a:schemeClr val="dk1"/>
                </a:solidFill>
                <a:latin typeface="Arial"/>
                <a:ea typeface="Arial"/>
                <a:cs typeface="Arial"/>
                <a:sym typeface="Arial"/>
              </a:rPr>
            </a:br>
            <a:br>
              <a:rPr b="0" i="0" lang="en-US" sz="1600" u="none" cap="none" strike="noStrike">
                <a:solidFill>
                  <a:schemeClr val="dk1"/>
                </a:solidFill>
                <a:latin typeface="Arial"/>
                <a:ea typeface="Arial"/>
                <a:cs typeface="Arial"/>
                <a:sym typeface="Arial"/>
              </a:rPr>
            </a:br>
            <a:endParaRPr b="0" i="1" sz="4800" u="none" cap="none" strike="noStrike">
              <a:solidFill>
                <a:schemeClr val="dk1"/>
              </a:solidFill>
              <a:latin typeface="Arial"/>
              <a:ea typeface="Arial"/>
              <a:cs typeface="Arial"/>
              <a:sym typeface="Arial"/>
            </a:endParaRPr>
          </a:p>
        </p:txBody>
      </p:sp>
      <p:pic>
        <p:nvPicPr>
          <p:cNvPr id="63" name="Google Shape;63;p3"/>
          <p:cNvPicPr preferRelativeResize="0"/>
          <p:nvPr/>
        </p:nvPicPr>
        <p:blipFill rotWithShape="1">
          <a:blip r:embed="rId4">
            <a:alphaModFix/>
          </a:blip>
          <a:srcRect b="0" l="0" r="0" t="0"/>
          <a:stretch/>
        </p:blipFill>
        <p:spPr>
          <a:xfrm>
            <a:off x="9537199" y="4734496"/>
            <a:ext cx="2362904" cy="1173132"/>
          </a:xfrm>
          <a:prstGeom prst="rect">
            <a:avLst/>
          </a:prstGeom>
          <a:noFill/>
          <a:ln>
            <a:noFill/>
          </a:ln>
        </p:spPr>
      </p:pic>
      <p:pic>
        <p:nvPicPr>
          <p:cNvPr id="64" name="Google Shape;64;p3"/>
          <p:cNvPicPr preferRelativeResize="0"/>
          <p:nvPr/>
        </p:nvPicPr>
        <p:blipFill rotWithShape="1">
          <a:blip r:embed="rId5">
            <a:alphaModFix/>
          </a:blip>
          <a:srcRect b="0" l="0" r="0" t="0"/>
          <a:stretch/>
        </p:blipFill>
        <p:spPr>
          <a:xfrm>
            <a:off x="300119" y="5345526"/>
            <a:ext cx="2951084" cy="655797"/>
          </a:xfrm>
          <a:prstGeom prst="rect">
            <a:avLst/>
          </a:prstGeom>
          <a:noFill/>
          <a:ln>
            <a:noFill/>
          </a:ln>
        </p:spPr>
      </p:pic>
      <p:pic>
        <p:nvPicPr>
          <p:cNvPr id="65" name="Google Shape;65;p3"/>
          <p:cNvPicPr preferRelativeResize="0"/>
          <p:nvPr/>
        </p:nvPicPr>
        <p:blipFill rotWithShape="1">
          <a:blip r:embed="rId6">
            <a:alphaModFix/>
          </a:blip>
          <a:srcRect b="0" l="0" r="0" t="0"/>
          <a:stretch/>
        </p:blipFill>
        <p:spPr>
          <a:xfrm>
            <a:off x="291900" y="4734496"/>
            <a:ext cx="2959302" cy="675679"/>
          </a:xfrm>
          <a:prstGeom prst="rect">
            <a:avLst/>
          </a:prstGeom>
          <a:noFill/>
          <a:ln>
            <a:noFill/>
          </a:ln>
        </p:spPr>
      </p:pic>
      <p:pic>
        <p:nvPicPr>
          <p:cNvPr id="66" name="Google Shape;66;p3"/>
          <p:cNvPicPr preferRelativeResize="0"/>
          <p:nvPr/>
        </p:nvPicPr>
        <p:blipFill rotWithShape="1">
          <a:blip r:embed="rId7">
            <a:alphaModFix/>
          </a:blip>
          <a:srcRect b="0" l="0" r="0" t="0"/>
          <a:stretch/>
        </p:blipFill>
        <p:spPr>
          <a:xfrm>
            <a:off x="4091672" y="4559799"/>
            <a:ext cx="1422473" cy="1441524"/>
          </a:xfrm>
          <a:prstGeom prst="rect">
            <a:avLst/>
          </a:prstGeom>
          <a:noFill/>
          <a:ln>
            <a:noFill/>
          </a:ln>
        </p:spPr>
      </p:pic>
      <p:pic>
        <p:nvPicPr>
          <p:cNvPr id="67" name="Google Shape;67;p3"/>
          <p:cNvPicPr preferRelativeResize="0"/>
          <p:nvPr/>
        </p:nvPicPr>
        <p:blipFill rotWithShape="1">
          <a:blip r:embed="rId8">
            <a:alphaModFix/>
          </a:blip>
          <a:srcRect b="0" l="0" r="0" t="0"/>
          <a:stretch/>
        </p:blipFill>
        <p:spPr>
          <a:xfrm>
            <a:off x="5832732" y="4627939"/>
            <a:ext cx="1441524" cy="1435174"/>
          </a:xfrm>
          <a:prstGeom prst="rect">
            <a:avLst/>
          </a:prstGeom>
          <a:noFill/>
          <a:ln>
            <a:noFill/>
          </a:ln>
        </p:spPr>
      </p:pic>
      <p:pic>
        <p:nvPicPr>
          <p:cNvPr id="68" name="Google Shape;68;p3"/>
          <p:cNvPicPr preferRelativeResize="0"/>
          <p:nvPr/>
        </p:nvPicPr>
        <p:blipFill rotWithShape="1">
          <a:blip r:embed="rId9">
            <a:alphaModFix/>
          </a:blip>
          <a:srcRect b="0" l="0" r="0" t="0"/>
          <a:stretch/>
        </p:blipFill>
        <p:spPr>
          <a:xfrm>
            <a:off x="7691316" y="4640640"/>
            <a:ext cx="1428823" cy="14224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8"/>
          <p:cNvSpPr txBox="1"/>
          <p:nvPr>
            <p:ph type="title"/>
          </p:nvPr>
        </p:nvSpPr>
        <p:spPr>
          <a:xfrm>
            <a:off x="609600" y="313082"/>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ACORN Member Practices</a:t>
            </a:r>
            <a:endParaRPr/>
          </a:p>
        </p:txBody>
      </p:sp>
      <p:graphicFrame>
        <p:nvGraphicFramePr>
          <p:cNvPr id="128" name="Google Shape;128;p18"/>
          <p:cNvGraphicFramePr/>
          <p:nvPr/>
        </p:nvGraphicFramePr>
        <p:xfrm>
          <a:off x="464555" y="1456082"/>
          <a:ext cx="3000000" cy="3000000"/>
        </p:xfrm>
        <a:graphic>
          <a:graphicData uri="http://schemas.openxmlformats.org/drawingml/2006/table">
            <a:tbl>
              <a:tblPr bandRow="1" firstRow="1">
                <a:noFill/>
                <a:tableStyleId>{887B0C0E-481A-43AC-941E-35FEF981F2E8}</a:tableStyleId>
              </a:tblPr>
              <a:tblGrid>
                <a:gridCol w="5638800"/>
                <a:gridCol w="5624100"/>
              </a:tblGrid>
              <a:tr h="719675">
                <a:tc>
                  <a:txBody>
                    <a:bodyPr/>
                    <a:lstStyle/>
                    <a:p>
                      <a:pPr indent="0" lvl="0" marL="0" marR="0" rtl="0" algn="ctr">
                        <a:lnSpc>
                          <a:spcPct val="100000"/>
                        </a:lnSpc>
                        <a:spcBef>
                          <a:spcPts val="0"/>
                        </a:spcBef>
                        <a:spcAft>
                          <a:spcPts val="0"/>
                        </a:spcAft>
                        <a:buNone/>
                      </a:pPr>
                      <a:r>
                        <a:rPr lang="en-US" sz="2400" u="sng" cap="none" strike="noStrike">
                          <a:solidFill>
                            <a:schemeClr val="dk1"/>
                          </a:solidFill>
                        </a:rPr>
                        <a:t>1,968 primary care practices in Virginia</a:t>
                      </a:r>
                      <a:endParaRPr/>
                    </a:p>
                  </a:txBody>
                  <a:tcPr marT="45725" marB="45725" marR="91450" marL="91450" anchor="ctr">
                    <a:solidFill>
                      <a:srgbClr val="D9D9D9"/>
                    </a:solidFill>
                  </a:tcPr>
                </a:tc>
                <a:tc>
                  <a:txBody>
                    <a:bodyPr/>
                    <a:lstStyle/>
                    <a:p>
                      <a:pPr indent="0" lvl="0" marL="0" marR="0" rtl="0" algn="ctr">
                        <a:lnSpc>
                          <a:spcPct val="100000"/>
                        </a:lnSpc>
                        <a:spcBef>
                          <a:spcPts val="0"/>
                        </a:spcBef>
                        <a:spcAft>
                          <a:spcPts val="0"/>
                        </a:spcAft>
                        <a:buNone/>
                      </a:pPr>
                      <a:r>
                        <a:rPr lang="en-US" sz="2400" u="sng" cap="none" strike="noStrike">
                          <a:solidFill>
                            <a:schemeClr val="dk1"/>
                          </a:solidFill>
                        </a:rPr>
                        <a:t>526 (26.7%) ACORN practices</a:t>
                      </a:r>
                      <a:endParaRPr/>
                    </a:p>
                  </a:txBody>
                  <a:tcPr marT="45725" marB="45725" marR="91450" marL="91450" anchor="ctr">
                    <a:solidFill>
                      <a:srgbClr val="D9D9D9"/>
                    </a:solidFill>
                  </a:tcPr>
                </a:tc>
              </a:tr>
              <a:tr h="3159750">
                <a:tc>
                  <a:txBody>
                    <a:bodyPr/>
                    <a:lstStyle/>
                    <a:p>
                      <a:pPr indent="0" lvl="0" marL="0" marR="0" rtl="0" algn="ctr">
                        <a:lnSpc>
                          <a:spcPct val="100000"/>
                        </a:lnSpc>
                        <a:spcBef>
                          <a:spcPts val="0"/>
                        </a:spcBef>
                        <a:spcAft>
                          <a:spcPts val="0"/>
                        </a:spcAft>
                        <a:buNone/>
                      </a:pPr>
                      <a:r>
                        <a:t/>
                      </a:r>
                      <a:endParaRPr sz="2400" u="none" cap="none" strike="noStrike"/>
                    </a:p>
                  </a:txBody>
                  <a:tcPr marT="45725" marB="45725" marR="91450" marL="91450">
                    <a:solidFill>
                      <a:srgbClr val="D8D8D8"/>
                    </a:solidFill>
                  </a:tcPr>
                </a:tc>
                <a:tc>
                  <a:txBody>
                    <a:bodyPr/>
                    <a:lstStyle/>
                    <a:p>
                      <a:pPr indent="0" lvl="0" marL="0" marR="0" rtl="0" algn="ctr">
                        <a:lnSpc>
                          <a:spcPct val="100000"/>
                        </a:lnSpc>
                        <a:spcBef>
                          <a:spcPts val="0"/>
                        </a:spcBef>
                        <a:spcAft>
                          <a:spcPts val="0"/>
                        </a:spcAft>
                        <a:buNone/>
                      </a:pPr>
                      <a:r>
                        <a:t/>
                      </a:r>
                      <a:endParaRPr sz="2400" u="none" cap="none" strike="noStrike"/>
                    </a:p>
                  </a:txBody>
                  <a:tcPr marT="45725" marB="45725" marR="91450" marL="91450">
                    <a:solidFill>
                      <a:srgbClr val="D8D8D8"/>
                    </a:solidFill>
                  </a:tcPr>
                </a:tc>
              </a:tr>
            </a:tbl>
          </a:graphicData>
        </a:graphic>
      </p:graphicFrame>
      <p:pic>
        <p:nvPicPr>
          <p:cNvPr id="129" name="Google Shape;129;p18"/>
          <p:cNvPicPr preferRelativeResize="0"/>
          <p:nvPr/>
        </p:nvPicPr>
        <p:blipFill rotWithShape="1">
          <a:blip r:embed="rId3">
            <a:alphaModFix/>
          </a:blip>
          <a:srcRect b="11708" l="5537" r="5432" t="10475"/>
          <a:stretch/>
        </p:blipFill>
        <p:spPr>
          <a:xfrm>
            <a:off x="934456" y="2553709"/>
            <a:ext cx="4580487" cy="2401900"/>
          </a:xfrm>
          <a:prstGeom prst="rect">
            <a:avLst/>
          </a:prstGeom>
          <a:noFill/>
          <a:ln cap="flat" cmpd="sng" w="25400">
            <a:solidFill>
              <a:schemeClr val="accent1"/>
            </a:solidFill>
            <a:prstDash val="solid"/>
            <a:round/>
            <a:headEnd len="sm" w="sm" type="none"/>
            <a:tailEnd len="sm" w="sm" type="none"/>
          </a:ln>
        </p:spPr>
      </p:pic>
      <p:pic>
        <p:nvPicPr>
          <p:cNvPr id="130" name="Google Shape;130;p18"/>
          <p:cNvPicPr preferRelativeResize="0"/>
          <p:nvPr/>
        </p:nvPicPr>
        <p:blipFill rotWithShape="1">
          <a:blip r:embed="rId4">
            <a:alphaModFix/>
          </a:blip>
          <a:srcRect b="0" l="0" r="0" t="0"/>
          <a:stretch/>
        </p:blipFill>
        <p:spPr>
          <a:xfrm>
            <a:off x="6271595" y="2553709"/>
            <a:ext cx="5220656" cy="2401899"/>
          </a:xfrm>
          <a:prstGeom prst="rect">
            <a:avLst/>
          </a:prstGeom>
          <a:noFill/>
          <a:ln cap="flat" cmpd="sng" w="25400">
            <a:solidFill>
              <a:schemeClr val="accent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ph type="title"/>
          </p:nvPr>
        </p:nvSpPr>
        <p:spPr>
          <a:xfrm>
            <a:off x="609600" y="321517"/>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Virginia Did Medicaid Expansion in 2018</a:t>
            </a:r>
            <a:endParaRPr/>
          </a:p>
        </p:txBody>
      </p:sp>
      <p:pic>
        <p:nvPicPr>
          <p:cNvPr id="136" name="Google Shape;136;p19"/>
          <p:cNvPicPr preferRelativeResize="0"/>
          <p:nvPr/>
        </p:nvPicPr>
        <p:blipFill rotWithShape="1">
          <a:blip r:embed="rId3">
            <a:alphaModFix/>
          </a:blip>
          <a:srcRect b="0" l="0" r="0" t="0"/>
          <a:stretch/>
        </p:blipFill>
        <p:spPr>
          <a:xfrm>
            <a:off x="5207813" y="1644274"/>
            <a:ext cx="6617040" cy="3384724"/>
          </a:xfrm>
          <a:prstGeom prst="rect">
            <a:avLst/>
          </a:prstGeom>
          <a:noFill/>
          <a:ln>
            <a:noFill/>
          </a:ln>
        </p:spPr>
      </p:pic>
      <p:sp>
        <p:nvSpPr>
          <p:cNvPr id="137" name="Google Shape;137;p19"/>
          <p:cNvSpPr txBox="1"/>
          <p:nvPr>
            <p:ph idx="1" type="body"/>
          </p:nvPr>
        </p:nvSpPr>
        <p:spPr>
          <a:xfrm>
            <a:off x="524164" y="1289026"/>
            <a:ext cx="4454235" cy="435133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7.6% or 530,000 of all nonelderly Virginians had no health insurance in 2023</a:t>
            </a:r>
            <a:endParaRPr/>
          </a:p>
          <a:p>
            <a:pPr indent="-406400" lvl="0" marL="457200" marR="0" rtl="0" algn="l">
              <a:lnSpc>
                <a:spcPct val="90000"/>
              </a:lnSpc>
              <a:spcBef>
                <a:spcPts val="1000"/>
              </a:spcBef>
              <a:spcAft>
                <a:spcPts val="0"/>
              </a:spcAft>
              <a:buClr>
                <a:srgbClr val="1B3555"/>
              </a:buClr>
              <a:buSzPts val="2800"/>
              <a:buFont typeface="Arial"/>
              <a:buChar char="•"/>
            </a:pPr>
            <a:r>
              <a:rPr lang="en-US"/>
              <a:t>(Uninsured in 2010 was 13.1%)</a:t>
            </a:r>
            <a:endParaRPr/>
          </a:p>
          <a:p>
            <a:pPr indent="-406400" lvl="0" marL="457200" marR="0" rtl="0" algn="l">
              <a:lnSpc>
                <a:spcPct val="90000"/>
              </a:lnSpc>
              <a:spcBef>
                <a:spcPts val="1000"/>
              </a:spcBef>
              <a:spcAft>
                <a:spcPts val="0"/>
              </a:spcAft>
              <a:buClr>
                <a:srgbClr val="1B3555"/>
              </a:buClr>
              <a:buSzPts val="2800"/>
              <a:buFont typeface="Arial"/>
              <a:buChar char="•"/>
            </a:pPr>
            <a:r>
              <a:rPr lang="en-US"/>
              <a:t>4.6% of Virginians birth through age 18 had no health insurance – 92,000 children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0"/>
          <p:cNvSpPr txBox="1"/>
          <p:nvPr>
            <p:ph type="title"/>
          </p:nvPr>
        </p:nvSpPr>
        <p:spPr>
          <a:xfrm>
            <a:off x="609600" y="338609"/>
            <a:ext cx="109728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sz="4000"/>
              <a:t>ACORN Identifies Every Primary Care Clinician and Practice in Virginia</a:t>
            </a:r>
            <a:endParaRPr/>
          </a:p>
        </p:txBody>
      </p:sp>
      <p:sp>
        <p:nvSpPr>
          <p:cNvPr id="143" name="Google Shape;143;p20"/>
          <p:cNvSpPr txBox="1"/>
          <p:nvPr>
            <p:ph idx="1" type="body"/>
          </p:nvPr>
        </p:nvSpPr>
        <p:spPr>
          <a:xfrm>
            <a:off x="508264" y="1594427"/>
            <a:ext cx="6862353" cy="4233028"/>
          </a:xfrm>
          <a:prstGeom prst="rect">
            <a:avLst/>
          </a:prstGeom>
          <a:noFill/>
          <a:ln>
            <a:noFill/>
          </a:ln>
        </p:spPr>
        <p:txBody>
          <a:bodyPr anchorCtr="0" anchor="t" bIns="45700" lIns="91425" spcFirstLastPara="1" rIns="91425" wrap="square" tIns="45700">
            <a:normAutofit fontScale="92500"/>
          </a:bodyPr>
          <a:lstStyle/>
          <a:p>
            <a:pPr indent="-406400" lvl="0" marL="457200" rtl="0" algn="l">
              <a:lnSpc>
                <a:spcPct val="110000"/>
              </a:lnSpc>
              <a:spcBef>
                <a:spcPts val="800"/>
              </a:spcBef>
              <a:spcAft>
                <a:spcPts val="0"/>
              </a:spcAft>
              <a:buSzPct val="94594"/>
              <a:buChar char="•"/>
            </a:pPr>
            <a:r>
              <a:rPr lang="en-US" sz="3200">
                <a:latin typeface="Calibri"/>
                <a:ea typeface="Calibri"/>
                <a:cs typeface="Calibri"/>
                <a:sym typeface="Calibri"/>
              </a:rPr>
              <a:t>Statewide effort to support research, policy, and clinical </a:t>
            </a:r>
            <a:r>
              <a:rPr lang="en-US" sz="3200">
                <a:solidFill>
                  <a:srgbClr val="002060"/>
                </a:solidFill>
                <a:latin typeface="Calibri"/>
                <a:ea typeface="Calibri"/>
                <a:cs typeface="Calibri"/>
                <a:sym typeface="Calibri"/>
              </a:rPr>
              <a:t>care</a:t>
            </a:r>
            <a:endParaRPr/>
          </a:p>
          <a:p>
            <a:pPr indent="-406400" lvl="0" marL="457200" rtl="0" algn="l">
              <a:lnSpc>
                <a:spcPct val="110000"/>
              </a:lnSpc>
              <a:spcBef>
                <a:spcPts val="800"/>
              </a:spcBef>
              <a:spcAft>
                <a:spcPts val="0"/>
              </a:spcAft>
              <a:buSzPct val="94594"/>
              <a:buChar char="•"/>
            </a:pPr>
            <a:r>
              <a:rPr lang="en-US" sz="3200">
                <a:latin typeface="Calibri"/>
                <a:ea typeface="Calibri"/>
                <a:cs typeface="Calibri"/>
                <a:sym typeface="Calibri"/>
              </a:rPr>
              <a:t>Triangulate state licensure data, National Plan &amp; Provider Enumeration System, Virginia All-Payers Claims Data and manually verify – process evolving!</a:t>
            </a:r>
            <a:endParaRPr/>
          </a:p>
          <a:p>
            <a:pPr indent="-406400" lvl="0" marL="457200" rtl="0" algn="l">
              <a:lnSpc>
                <a:spcPct val="110000"/>
              </a:lnSpc>
              <a:spcBef>
                <a:spcPts val="800"/>
              </a:spcBef>
              <a:spcAft>
                <a:spcPts val="0"/>
              </a:spcAft>
              <a:buSzPct val="94594"/>
              <a:buChar char="•"/>
            </a:pPr>
            <a:r>
              <a:rPr lang="en-US" sz="3200">
                <a:latin typeface="Calibri"/>
                <a:ea typeface="Calibri"/>
                <a:cs typeface="Calibri"/>
                <a:sym typeface="Calibri"/>
              </a:rPr>
              <a:t>Every 4 years survey every practice</a:t>
            </a:r>
            <a:endParaRPr/>
          </a:p>
        </p:txBody>
      </p:sp>
      <p:pic>
        <p:nvPicPr>
          <p:cNvPr id="144" name="Google Shape;144;p20"/>
          <p:cNvPicPr preferRelativeResize="0"/>
          <p:nvPr/>
        </p:nvPicPr>
        <p:blipFill rotWithShape="1">
          <a:blip r:embed="rId3">
            <a:alphaModFix/>
          </a:blip>
          <a:srcRect b="0" l="0" r="0" t="0"/>
          <a:stretch/>
        </p:blipFill>
        <p:spPr>
          <a:xfrm>
            <a:off x="7786255" y="1386365"/>
            <a:ext cx="4119417" cy="54055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1"/>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Identifying Primary care is hard</a:t>
            </a:r>
            <a:endParaRPr/>
          </a:p>
        </p:txBody>
      </p:sp>
      <p:sp>
        <p:nvSpPr>
          <p:cNvPr id="150" name="Google Shape;150;p21"/>
          <p:cNvSpPr txBox="1"/>
          <p:nvPr>
            <p:ph idx="1" type="body"/>
          </p:nvPr>
        </p:nvSpPr>
        <p:spPr>
          <a:xfrm>
            <a:off x="838200" y="1253331"/>
            <a:ext cx="10515600" cy="435133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No clean accurate central data base</a:t>
            </a:r>
            <a:endParaRPr/>
          </a:p>
          <a:p>
            <a:pPr indent="-406400" lvl="0" marL="457200" marR="0" rtl="0" algn="l">
              <a:lnSpc>
                <a:spcPct val="90000"/>
              </a:lnSpc>
              <a:spcBef>
                <a:spcPts val="1000"/>
              </a:spcBef>
              <a:spcAft>
                <a:spcPts val="0"/>
              </a:spcAft>
              <a:buClr>
                <a:srgbClr val="1B3555"/>
              </a:buClr>
              <a:buSzPts val="2800"/>
              <a:buFont typeface="Arial"/>
              <a:buChar char="•"/>
            </a:pPr>
            <a:r>
              <a:rPr lang="en-US"/>
              <a:t>Not one specialty</a:t>
            </a:r>
            <a:endParaRPr/>
          </a:p>
          <a:p>
            <a:pPr indent="-406400" lvl="0" marL="457200" marR="0" rtl="0" algn="l">
              <a:lnSpc>
                <a:spcPct val="90000"/>
              </a:lnSpc>
              <a:spcBef>
                <a:spcPts val="1000"/>
              </a:spcBef>
              <a:spcAft>
                <a:spcPts val="0"/>
              </a:spcAft>
              <a:buClr>
                <a:srgbClr val="1B3555"/>
              </a:buClr>
              <a:buSzPts val="2800"/>
              <a:buFont typeface="Arial"/>
              <a:buChar char="•"/>
            </a:pPr>
            <a:r>
              <a:rPr lang="en-US"/>
              <a:t>Even being a family physician doesn’t guarantee being primary care</a:t>
            </a:r>
            <a:endParaRPr/>
          </a:p>
          <a:p>
            <a:pPr indent="-406400" lvl="0" marL="457200" marR="0" rtl="0" algn="l">
              <a:lnSpc>
                <a:spcPct val="90000"/>
              </a:lnSpc>
              <a:spcBef>
                <a:spcPts val="1000"/>
              </a:spcBef>
              <a:spcAft>
                <a:spcPts val="0"/>
              </a:spcAft>
              <a:buClr>
                <a:srgbClr val="1B3555"/>
              </a:buClr>
              <a:buSzPts val="2800"/>
              <a:buFont typeface="Arial"/>
              <a:buChar char="•"/>
            </a:pPr>
            <a:r>
              <a:rPr lang="en-US"/>
              <a:t>Big distinction between </a:t>
            </a:r>
            <a:r>
              <a:rPr lang="en-US" u="sng"/>
              <a:t>Primary Care Services </a:t>
            </a:r>
            <a:r>
              <a:rPr lang="en-US"/>
              <a:t>versus </a:t>
            </a:r>
            <a:r>
              <a:rPr lang="en-US" u="sng"/>
              <a:t>Primary Health Care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2"/>
          <p:cNvSpPr txBox="1"/>
          <p:nvPr>
            <p:ph type="title"/>
          </p:nvPr>
        </p:nvSpPr>
        <p:spPr>
          <a:xfrm>
            <a:off x="480291" y="255482"/>
            <a:ext cx="11314545" cy="1143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sz="4000"/>
              <a:t>ACORN Seeks to Understand the Socio-Ecological Context of Each Community</a:t>
            </a:r>
            <a:endParaRPr/>
          </a:p>
        </p:txBody>
      </p:sp>
      <p:pic>
        <p:nvPicPr>
          <p:cNvPr id="156" name="Google Shape;156;p22"/>
          <p:cNvPicPr preferRelativeResize="0"/>
          <p:nvPr>
            <p:ph idx="1" type="body"/>
          </p:nvPr>
        </p:nvPicPr>
        <p:blipFill rotWithShape="1">
          <a:blip r:embed="rId3">
            <a:alphaModFix/>
          </a:blip>
          <a:srcRect b="0" l="0" r="0" t="0"/>
          <a:stretch/>
        </p:blipFill>
        <p:spPr>
          <a:xfrm>
            <a:off x="299163" y="1581530"/>
            <a:ext cx="6681490" cy="2625814"/>
          </a:xfrm>
          <a:prstGeom prst="rect">
            <a:avLst/>
          </a:prstGeom>
          <a:noFill/>
          <a:ln>
            <a:noFill/>
          </a:ln>
        </p:spPr>
      </p:pic>
      <p:sp>
        <p:nvSpPr>
          <p:cNvPr id="157" name="Google Shape;157;p22"/>
          <p:cNvSpPr txBox="1"/>
          <p:nvPr/>
        </p:nvSpPr>
        <p:spPr>
          <a:xfrm>
            <a:off x="8133637" y="2546712"/>
            <a:ext cx="37592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2060"/>
                </a:solidFill>
                <a:latin typeface="Arial"/>
                <a:ea typeface="Arial"/>
                <a:cs typeface="Arial"/>
                <a:sym typeface="Arial"/>
              </a:rPr>
              <a:t>Brightspot and Community Asset Mapping plus Community Engagement efforts</a:t>
            </a:r>
            <a:endParaRPr/>
          </a:p>
        </p:txBody>
      </p:sp>
      <p:sp>
        <p:nvSpPr>
          <p:cNvPr id="158" name="Google Shape;158;p22"/>
          <p:cNvSpPr txBox="1"/>
          <p:nvPr/>
        </p:nvSpPr>
        <p:spPr>
          <a:xfrm>
            <a:off x="480291" y="4311288"/>
            <a:ext cx="375920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2060"/>
                </a:solidFill>
                <a:latin typeface="Arial"/>
                <a:ea typeface="Arial"/>
                <a:cs typeface="Arial"/>
                <a:sym typeface="Arial"/>
              </a:rPr>
              <a:t>HealthLandscape Virginia utilizes All Payers Claims Data and public health data sources</a:t>
            </a:r>
            <a:endParaRPr/>
          </a:p>
        </p:txBody>
      </p:sp>
      <p:pic>
        <p:nvPicPr>
          <p:cNvPr id="159" name="Google Shape;159;p22"/>
          <p:cNvPicPr preferRelativeResize="0"/>
          <p:nvPr/>
        </p:nvPicPr>
        <p:blipFill rotWithShape="1">
          <a:blip r:embed="rId4">
            <a:alphaModFix/>
          </a:blip>
          <a:srcRect b="0" l="0" r="0" t="0"/>
          <a:stretch/>
        </p:blipFill>
        <p:spPr>
          <a:xfrm>
            <a:off x="5052576" y="4116372"/>
            <a:ext cx="7139423" cy="27416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3"/>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Our Approach</a:t>
            </a:r>
            <a:endParaRPr/>
          </a:p>
        </p:txBody>
      </p:sp>
      <p:sp>
        <p:nvSpPr>
          <p:cNvPr id="165" name="Google Shape;165;p23"/>
          <p:cNvSpPr txBox="1"/>
          <p:nvPr>
            <p:ph idx="1" type="body"/>
          </p:nvPr>
        </p:nvSpPr>
        <p:spPr>
          <a:xfrm>
            <a:off x="838200" y="1253331"/>
            <a:ext cx="10515600" cy="4351338"/>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US"/>
              <a:t>Methods</a:t>
            </a:r>
            <a:endParaRPr/>
          </a:p>
          <a:p>
            <a:pPr indent="-406400" lvl="0" marL="457200" marR="0" rtl="0" algn="l">
              <a:lnSpc>
                <a:spcPct val="90000"/>
              </a:lnSpc>
              <a:spcBef>
                <a:spcPts val="1000"/>
              </a:spcBef>
              <a:spcAft>
                <a:spcPts val="0"/>
              </a:spcAft>
              <a:buClr>
                <a:srgbClr val="1B3555"/>
              </a:buClr>
              <a:buSzPts val="2800"/>
              <a:buFont typeface="Arial"/>
              <a:buChar char="•"/>
            </a:pPr>
            <a:r>
              <a:rPr lang="en-US"/>
              <a:t>Data + research + longitudinal relationships</a:t>
            </a:r>
            <a:endParaRPr/>
          </a:p>
          <a:p>
            <a:pPr indent="-228600" lvl="0" marL="457200" marR="0" rtl="0" algn="l">
              <a:lnSpc>
                <a:spcPct val="90000"/>
              </a:lnSpc>
              <a:spcBef>
                <a:spcPts val="1000"/>
              </a:spcBef>
              <a:spcAft>
                <a:spcPts val="0"/>
              </a:spcAft>
              <a:buClr>
                <a:srgbClr val="1B3555"/>
              </a:buClr>
              <a:buSzPts val="2800"/>
              <a:buFont typeface="Arial"/>
              <a:buNone/>
            </a:pPr>
            <a:r>
              <a:t/>
            </a:r>
            <a:endParaRPr/>
          </a:p>
          <a:p>
            <a:pPr indent="0" lvl="0" marL="50800" rtl="0" algn="l">
              <a:lnSpc>
                <a:spcPct val="90000"/>
              </a:lnSpc>
              <a:spcBef>
                <a:spcPts val="1000"/>
              </a:spcBef>
              <a:spcAft>
                <a:spcPts val="0"/>
              </a:spcAft>
              <a:buSzPts val="2800"/>
              <a:buNone/>
            </a:pPr>
            <a:r>
              <a:rPr lang="en-US"/>
              <a:t>Goals</a:t>
            </a:r>
            <a:endParaRPr/>
          </a:p>
          <a:p>
            <a:pPr indent="-406400" lvl="0" marL="457200" marR="0" rtl="0" algn="l">
              <a:lnSpc>
                <a:spcPct val="90000"/>
              </a:lnSpc>
              <a:spcBef>
                <a:spcPts val="1000"/>
              </a:spcBef>
              <a:spcAft>
                <a:spcPts val="0"/>
              </a:spcAft>
              <a:buClr>
                <a:srgbClr val="1B3555"/>
              </a:buClr>
              <a:buSzPts val="2800"/>
              <a:buFont typeface="Arial"/>
              <a:buChar char="•"/>
            </a:pPr>
            <a:r>
              <a:rPr lang="en-US"/>
              <a:t>Improve care for people and communities</a:t>
            </a:r>
            <a:endParaRPr/>
          </a:p>
          <a:p>
            <a:pPr indent="-406400" lvl="0" marL="457200" marR="0" rtl="0" algn="l">
              <a:lnSpc>
                <a:spcPct val="90000"/>
              </a:lnSpc>
              <a:spcBef>
                <a:spcPts val="1000"/>
              </a:spcBef>
              <a:spcAft>
                <a:spcPts val="0"/>
              </a:spcAft>
              <a:buClr>
                <a:srgbClr val="1B3555"/>
              </a:buClr>
              <a:buSzPts val="2800"/>
              <a:buFont typeface="Arial"/>
              <a:buChar char="•"/>
            </a:pPr>
            <a:r>
              <a:rPr lang="en-US"/>
              <a:t>Make life easier for care teams</a:t>
            </a:r>
            <a:endParaRPr/>
          </a:p>
          <a:p>
            <a:pPr indent="-406400" lvl="0" marL="457200" marR="0" rtl="0" algn="l">
              <a:lnSpc>
                <a:spcPct val="90000"/>
              </a:lnSpc>
              <a:spcBef>
                <a:spcPts val="1000"/>
              </a:spcBef>
              <a:spcAft>
                <a:spcPts val="0"/>
              </a:spcAft>
              <a:buClr>
                <a:srgbClr val="1B3555"/>
              </a:buClr>
              <a:buSzPts val="2800"/>
              <a:buFont typeface="Arial"/>
              <a:buChar char="•"/>
            </a:pPr>
            <a:r>
              <a:rPr lang="en-US"/>
              <a:t>Be a voice for primary care</a:t>
            </a:r>
            <a:endParaRPr/>
          </a:p>
          <a:p>
            <a:pPr indent="-406400" lvl="0" marL="457200" marR="0" rtl="0" algn="l">
              <a:lnSpc>
                <a:spcPct val="90000"/>
              </a:lnSpc>
              <a:spcBef>
                <a:spcPts val="1000"/>
              </a:spcBef>
              <a:spcAft>
                <a:spcPts val="0"/>
              </a:spcAft>
              <a:buClr>
                <a:srgbClr val="1B3555"/>
              </a:buClr>
              <a:buSzPts val="2800"/>
              <a:buFont typeface="Arial"/>
              <a:buChar char="•"/>
            </a:pPr>
            <a:r>
              <a:rPr lang="en-US"/>
              <a:t>Advocate for primary care locally</a:t>
            </a:r>
            <a:endParaRPr/>
          </a:p>
          <a:p>
            <a:pPr indent="-406400" lvl="0" marL="457200" marR="0" rtl="0" algn="l">
              <a:lnSpc>
                <a:spcPct val="90000"/>
              </a:lnSpc>
              <a:spcBef>
                <a:spcPts val="1000"/>
              </a:spcBef>
              <a:spcAft>
                <a:spcPts val="0"/>
              </a:spcAft>
              <a:buClr>
                <a:srgbClr val="1B3555"/>
              </a:buClr>
              <a:buSzPts val="2800"/>
              <a:buFont typeface="Arial"/>
              <a:buChar char="•"/>
            </a:pPr>
            <a:r>
              <a:rPr lang="en-US"/>
              <a:t>Inform policy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4"/>
          <p:cNvPicPr preferRelativeResize="0"/>
          <p:nvPr/>
        </p:nvPicPr>
        <p:blipFill rotWithShape="1">
          <a:blip r:embed="rId3">
            <a:alphaModFix/>
          </a:blip>
          <a:srcRect b="0" l="0" r="0" t="0"/>
          <a:stretch/>
        </p:blipFill>
        <p:spPr>
          <a:xfrm>
            <a:off x="6619850" y="1208662"/>
            <a:ext cx="5461314" cy="2316921"/>
          </a:xfrm>
          <a:prstGeom prst="rect">
            <a:avLst/>
          </a:prstGeom>
          <a:noFill/>
          <a:ln>
            <a:noFill/>
          </a:ln>
        </p:spPr>
      </p:pic>
      <p:sp>
        <p:nvSpPr>
          <p:cNvPr id="171" name="Google Shape;171;p24"/>
          <p:cNvSpPr txBox="1"/>
          <p:nvPr>
            <p:ph type="title"/>
          </p:nvPr>
        </p:nvSpPr>
        <p:spPr>
          <a:xfrm>
            <a:off x="609600" y="98413"/>
            <a:ext cx="109728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sz="4000"/>
              <a:t>Efforts Benefit Research: We Use Denominator to Show Equitable and Inclusive Recruitment</a:t>
            </a:r>
            <a:endParaRPr/>
          </a:p>
        </p:txBody>
      </p:sp>
      <p:sp>
        <p:nvSpPr>
          <p:cNvPr id="172" name="Google Shape;172;p24"/>
          <p:cNvSpPr txBox="1"/>
          <p:nvPr>
            <p:ph idx="1" type="body"/>
          </p:nvPr>
        </p:nvSpPr>
        <p:spPr>
          <a:xfrm>
            <a:off x="609600" y="1343955"/>
            <a:ext cx="10972800" cy="436325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1000"/>
              </a:spcBef>
              <a:spcAft>
                <a:spcPts val="0"/>
              </a:spcAft>
              <a:buSzPts val="2800"/>
              <a:buChar char="•"/>
            </a:pPr>
            <a:r>
              <a:rPr lang="en-US"/>
              <a:t>In EvidenceNow we enrolled </a:t>
            </a:r>
            <a:endParaRPr/>
          </a:p>
          <a:p>
            <a:pPr indent="0" lvl="0" marL="0" rtl="0" algn="l">
              <a:lnSpc>
                <a:spcPct val="90000"/>
              </a:lnSpc>
              <a:spcBef>
                <a:spcPts val="1000"/>
              </a:spcBef>
              <a:spcAft>
                <a:spcPts val="0"/>
              </a:spcAft>
              <a:buSzPts val="2800"/>
              <a:buNone/>
            </a:pPr>
            <a:r>
              <a:rPr lang="en-US"/>
              <a:t>   76 practices</a:t>
            </a:r>
            <a:endParaRPr/>
          </a:p>
          <a:p>
            <a:pPr indent="-228600" lvl="0" marL="457200" marR="0" rtl="0" algn="l">
              <a:lnSpc>
                <a:spcPct val="90000"/>
              </a:lnSpc>
              <a:spcBef>
                <a:spcPts val="1000"/>
              </a:spcBef>
              <a:spcAft>
                <a:spcPts val="0"/>
              </a:spcAft>
              <a:buClr>
                <a:srgbClr val="1B3555"/>
              </a:buClr>
              <a:buSzPts val="2800"/>
              <a:buFont typeface="Arial"/>
              <a:buNone/>
            </a:pPr>
            <a:r>
              <a:t/>
            </a:r>
            <a:endParaRPr sz="1400"/>
          </a:p>
          <a:p>
            <a:pPr indent="-342900" lvl="0" marL="342900" rtl="0" algn="l">
              <a:lnSpc>
                <a:spcPct val="90000"/>
              </a:lnSpc>
              <a:spcBef>
                <a:spcPts val="0"/>
              </a:spcBef>
              <a:spcAft>
                <a:spcPts val="0"/>
              </a:spcAft>
              <a:buSzPts val="2800"/>
              <a:buChar char="•"/>
            </a:pPr>
            <a:r>
              <a:rPr lang="en-US"/>
              <a:t>Practices care for people in </a:t>
            </a:r>
            <a:endParaRPr/>
          </a:p>
          <a:p>
            <a:pPr indent="0" lvl="0" marL="342900" rtl="0" algn="l">
              <a:lnSpc>
                <a:spcPct val="90000"/>
              </a:lnSpc>
              <a:spcBef>
                <a:spcPts val="0"/>
              </a:spcBef>
              <a:spcAft>
                <a:spcPts val="0"/>
              </a:spcAft>
              <a:buSzPts val="2800"/>
              <a:buNone/>
            </a:pPr>
            <a:r>
              <a:rPr lang="en-US"/>
              <a:t>97.3% census tracts</a:t>
            </a:r>
            <a:endParaRPr/>
          </a:p>
          <a:p>
            <a:pPr indent="-158766" lvl="0" marL="311166" rtl="0" algn="l">
              <a:lnSpc>
                <a:spcPct val="90000"/>
              </a:lnSpc>
              <a:spcBef>
                <a:spcPts val="0"/>
              </a:spcBef>
              <a:spcAft>
                <a:spcPts val="0"/>
              </a:spcAft>
              <a:buSzPts val="2400"/>
              <a:buFont typeface="Calibri"/>
              <a:buNone/>
            </a:pPr>
            <a:r>
              <a:t/>
            </a:r>
            <a:endParaRPr sz="1400"/>
          </a:p>
          <a:p>
            <a:pPr indent="-311166" lvl="0" marL="311166" rtl="0" algn="l">
              <a:lnSpc>
                <a:spcPct val="90000"/>
              </a:lnSpc>
              <a:spcBef>
                <a:spcPts val="0"/>
              </a:spcBef>
              <a:spcAft>
                <a:spcPts val="0"/>
              </a:spcAft>
              <a:buSzPts val="2400"/>
              <a:buFont typeface="Calibri"/>
              <a:buChar char="•"/>
            </a:pPr>
            <a:r>
              <a:rPr lang="en-US"/>
              <a:t>Patients had similar demographics as Virginia generally:</a:t>
            </a:r>
            <a:endParaRPr/>
          </a:p>
          <a:p>
            <a:pPr indent="-381000" lvl="1" marL="914400" rtl="0" algn="l">
              <a:lnSpc>
                <a:spcPct val="90000"/>
              </a:lnSpc>
              <a:spcBef>
                <a:spcPts val="0"/>
              </a:spcBef>
              <a:spcAft>
                <a:spcPts val="0"/>
              </a:spcAft>
              <a:buClr>
                <a:srgbClr val="002060"/>
              </a:buClr>
              <a:buSzPts val="2400"/>
              <a:buFont typeface="Arial"/>
              <a:buChar char="‒"/>
            </a:pPr>
            <a:r>
              <a:rPr lang="en-US" sz="2800">
                <a:solidFill>
                  <a:srgbClr val="002060"/>
                </a:solidFill>
              </a:rPr>
              <a:t>Race (21.7% vs. 20.0% Black)</a:t>
            </a:r>
            <a:endParaRPr/>
          </a:p>
          <a:p>
            <a:pPr indent="-381000" lvl="1" marL="914400" rtl="0" algn="l">
              <a:lnSpc>
                <a:spcPct val="90000"/>
              </a:lnSpc>
              <a:spcBef>
                <a:spcPts val="0"/>
              </a:spcBef>
              <a:spcAft>
                <a:spcPts val="0"/>
              </a:spcAft>
              <a:buClr>
                <a:srgbClr val="002060"/>
              </a:buClr>
              <a:buSzPts val="2400"/>
              <a:buFont typeface="Arial"/>
              <a:buChar char="‒"/>
            </a:pPr>
            <a:r>
              <a:rPr lang="en-US" sz="2800">
                <a:solidFill>
                  <a:srgbClr val="002060"/>
                </a:solidFill>
              </a:rPr>
              <a:t>Ethnicity (9.5% vs 10.2% Hispanic)</a:t>
            </a:r>
            <a:endParaRPr/>
          </a:p>
          <a:p>
            <a:pPr indent="-381000" lvl="1" marL="914400" rtl="0" algn="l">
              <a:lnSpc>
                <a:spcPct val="90000"/>
              </a:lnSpc>
              <a:spcBef>
                <a:spcPts val="0"/>
              </a:spcBef>
              <a:spcAft>
                <a:spcPts val="0"/>
              </a:spcAft>
              <a:buClr>
                <a:srgbClr val="002060"/>
              </a:buClr>
              <a:buSzPts val="2400"/>
              <a:buFont typeface="Arial"/>
              <a:buChar char="‒"/>
            </a:pPr>
            <a:r>
              <a:rPr lang="en-US" sz="2800">
                <a:solidFill>
                  <a:srgbClr val="002060"/>
                </a:solidFill>
              </a:rPr>
              <a:t>Insurance status (6.4% vs. 8.0% uninsured)</a:t>
            </a:r>
            <a:endParaRPr/>
          </a:p>
          <a:p>
            <a:pPr indent="-381000" lvl="1" marL="914400" rtl="0" algn="l">
              <a:lnSpc>
                <a:spcPct val="90000"/>
              </a:lnSpc>
              <a:spcBef>
                <a:spcPts val="0"/>
              </a:spcBef>
              <a:spcAft>
                <a:spcPts val="0"/>
              </a:spcAft>
              <a:buClr>
                <a:srgbClr val="002060"/>
              </a:buClr>
              <a:buSzPts val="2400"/>
              <a:buFont typeface="Arial"/>
              <a:buChar char="‒"/>
            </a:pPr>
            <a:r>
              <a:rPr lang="en-US" sz="2800">
                <a:solidFill>
                  <a:srgbClr val="002060"/>
                </a:solidFill>
              </a:rPr>
              <a:t>Education (26.0% vs. 32.5% high school graduate or less)</a:t>
            </a:r>
            <a:endParaRPr/>
          </a:p>
          <a:p>
            <a:pPr indent="-228600" lvl="0" marL="457200" marR="0" rtl="0" algn="l">
              <a:lnSpc>
                <a:spcPct val="90000"/>
              </a:lnSpc>
              <a:spcBef>
                <a:spcPts val="1000"/>
              </a:spcBef>
              <a:spcAft>
                <a:spcPts val="0"/>
              </a:spcAft>
              <a:buClr>
                <a:srgbClr val="1B3555"/>
              </a:buClr>
              <a:buSzPts val="2800"/>
              <a:buFont typeface="Arial"/>
              <a:buNone/>
            </a:pPr>
            <a:r>
              <a:t/>
            </a:r>
            <a:endParaRPr/>
          </a:p>
        </p:txBody>
      </p:sp>
      <p:sp>
        <p:nvSpPr>
          <p:cNvPr id="173" name="Google Shape;173;p24"/>
          <p:cNvSpPr txBox="1"/>
          <p:nvPr/>
        </p:nvSpPr>
        <p:spPr>
          <a:xfrm>
            <a:off x="6096000" y="5707211"/>
            <a:ext cx="566212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2060"/>
                </a:solidFill>
                <a:latin typeface="Arial"/>
                <a:ea typeface="Arial"/>
                <a:cs typeface="Arial"/>
                <a:sym typeface="Arial"/>
              </a:rPr>
              <a:t>J Clin Transl Sci. 2023 Apr 14;7(1):e110</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5"/>
          <p:cNvSpPr txBox="1"/>
          <p:nvPr>
            <p:ph type="title"/>
          </p:nvPr>
        </p:nvSpPr>
        <p:spPr>
          <a:xfrm>
            <a:off x="609600" y="209250"/>
            <a:ext cx="109728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sz="4000"/>
              <a:t>Efforts Benefit Research: Apply Findings to Practice Reach to Assess Public Health Impact</a:t>
            </a:r>
            <a:endParaRPr/>
          </a:p>
        </p:txBody>
      </p:sp>
      <p:sp>
        <p:nvSpPr>
          <p:cNvPr id="179" name="Google Shape;179;p25"/>
          <p:cNvSpPr txBox="1"/>
          <p:nvPr>
            <p:ph idx="1" type="body"/>
          </p:nvPr>
        </p:nvSpPr>
        <p:spPr>
          <a:xfrm>
            <a:off x="609600" y="1593338"/>
            <a:ext cx="10972800" cy="4363256"/>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The practices that completed practice facilitation saw 412,409 unique adults in 2021</a:t>
            </a:r>
            <a:endParaRPr/>
          </a:p>
          <a:p>
            <a:pPr indent="-406400" lvl="0" marL="457200" marR="0" rtl="0" algn="l">
              <a:lnSpc>
                <a:spcPct val="90000"/>
              </a:lnSpc>
              <a:spcBef>
                <a:spcPts val="1000"/>
              </a:spcBef>
              <a:spcAft>
                <a:spcPts val="0"/>
              </a:spcAft>
              <a:buClr>
                <a:srgbClr val="1B3555"/>
              </a:buClr>
              <a:buSzPts val="2800"/>
              <a:buFont typeface="Arial"/>
              <a:buChar char="•"/>
            </a:pPr>
            <a:r>
              <a:rPr lang="en-US"/>
              <a:t>The observed 33.4% increase in screening with recommended screening instruments in intervention practice means </a:t>
            </a:r>
            <a:r>
              <a:rPr lang="en-US">
                <a:solidFill>
                  <a:srgbClr val="FF0000"/>
                </a:solidFill>
              </a:rPr>
              <a:t>114,604 additional patients will be screened</a:t>
            </a:r>
            <a:r>
              <a:rPr lang="en-US"/>
              <a:t> annually (</a:t>
            </a:r>
            <a:r>
              <a:rPr lang="en-US">
                <a:solidFill>
                  <a:srgbClr val="00B050"/>
                </a:solidFill>
              </a:rPr>
              <a:t>1.2% of Virginians</a:t>
            </a:r>
            <a:r>
              <a:rPr lang="en-US"/>
              <a:t>)</a:t>
            </a:r>
            <a:endParaRPr/>
          </a:p>
          <a:p>
            <a:pPr indent="-406400" lvl="0" marL="457200" marR="0" rtl="0" algn="l">
              <a:lnSpc>
                <a:spcPct val="90000"/>
              </a:lnSpc>
              <a:spcBef>
                <a:spcPts val="1000"/>
              </a:spcBef>
              <a:spcAft>
                <a:spcPts val="0"/>
              </a:spcAft>
              <a:buClr>
                <a:srgbClr val="1B3555"/>
              </a:buClr>
              <a:buSzPts val="2800"/>
              <a:buFont typeface="Arial"/>
              <a:buChar char="•"/>
            </a:pPr>
            <a:r>
              <a:rPr lang="en-US"/>
              <a:t>The observed 2.4% increase in unhealthy alcohol use identification means an additional </a:t>
            </a:r>
            <a:r>
              <a:rPr lang="en-US">
                <a:solidFill>
                  <a:srgbClr val="FF0000"/>
                </a:solidFill>
              </a:rPr>
              <a:t>8,235 patients will be identified </a:t>
            </a:r>
            <a:r>
              <a:rPr lang="en-US"/>
              <a:t>and </a:t>
            </a:r>
            <a:r>
              <a:rPr lang="en-US">
                <a:solidFill>
                  <a:srgbClr val="FF0000"/>
                </a:solidFill>
              </a:rPr>
              <a:t>5,155 will receive brief interventions </a:t>
            </a:r>
            <a:endParaRPr/>
          </a:p>
          <a:p>
            <a:pPr indent="-228600" lvl="0" marL="457200" marR="0" rtl="0" algn="l">
              <a:lnSpc>
                <a:spcPct val="90000"/>
              </a:lnSpc>
              <a:spcBef>
                <a:spcPts val="1000"/>
              </a:spcBef>
              <a:spcAft>
                <a:spcPts val="0"/>
              </a:spcAft>
              <a:buClr>
                <a:srgbClr val="1B3555"/>
              </a:buClr>
              <a:buSzPts val="2800"/>
              <a:buFont typeface="Arial"/>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6"/>
          <p:cNvSpPr txBox="1"/>
          <p:nvPr>
            <p:ph type="title"/>
          </p:nvPr>
        </p:nvSpPr>
        <p:spPr>
          <a:xfrm>
            <a:off x="609600" y="499216"/>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PBRN Threats</a:t>
            </a:r>
            <a:endParaRPr/>
          </a:p>
        </p:txBody>
      </p:sp>
      <p:pic>
        <p:nvPicPr>
          <p:cNvPr id="185" name="Google Shape;185;p26"/>
          <p:cNvPicPr preferRelativeResize="0"/>
          <p:nvPr>
            <p:ph idx="1" type="body"/>
          </p:nvPr>
        </p:nvPicPr>
        <p:blipFill rotWithShape="1">
          <a:blip r:embed="rId3">
            <a:alphaModFix/>
          </a:blip>
          <a:srcRect b="0" l="0" r="0" t="0"/>
          <a:stretch/>
        </p:blipFill>
        <p:spPr>
          <a:xfrm>
            <a:off x="507999" y="1789612"/>
            <a:ext cx="4322618" cy="3046778"/>
          </a:xfrm>
          <a:prstGeom prst="rect">
            <a:avLst/>
          </a:prstGeom>
          <a:noFill/>
          <a:ln>
            <a:noFill/>
          </a:ln>
        </p:spPr>
      </p:pic>
      <p:pic>
        <p:nvPicPr>
          <p:cNvPr id="186" name="Google Shape;186;p26"/>
          <p:cNvPicPr preferRelativeResize="0"/>
          <p:nvPr/>
        </p:nvPicPr>
        <p:blipFill rotWithShape="1">
          <a:blip r:embed="rId4">
            <a:alphaModFix/>
          </a:blip>
          <a:srcRect b="0" l="0" r="0" t="0"/>
          <a:stretch/>
        </p:blipFill>
        <p:spPr>
          <a:xfrm>
            <a:off x="5460615" y="304800"/>
            <a:ext cx="6446123" cy="5525248"/>
          </a:xfrm>
          <a:prstGeom prst="rect">
            <a:avLst/>
          </a:prstGeom>
          <a:noFill/>
          <a:ln cap="flat" cmpd="sng" w="25400">
            <a:solidFill>
              <a:schemeClr val="accent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7"/>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PBRN Opportunities</a:t>
            </a:r>
            <a:endParaRPr/>
          </a:p>
        </p:txBody>
      </p:sp>
      <p:pic>
        <p:nvPicPr>
          <p:cNvPr id="192" name="Google Shape;192;p27"/>
          <p:cNvPicPr preferRelativeResize="0"/>
          <p:nvPr>
            <p:ph idx="1" type="body"/>
          </p:nvPr>
        </p:nvPicPr>
        <p:blipFill rotWithShape="1">
          <a:blip r:embed="rId3">
            <a:alphaModFix/>
          </a:blip>
          <a:srcRect b="0" l="0" r="0" t="0"/>
          <a:stretch/>
        </p:blipFill>
        <p:spPr>
          <a:xfrm>
            <a:off x="507998" y="1260909"/>
            <a:ext cx="5671126" cy="4696401"/>
          </a:xfrm>
          <a:prstGeom prst="rect">
            <a:avLst/>
          </a:prstGeom>
          <a:noFill/>
          <a:ln cap="flat" cmpd="sng" w="25400">
            <a:solidFill>
              <a:schemeClr val="accent1"/>
            </a:solidFill>
            <a:prstDash val="solid"/>
            <a:round/>
            <a:headEnd len="sm" w="sm" type="none"/>
            <a:tailEnd len="sm" w="sm" type="none"/>
          </a:ln>
        </p:spPr>
      </p:pic>
      <p:pic>
        <p:nvPicPr>
          <p:cNvPr id="193" name="Google Shape;193;p27"/>
          <p:cNvPicPr preferRelativeResize="0"/>
          <p:nvPr/>
        </p:nvPicPr>
        <p:blipFill rotWithShape="1">
          <a:blip r:embed="rId4">
            <a:alphaModFix/>
          </a:blip>
          <a:srcRect b="0" l="0" r="0" t="0"/>
          <a:stretch/>
        </p:blipFill>
        <p:spPr>
          <a:xfrm>
            <a:off x="6804265" y="1260909"/>
            <a:ext cx="4777866" cy="4696401"/>
          </a:xfrm>
          <a:prstGeom prst="rect">
            <a:avLst/>
          </a:prstGeom>
          <a:noFill/>
          <a:ln cap="flat" cmpd="sng" w="25400">
            <a:solidFill>
              <a:schemeClr val="accen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6"/>
          <p:cNvSpPr txBox="1"/>
          <p:nvPr/>
        </p:nvSpPr>
        <p:spPr>
          <a:xfrm>
            <a:off x="838200" y="1089777"/>
            <a:ext cx="10515600" cy="310959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179BD"/>
              </a:buClr>
              <a:buSzPts val="4400"/>
              <a:buFont typeface="Trebuchet MS"/>
              <a:buNone/>
            </a:pPr>
            <a:r>
              <a:rPr b="0" i="0" lang="en-US" sz="4800" u="none" cap="none" strike="noStrike">
                <a:solidFill>
                  <a:schemeClr val="dk2"/>
                </a:solidFill>
                <a:latin typeface="Trebuchet MS"/>
                <a:ea typeface="Trebuchet MS"/>
                <a:cs typeface="Trebuchet MS"/>
                <a:sym typeface="Trebuchet MS"/>
              </a:rPr>
              <a:t>No financial disclosures</a:t>
            </a:r>
            <a:br>
              <a:rPr b="0" i="0" lang="en-US" sz="4800" u="none" cap="none" strike="noStrike">
                <a:solidFill>
                  <a:schemeClr val="dk2"/>
                </a:solidFill>
                <a:latin typeface="Trebuchet MS"/>
                <a:ea typeface="Trebuchet MS"/>
                <a:cs typeface="Trebuchet MS"/>
                <a:sym typeface="Trebuchet MS"/>
              </a:rPr>
            </a:br>
            <a:endParaRPr b="0" i="0" sz="4800" u="none" cap="none" strike="noStrike">
              <a:solidFill>
                <a:schemeClr val="dk2"/>
              </a:solidFill>
              <a:latin typeface="Trebuchet MS"/>
              <a:ea typeface="Trebuchet MS"/>
              <a:cs typeface="Trebuchet MS"/>
              <a:sym typeface="Trebuchet MS"/>
            </a:endParaRPr>
          </a:p>
          <a:p>
            <a:pPr indent="0" lvl="0" marL="0" marR="0" rtl="0" algn="ctr">
              <a:lnSpc>
                <a:spcPct val="90000"/>
              </a:lnSpc>
              <a:spcBef>
                <a:spcPts val="0"/>
              </a:spcBef>
              <a:spcAft>
                <a:spcPts val="0"/>
              </a:spcAft>
              <a:buClr>
                <a:srgbClr val="4179BD"/>
              </a:buClr>
              <a:buSzPts val="4400"/>
              <a:buFont typeface="Trebuchet MS"/>
              <a:buNone/>
            </a:pPr>
            <a:r>
              <a:rPr b="0" i="0" lang="en-US" sz="4800" u="none" cap="none" strike="noStrike">
                <a:solidFill>
                  <a:schemeClr val="dk2"/>
                </a:solidFill>
                <a:latin typeface="Trebuchet MS"/>
                <a:ea typeface="Trebuchet MS"/>
                <a:cs typeface="Trebuchet MS"/>
                <a:sym typeface="Trebuchet MS"/>
              </a:rPr>
              <a:t>But tons of intellectual conflicts of interest!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8"/>
          <p:cNvPicPr preferRelativeResize="0"/>
          <p:nvPr/>
        </p:nvPicPr>
        <p:blipFill rotWithShape="1">
          <a:blip r:embed="rId3">
            <a:alphaModFix/>
          </a:blip>
          <a:srcRect b="0" l="0" r="0" t="0"/>
          <a:stretch/>
        </p:blipFill>
        <p:spPr>
          <a:xfrm>
            <a:off x="0" y="0"/>
            <a:ext cx="12192000" cy="2462469"/>
          </a:xfrm>
          <a:prstGeom prst="rect">
            <a:avLst/>
          </a:prstGeom>
          <a:noFill/>
          <a:ln>
            <a:noFill/>
          </a:ln>
        </p:spPr>
      </p:pic>
      <p:sp>
        <p:nvSpPr>
          <p:cNvPr id="199" name="Google Shape;199;p28"/>
          <p:cNvSpPr txBox="1"/>
          <p:nvPr/>
        </p:nvSpPr>
        <p:spPr>
          <a:xfrm>
            <a:off x="905165" y="2591990"/>
            <a:ext cx="10751126" cy="407666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4800"/>
              <a:buFont typeface="Arial"/>
              <a:buNone/>
            </a:pPr>
            <a:br>
              <a:rPr b="0" i="0" lang="en-US" sz="4800" u="none" cap="none" strike="noStrike">
                <a:solidFill>
                  <a:srgbClr val="414141"/>
                </a:solidFill>
                <a:latin typeface="Arial"/>
                <a:ea typeface="Arial"/>
                <a:cs typeface="Arial"/>
                <a:sym typeface="Arial"/>
              </a:rPr>
            </a:br>
            <a:br>
              <a:rPr b="0" i="0" lang="en-US" sz="4800" u="none" cap="none" strike="noStrike">
                <a:solidFill>
                  <a:srgbClr val="414141"/>
                </a:solidFill>
                <a:latin typeface="Arial"/>
                <a:ea typeface="Arial"/>
                <a:cs typeface="Arial"/>
                <a:sym typeface="Arial"/>
              </a:rPr>
            </a:br>
            <a:br>
              <a:rPr b="0" i="0" lang="en-US" sz="4800" u="none" cap="none" strike="noStrike">
                <a:solidFill>
                  <a:srgbClr val="414141"/>
                </a:solidFill>
                <a:latin typeface="Arial"/>
                <a:ea typeface="Arial"/>
                <a:cs typeface="Arial"/>
                <a:sym typeface="Arial"/>
              </a:rPr>
            </a:br>
            <a:r>
              <a:rPr b="0" i="0" lang="en-US" sz="4800" u="none" cap="none" strike="noStrike">
                <a:solidFill>
                  <a:srgbClr val="414141"/>
                </a:solidFill>
                <a:latin typeface="Arial"/>
                <a:ea typeface="Arial"/>
                <a:cs typeface="Arial"/>
                <a:sym typeface="Arial"/>
              </a:rPr>
              <a:t>Primary Care Workforce</a:t>
            </a:r>
            <a:br>
              <a:rPr b="0" i="0" lang="en-US" sz="7200" u="none" cap="none" strike="noStrike">
                <a:solidFill>
                  <a:srgbClr val="414141"/>
                </a:solidFill>
                <a:latin typeface="Arial"/>
                <a:ea typeface="Arial"/>
                <a:cs typeface="Arial"/>
                <a:sym typeface="Arial"/>
              </a:rPr>
            </a:br>
            <a:r>
              <a:rPr b="0" i="0" lang="en-US" sz="3000" u="none" cap="none" strike="noStrike">
                <a:solidFill>
                  <a:srgbClr val="414141"/>
                </a:solidFill>
                <a:latin typeface="Arial"/>
                <a:ea typeface="Arial"/>
                <a:cs typeface="Arial"/>
                <a:sym typeface="Arial"/>
              </a:rPr>
              <a:t>How PBRNs can use claims data to understand the primary care workforce and the communities they serve</a:t>
            </a:r>
            <a:br>
              <a:rPr b="0" i="0" lang="en-US" sz="4800" u="none" cap="none" strike="noStrike">
                <a:solidFill>
                  <a:srgbClr val="414141"/>
                </a:solidFill>
                <a:latin typeface="Arial"/>
                <a:ea typeface="Arial"/>
                <a:cs typeface="Arial"/>
                <a:sym typeface="Arial"/>
              </a:rPr>
            </a:br>
            <a:br>
              <a:rPr b="0" i="0" lang="en-US" sz="4800" u="none" cap="none" strike="noStrike">
                <a:solidFill>
                  <a:srgbClr val="414141"/>
                </a:solidFill>
                <a:latin typeface="Arial"/>
                <a:ea typeface="Arial"/>
                <a:cs typeface="Arial"/>
                <a:sym typeface="Arial"/>
              </a:rPr>
            </a:br>
            <a:br>
              <a:rPr b="0" i="0" lang="en-US" sz="3500" u="none" cap="none" strike="noStrike">
                <a:solidFill>
                  <a:srgbClr val="414141"/>
                </a:solidFill>
                <a:latin typeface="Arial"/>
                <a:ea typeface="Arial"/>
                <a:cs typeface="Arial"/>
                <a:sym typeface="Arial"/>
              </a:rPr>
            </a:br>
            <a:br>
              <a:rPr b="0" i="0" lang="en-US" sz="1600" u="none" cap="none" strike="noStrike">
                <a:solidFill>
                  <a:srgbClr val="414141"/>
                </a:solidFill>
                <a:latin typeface="Arial"/>
                <a:ea typeface="Arial"/>
                <a:cs typeface="Arial"/>
                <a:sym typeface="Arial"/>
              </a:rPr>
            </a:br>
            <a:endParaRPr b="0" i="1" sz="4800" u="none" cap="none" strike="noStrike">
              <a:solidFill>
                <a:srgbClr val="414141"/>
              </a:solidFill>
              <a:latin typeface="Arial"/>
              <a:ea typeface="Arial"/>
              <a:cs typeface="Arial"/>
              <a:sym typeface="Arial"/>
            </a:endParaRPr>
          </a:p>
        </p:txBody>
      </p:sp>
      <p:pic>
        <p:nvPicPr>
          <p:cNvPr id="200" name="Google Shape;200;p28"/>
          <p:cNvPicPr preferRelativeResize="0"/>
          <p:nvPr/>
        </p:nvPicPr>
        <p:blipFill rotWithShape="1">
          <a:blip r:embed="rId4">
            <a:alphaModFix/>
          </a:blip>
          <a:srcRect b="0" l="0" r="0" t="0"/>
          <a:stretch/>
        </p:blipFill>
        <p:spPr>
          <a:xfrm>
            <a:off x="9537199" y="4734496"/>
            <a:ext cx="2362904" cy="1173132"/>
          </a:xfrm>
          <a:prstGeom prst="rect">
            <a:avLst/>
          </a:prstGeom>
          <a:noFill/>
          <a:ln>
            <a:noFill/>
          </a:ln>
        </p:spPr>
      </p:pic>
      <p:pic>
        <p:nvPicPr>
          <p:cNvPr id="201" name="Google Shape;201;p28"/>
          <p:cNvPicPr preferRelativeResize="0"/>
          <p:nvPr/>
        </p:nvPicPr>
        <p:blipFill rotWithShape="1">
          <a:blip r:embed="rId5">
            <a:alphaModFix/>
          </a:blip>
          <a:srcRect b="0" l="0" r="0" t="0"/>
          <a:stretch/>
        </p:blipFill>
        <p:spPr>
          <a:xfrm>
            <a:off x="300119" y="5345526"/>
            <a:ext cx="2951084" cy="655797"/>
          </a:xfrm>
          <a:prstGeom prst="rect">
            <a:avLst/>
          </a:prstGeom>
          <a:noFill/>
          <a:ln>
            <a:noFill/>
          </a:ln>
        </p:spPr>
      </p:pic>
      <p:pic>
        <p:nvPicPr>
          <p:cNvPr id="202" name="Google Shape;202;p28"/>
          <p:cNvPicPr preferRelativeResize="0"/>
          <p:nvPr/>
        </p:nvPicPr>
        <p:blipFill rotWithShape="1">
          <a:blip r:embed="rId6">
            <a:alphaModFix/>
          </a:blip>
          <a:srcRect b="0" l="0" r="0" t="0"/>
          <a:stretch/>
        </p:blipFill>
        <p:spPr>
          <a:xfrm>
            <a:off x="291900" y="4734496"/>
            <a:ext cx="2959302" cy="6756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The Value of Data from PBRNs</a:t>
            </a:r>
            <a:endParaRPr/>
          </a:p>
        </p:txBody>
      </p:sp>
      <p:sp>
        <p:nvSpPr>
          <p:cNvPr id="208" name="Google Shape;208;p29"/>
          <p:cNvSpPr txBox="1"/>
          <p:nvPr>
            <p:ph idx="1" type="body"/>
          </p:nvPr>
        </p:nvSpPr>
        <p:spPr>
          <a:xfrm>
            <a:off x="838200" y="1825625"/>
            <a:ext cx="9553687" cy="435133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Through longitudinal relationships with primary care practices, we gain valuable insights about primary care and the communities they serve</a:t>
            </a:r>
            <a:endParaRPr/>
          </a:p>
          <a:p>
            <a:pPr indent="-381000" lvl="1" marL="914400" rtl="0" algn="l">
              <a:lnSpc>
                <a:spcPct val="90000"/>
              </a:lnSpc>
              <a:spcBef>
                <a:spcPts val="500"/>
              </a:spcBef>
              <a:spcAft>
                <a:spcPts val="0"/>
              </a:spcAft>
              <a:buSzPts val="2400"/>
              <a:buChar char="•"/>
            </a:pPr>
            <a:r>
              <a:rPr lang="en-US"/>
              <a:t>Critical role in understanding and addressing challenges facing primary care</a:t>
            </a:r>
            <a:endParaRPr/>
          </a:p>
          <a:p>
            <a:pPr indent="-381000" lvl="1" marL="914400" rtl="0" algn="l">
              <a:lnSpc>
                <a:spcPct val="90000"/>
              </a:lnSpc>
              <a:spcBef>
                <a:spcPts val="500"/>
              </a:spcBef>
              <a:spcAft>
                <a:spcPts val="0"/>
              </a:spcAft>
              <a:buSzPts val="2400"/>
              <a:buChar char="•"/>
            </a:pPr>
            <a:r>
              <a:rPr lang="en-US"/>
              <a:t>Nuanced community-level data, synergistic with national-level initiatives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Goals</a:t>
            </a:r>
            <a:endParaRPr/>
          </a:p>
        </p:txBody>
      </p:sp>
      <p:grpSp>
        <p:nvGrpSpPr>
          <p:cNvPr id="219" name="Google Shape;219;p31"/>
          <p:cNvGrpSpPr/>
          <p:nvPr/>
        </p:nvGrpSpPr>
        <p:grpSpPr>
          <a:xfrm>
            <a:off x="753140" y="1567735"/>
            <a:ext cx="10515600" cy="3271680"/>
            <a:chOff x="0" y="539829"/>
            <a:chExt cx="10515600" cy="3271680"/>
          </a:xfrm>
        </p:grpSpPr>
        <p:sp>
          <p:nvSpPr>
            <p:cNvPr id="220" name="Google Shape;220;p31"/>
            <p:cNvSpPr/>
            <p:nvPr/>
          </p:nvSpPr>
          <p:spPr>
            <a:xfrm>
              <a:off x="0" y="539829"/>
              <a:ext cx="10515600" cy="748800"/>
            </a:xfrm>
            <a:prstGeom prst="roundRect">
              <a:avLst>
                <a:gd fmla="val 16667" name="adj"/>
              </a:avLst>
            </a:prstGeom>
            <a:solidFill>
              <a:srgbClr val="3E78B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1"/>
            <p:cNvSpPr txBox="1"/>
            <p:nvPr/>
          </p:nvSpPr>
          <p:spPr>
            <a:xfrm>
              <a:off x="36553" y="576382"/>
              <a:ext cx="10442494" cy="675694"/>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Summary of data sources</a:t>
              </a:r>
              <a:endParaRPr b="0" i="0" sz="3200" u="none" cap="none" strike="noStrike">
                <a:solidFill>
                  <a:schemeClr val="lt1"/>
                </a:solidFill>
                <a:latin typeface="Arial"/>
                <a:ea typeface="Arial"/>
                <a:cs typeface="Arial"/>
                <a:sym typeface="Arial"/>
              </a:endParaRPr>
            </a:p>
          </p:txBody>
        </p:sp>
        <p:sp>
          <p:nvSpPr>
            <p:cNvPr id="222" name="Google Shape;222;p31"/>
            <p:cNvSpPr/>
            <p:nvPr/>
          </p:nvSpPr>
          <p:spPr>
            <a:xfrm>
              <a:off x="0" y="1380789"/>
              <a:ext cx="10515600" cy="748800"/>
            </a:xfrm>
            <a:prstGeom prst="roundRect">
              <a:avLst>
                <a:gd fmla="val 16667" name="adj"/>
              </a:avLst>
            </a:prstGeom>
            <a:solidFill>
              <a:srgbClr val="3E78B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1"/>
            <p:cNvSpPr txBox="1"/>
            <p:nvPr/>
          </p:nvSpPr>
          <p:spPr>
            <a:xfrm>
              <a:off x="36553" y="1417342"/>
              <a:ext cx="10442494" cy="675694"/>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Insights into primary care access and shortages</a:t>
              </a:r>
              <a:endParaRPr b="0" i="0" sz="3200" u="none" cap="none" strike="noStrike">
                <a:solidFill>
                  <a:schemeClr val="lt1"/>
                </a:solidFill>
                <a:latin typeface="Arial"/>
                <a:ea typeface="Arial"/>
                <a:cs typeface="Arial"/>
                <a:sym typeface="Arial"/>
              </a:endParaRPr>
            </a:p>
          </p:txBody>
        </p:sp>
        <p:sp>
          <p:nvSpPr>
            <p:cNvPr id="224" name="Google Shape;224;p31"/>
            <p:cNvSpPr/>
            <p:nvPr/>
          </p:nvSpPr>
          <p:spPr>
            <a:xfrm>
              <a:off x="0" y="2221749"/>
              <a:ext cx="10515600" cy="748800"/>
            </a:xfrm>
            <a:prstGeom prst="roundRect">
              <a:avLst>
                <a:gd fmla="val 16667" name="adj"/>
              </a:avLst>
            </a:prstGeom>
            <a:solidFill>
              <a:srgbClr val="3E78B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1"/>
            <p:cNvSpPr txBox="1"/>
            <p:nvPr/>
          </p:nvSpPr>
          <p:spPr>
            <a:xfrm>
              <a:off x="36553" y="2258302"/>
              <a:ext cx="10442494" cy="675694"/>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Exploring high quality primary care through claims data </a:t>
              </a:r>
              <a:endParaRPr b="0" i="0" sz="3200" u="none" cap="none" strike="noStrike">
                <a:solidFill>
                  <a:schemeClr val="lt1"/>
                </a:solidFill>
                <a:latin typeface="Arial"/>
                <a:ea typeface="Arial"/>
                <a:cs typeface="Arial"/>
                <a:sym typeface="Arial"/>
              </a:endParaRPr>
            </a:p>
          </p:txBody>
        </p:sp>
        <p:sp>
          <p:nvSpPr>
            <p:cNvPr id="226" name="Google Shape;226;p31"/>
            <p:cNvSpPr/>
            <p:nvPr/>
          </p:nvSpPr>
          <p:spPr>
            <a:xfrm>
              <a:off x="0" y="3062709"/>
              <a:ext cx="10515600" cy="748800"/>
            </a:xfrm>
            <a:prstGeom prst="roundRect">
              <a:avLst>
                <a:gd fmla="val 16667" name="adj"/>
              </a:avLst>
            </a:prstGeom>
            <a:solidFill>
              <a:srgbClr val="3E78B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1"/>
            <p:cNvSpPr txBox="1"/>
            <p:nvPr/>
          </p:nvSpPr>
          <p:spPr>
            <a:xfrm>
              <a:off x="36553" y="3099262"/>
              <a:ext cx="10442494" cy="675694"/>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Implications</a:t>
              </a:r>
              <a:endParaRPr b="0" i="0" sz="3200" u="none" cap="none" strike="noStrike">
                <a:solidFill>
                  <a:schemeClr val="lt1"/>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2"/>
          <p:cNvSpPr txBox="1"/>
          <p:nvPr>
            <p:ph type="title"/>
          </p:nvPr>
        </p:nvSpPr>
        <p:spPr>
          <a:xfrm>
            <a:off x="533400" y="475961"/>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Data Sources</a:t>
            </a:r>
            <a:endParaRPr/>
          </a:p>
        </p:txBody>
      </p:sp>
      <p:grpSp>
        <p:nvGrpSpPr>
          <p:cNvPr id="233" name="Google Shape;233;p32"/>
          <p:cNvGrpSpPr/>
          <p:nvPr/>
        </p:nvGrpSpPr>
        <p:grpSpPr>
          <a:xfrm>
            <a:off x="5249477" y="225256"/>
            <a:ext cx="6711614" cy="5653882"/>
            <a:chOff x="0" y="4424"/>
            <a:chExt cx="6711614" cy="5653882"/>
          </a:xfrm>
        </p:grpSpPr>
        <p:sp>
          <p:nvSpPr>
            <p:cNvPr id="234" name="Google Shape;234;p32"/>
            <p:cNvSpPr/>
            <p:nvPr/>
          </p:nvSpPr>
          <p:spPr>
            <a:xfrm>
              <a:off x="0" y="28660"/>
              <a:ext cx="6711614" cy="942313"/>
            </a:xfrm>
            <a:prstGeom prst="roundRect">
              <a:avLst>
                <a:gd fmla="val 10000" name="adj"/>
              </a:avLst>
            </a:prstGeom>
            <a:solidFill>
              <a:srgbClr val="F8D8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
            <p:cNvSpPr/>
            <p:nvPr/>
          </p:nvSpPr>
          <p:spPr>
            <a:xfrm>
              <a:off x="285049" y="216444"/>
              <a:ext cx="518272" cy="518272"/>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p:nvPr/>
          </p:nvSpPr>
          <p:spPr>
            <a:xfrm>
              <a:off x="1088372" y="4424"/>
              <a:ext cx="5623241" cy="94231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txBox="1"/>
            <p:nvPr/>
          </p:nvSpPr>
          <p:spPr>
            <a:xfrm>
              <a:off x="1088372" y="4424"/>
              <a:ext cx="5623241" cy="942313"/>
            </a:xfrm>
            <a:prstGeom prst="rect">
              <a:avLst/>
            </a:prstGeom>
            <a:noFill/>
            <a:ln>
              <a:noFill/>
            </a:ln>
          </p:spPr>
          <p:txBody>
            <a:bodyPr anchorCtr="0" anchor="ctr" bIns="99725" lIns="99725" spcFirstLastPara="1" rIns="99725" wrap="square" tIns="997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14141"/>
                  </a:solidFill>
                  <a:latin typeface="Trebuchet MS"/>
                  <a:ea typeface="Trebuchet MS"/>
                  <a:cs typeface="Trebuchet MS"/>
                  <a:sym typeface="Trebuchet MS"/>
                </a:rPr>
                <a:t>Survey of primary care practices (every 4 years) </a:t>
              </a:r>
              <a:endParaRPr/>
            </a:p>
          </p:txBody>
        </p:sp>
        <p:sp>
          <p:nvSpPr>
            <p:cNvPr id="238" name="Google Shape;238;p32"/>
            <p:cNvSpPr/>
            <p:nvPr/>
          </p:nvSpPr>
          <p:spPr>
            <a:xfrm>
              <a:off x="0" y="1206552"/>
              <a:ext cx="6711614" cy="942313"/>
            </a:xfrm>
            <a:prstGeom prst="roundRect">
              <a:avLst>
                <a:gd fmla="val 10000" name="adj"/>
              </a:avLst>
            </a:prstGeom>
            <a:solidFill>
              <a:srgbClr val="F8D8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2"/>
            <p:cNvSpPr/>
            <p:nvPr/>
          </p:nvSpPr>
          <p:spPr>
            <a:xfrm>
              <a:off x="285049" y="1394337"/>
              <a:ext cx="518272" cy="518272"/>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2"/>
            <p:cNvSpPr/>
            <p:nvPr/>
          </p:nvSpPr>
          <p:spPr>
            <a:xfrm>
              <a:off x="1088372" y="1182316"/>
              <a:ext cx="5623241" cy="94231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2"/>
            <p:cNvSpPr txBox="1"/>
            <p:nvPr/>
          </p:nvSpPr>
          <p:spPr>
            <a:xfrm>
              <a:off x="1088372" y="1182316"/>
              <a:ext cx="5623241" cy="942313"/>
            </a:xfrm>
            <a:prstGeom prst="rect">
              <a:avLst/>
            </a:prstGeom>
            <a:noFill/>
            <a:ln>
              <a:noFill/>
            </a:ln>
          </p:spPr>
          <p:txBody>
            <a:bodyPr anchorCtr="0" anchor="ctr" bIns="99725" lIns="99725" spcFirstLastPara="1" rIns="99725" wrap="square" tIns="997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14141"/>
                  </a:solidFill>
                  <a:latin typeface="Trebuchet MS"/>
                  <a:ea typeface="Trebuchet MS"/>
                  <a:cs typeface="Trebuchet MS"/>
                  <a:sym typeface="Trebuchet MS"/>
                </a:rPr>
                <a:t>All-payer claims database</a:t>
              </a:r>
              <a:endParaRPr/>
            </a:p>
          </p:txBody>
        </p:sp>
        <p:sp>
          <p:nvSpPr>
            <p:cNvPr id="242" name="Google Shape;242;p32"/>
            <p:cNvSpPr/>
            <p:nvPr/>
          </p:nvSpPr>
          <p:spPr>
            <a:xfrm>
              <a:off x="0" y="2360209"/>
              <a:ext cx="6711614" cy="942313"/>
            </a:xfrm>
            <a:prstGeom prst="roundRect">
              <a:avLst>
                <a:gd fmla="val 10000" name="adj"/>
              </a:avLst>
            </a:prstGeom>
            <a:solidFill>
              <a:srgbClr val="F8D8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2"/>
            <p:cNvSpPr/>
            <p:nvPr/>
          </p:nvSpPr>
          <p:spPr>
            <a:xfrm>
              <a:off x="285049" y="2572229"/>
              <a:ext cx="518272" cy="518272"/>
            </a:xfrm>
            <a:prstGeom prst="rect">
              <a:avLst/>
            </a:prstGeom>
            <a:blipFill rotWithShape="1">
              <a:blip r:embed="rId5">
                <a:alphaModFix/>
              </a:blip>
              <a:stretch>
                <a:fillRect b="0" l="0" r="0" t="0"/>
              </a:stretch>
            </a:blipFill>
            <a:ln cap="flat" cmpd="sng" w="25400">
              <a:solidFill>
                <a:schemeClr val="lt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p:nvPr/>
          </p:nvSpPr>
          <p:spPr>
            <a:xfrm>
              <a:off x="1088372" y="2360209"/>
              <a:ext cx="5623241" cy="94231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2"/>
            <p:cNvSpPr txBox="1"/>
            <p:nvPr/>
          </p:nvSpPr>
          <p:spPr>
            <a:xfrm>
              <a:off x="1088372" y="2360209"/>
              <a:ext cx="5623241" cy="942313"/>
            </a:xfrm>
            <a:prstGeom prst="rect">
              <a:avLst/>
            </a:prstGeom>
            <a:noFill/>
            <a:ln>
              <a:noFill/>
            </a:ln>
          </p:spPr>
          <p:txBody>
            <a:bodyPr anchorCtr="0" anchor="ctr" bIns="99725" lIns="99725" spcFirstLastPara="1" rIns="99725" wrap="square" tIns="997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14141"/>
                  </a:solidFill>
                  <a:latin typeface="Trebuchet MS"/>
                  <a:ea typeface="Trebuchet MS"/>
                  <a:cs typeface="Trebuchet MS"/>
                  <a:sym typeface="Trebuchet MS"/>
                </a:rPr>
                <a:t>American Community Survey (ACS) </a:t>
              </a:r>
              <a:endParaRPr/>
            </a:p>
          </p:txBody>
        </p:sp>
        <p:sp>
          <p:nvSpPr>
            <p:cNvPr id="246" name="Google Shape;246;p32"/>
            <p:cNvSpPr/>
            <p:nvPr/>
          </p:nvSpPr>
          <p:spPr>
            <a:xfrm>
              <a:off x="0" y="3538101"/>
              <a:ext cx="6711614" cy="942313"/>
            </a:xfrm>
            <a:prstGeom prst="roundRect">
              <a:avLst>
                <a:gd fmla="val 10000" name="adj"/>
              </a:avLst>
            </a:prstGeom>
            <a:solidFill>
              <a:srgbClr val="F8D8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p:nvPr/>
          </p:nvSpPr>
          <p:spPr>
            <a:xfrm>
              <a:off x="285049" y="3750122"/>
              <a:ext cx="518272" cy="518272"/>
            </a:xfrm>
            <a:prstGeom prst="rect">
              <a:avLst/>
            </a:prstGeom>
            <a:blipFill rotWithShape="1">
              <a:blip r:embed="rId6">
                <a:alphaModFix/>
              </a:blip>
              <a:stretch>
                <a:fillRect b="0" l="0" r="0" t="0"/>
              </a:stretch>
            </a:blipFill>
            <a:ln cap="flat" cmpd="sng" w="25400">
              <a:solidFill>
                <a:schemeClr val="lt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2"/>
            <p:cNvSpPr/>
            <p:nvPr/>
          </p:nvSpPr>
          <p:spPr>
            <a:xfrm>
              <a:off x="1088372" y="3538101"/>
              <a:ext cx="5623241" cy="94231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2"/>
            <p:cNvSpPr txBox="1"/>
            <p:nvPr/>
          </p:nvSpPr>
          <p:spPr>
            <a:xfrm>
              <a:off x="1088372" y="3538101"/>
              <a:ext cx="5623241" cy="942313"/>
            </a:xfrm>
            <a:prstGeom prst="rect">
              <a:avLst/>
            </a:prstGeom>
            <a:noFill/>
            <a:ln>
              <a:noFill/>
            </a:ln>
          </p:spPr>
          <p:txBody>
            <a:bodyPr anchorCtr="0" anchor="ctr" bIns="99725" lIns="99725" spcFirstLastPara="1" rIns="99725" wrap="square" tIns="997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Trebuchet MS"/>
                  <a:ea typeface="Trebuchet MS"/>
                  <a:cs typeface="Trebuchet MS"/>
                  <a:sym typeface="Trebuchet MS"/>
                </a:rPr>
                <a:t>Virginia Department of Health data on number of clinician hours (of 40) spent on direct patient care</a:t>
              </a:r>
              <a:endParaRPr/>
            </a:p>
          </p:txBody>
        </p:sp>
        <p:sp>
          <p:nvSpPr>
            <p:cNvPr id="250" name="Google Shape;250;p32"/>
            <p:cNvSpPr/>
            <p:nvPr/>
          </p:nvSpPr>
          <p:spPr>
            <a:xfrm>
              <a:off x="0" y="4715993"/>
              <a:ext cx="6711614" cy="942313"/>
            </a:xfrm>
            <a:prstGeom prst="roundRect">
              <a:avLst>
                <a:gd fmla="val 10000" name="adj"/>
              </a:avLst>
            </a:prstGeom>
            <a:solidFill>
              <a:srgbClr val="F8D8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2"/>
            <p:cNvSpPr/>
            <p:nvPr/>
          </p:nvSpPr>
          <p:spPr>
            <a:xfrm>
              <a:off x="285049" y="4928014"/>
              <a:ext cx="518272" cy="518272"/>
            </a:xfrm>
            <a:prstGeom prst="rect">
              <a:avLst/>
            </a:prstGeom>
            <a:blipFill rotWithShape="1">
              <a:blip r:embed="rId7">
                <a:alphaModFix/>
              </a:blip>
              <a:stretch>
                <a:fillRect b="0" l="0" r="0" t="0"/>
              </a:stretch>
            </a:blipFill>
            <a:ln cap="flat" cmpd="sng" w="25400">
              <a:solidFill>
                <a:schemeClr val="lt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2"/>
            <p:cNvSpPr/>
            <p:nvPr/>
          </p:nvSpPr>
          <p:spPr>
            <a:xfrm>
              <a:off x="1088372" y="4696544"/>
              <a:ext cx="5623241" cy="94231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2"/>
            <p:cNvSpPr txBox="1"/>
            <p:nvPr/>
          </p:nvSpPr>
          <p:spPr>
            <a:xfrm>
              <a:off x="1088372" y="4696544"/>
              <a:ext cx="5623241" cy="942313"/>
            </a:xfrm>
            <a:prstGeom prst="rect">
              <a:avLst/>
            </a:prstGeom>
            <a:noFill/>
            <a:ln>
              <a:noFill/>
            </a:ln>
          </p:spPr>
          <p:txBody>
            <a:bodyPr anchorCtr="0" anchor="ctr" bIns="99725" lIns="99725" spcFirstLastPara="1" rIns="99725" wrap="square" tIns="997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14141"/>
                  </a:solidFill>
                  <a:latin typeface="Trebuchet MS"/>
                  <a:ea typeface="Trebuchet MS"/>
                  <a:cs typeface="Trebuchet MS"/>
                  <a:sym typeface="Trebuchet MS"/>
                </a:rPr>
                <a:t>2023 National Plan and Provider Enumeration System data on clinician enumeration dates</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3"/>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2022 Primary Care Practice Survey</a:t>
            </a:r>
            <a:endParaRPr/>
          </a:p>
        </p:txBody>
      </p:sp>
      <p:grpSp>
        <p:nvGrpSpPr>
          <p:cNvPr id="259" name="Google Shape;259;p33"/>
          <p:cNvGrpSpPr/>
          <p:nvPr/>
        </p:nvGrpSpPr>
        <p:grpSpPr>
          <a:xfrm>
            <a:off x="0" y="2392009"/>
            <a:ext cx="11920948" cy="3325161"/>
            <a:chOff x="125900" y="943405"/>
            <a:chExt cx="11920948" cy="3325161"/>
          </a:xfrm>
        </p:grpSpPr>
        <p:sp>
          <p:nvSpPr>
            <p:cNvPr id="260" name="Google Shape;260;p33"/>
            <p:cNvSpPr/>
            <p:nvPr/>
          </p:nvSpPr>
          <p:spPr>
            <a:xfrm>
              <a:off x="866317" y="959337"/>
              <a:ext cx="931710" cy="93171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3"/>
            <p:cNvSpPr/>
            <p:nvPr/>
          </p:nvSpPr>
          <p:spPr>
            <a:xfrm>
              <a:off x="125900" y="1951274"/>
              <a:ext cx="2662031" cy="14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3"/>
            <p:cNvSpPr txBox="1"/>
            <p:nvPr/>
          </p:nvSpPr>
          <p:spPr>
            <a:xfrm>
              <a:off x="125900" y="1951274"/>
              <a:ext cx="2662031" cy="141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Trebuchet MS"/>
                  <a:ea typeface="Trebuchet MS"/>
                  <a:cs typeface="Trebuchet MS"/>
                  <a:sym typeface="Trebuchet MS"/>
                </a:rPr>
                <a:t>53% practices report major stressor, including shortages</a:t>
              </a:r>
              <a:endParaRPr/>
            </a:p>
          </p:txBody>
        </p:sp>
        <p:sp>
          <p:nvSpPr>
            <p:cNvPr id="263" name="Google Shape;263;p33"/>
            <p:cNvSpPr/>
            <p:nvPr/>
          </p:nvSpPr>
          <p:spPr>
            <a:xfrm>
              <a:off x="125900" y="3760381"/>
              <a:ext cx="2662031" cy="5081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3"/>
            <p:cNvSpPr txBox="1"/>
            <p:nvPr/>
          </p:nvSpPr>
          <p:spPr>
            <a:xfrm>
              <a:off x="125900" y="3760381"/>
              <a:ext cx="2662031" cy="5081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Trebuchet MS"/>
                  <a:ea typeface="Trebuchet MS"/>
                  <a:cs typeface="Trebuchet MS"/>
                  <a:sym typeface="Trebuchet MS"/>
                </a:rPr>
                <a:t>From 34% in 2018 (p&lt;0.001)</a:t>
              </a:r>
              <a:endParaRPr/>
            </a:p>
          </p:txBody>
        </p:sp>
        <p:sp>
          <p:nvSpPr>
            <p:cNvPr id="265" name="Google Shape;265;p33"/>
            <p:cNvSpPr/>
            <p:nvPr/>
          </p:nvSpPr>
          <p:spPr>
            <a:xfrm>
              <a:off x="3994204" y="943405"/>
              <a:ext cx="931710" cy="93171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3"/>
            <p:cNvSpPr/>
            <p:nvPr/>
          </p:nvSpPr>
          <p:spPr>
            <a:xfrm>
              <a:off x="3129044" y="1993756"/>
              <a:ext cx="2662031" cy="14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3"/>
            <p:cNvSpPr txBox="1"/>
            <p:nvPr/>
          </p:nvSpPr>
          <p:spPr>
            <a:xfrm>
              <a:off x="3129044" y="1993756"/>
              <a:ext cx="2662031" cy="141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14141"/>
                  </a:solidFill>
                  <a:latin typeface="Trebuchet MS"/>
                  <a:ea typeface="Trebuchet MS"/>
                  <a:cs typeface="Trebuchet MS"/>
                  <a:sym typeface="Trebuchet MS"/>
                </a:rPr>
                <a:t>42% report clinician turnover</a:t>
              </a:r>
              <a:endParaRPr/>
            </a:p>
          </p:txBody>
        </p:sp>
        <p:sp>
          <p:nvSpPr>
            <p:cNvPr id="268" name="Google Shape;268;p33"/>
            <p:cNvSpPr/>
            <p:nvPr/>
          </p:nvSpPr>
          <p:spPr>
            <a:xfrm>
              <a:off x="6055415" y="3653016"/>
              <a:ext cx="2662031" cy="5081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3"/>
            <p:cNvSpPr txBox="1"/>
            <p:nvPr/>
          </p:nvSpPr>
          <p:spPr>
            <a:xfrm>
              <a:off x="6055415" y="3653016"/>
              <a:ext cx="2662031" cy="5081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Trebuchet MS"/>
                  <a:ea typeface="Trebuchet MS"/>
                  <a:cs typeface="Trebuchet MS"/>
                  <a:sym typeface="Trebuchet MS"/>
                </a:rPr>
                <a:t>81% hospital-owned vs. 51% clinician-owned (p&lt;0.001)</a:t>
              </a:r>
              <a:endParaRPr/>
            </a:p>
          </p:txBody>
        </p:sp>
        <p:sp>
          <p:nvSpPr>
            <p:cNvPr id="270" name="Google Shape;270;p33"/>
            <p:cNvSpPr/>
            <p:nvPr/>
          </p:nvSpPr>
          <p:spPr>
            <a:xfrm>
              <a:off x="7122091" y="943405"/>
              <a:ext cx="931710" cy="93171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3"/>
            <p:cNvSpPr/>
            <p:nvPr/>
          </p:nvSpPr>
          <p:spPr>
            <a:xfrm>
              <a:off x="6256931" y="1993756"/>
              <a:ext cx="2662031" cy="14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3"/>
            <p:cNvSpPr txBox="1"/>
            <p:nvPr/>
          </p:nvSpPr>
          <p:spPr>
            <a:xfrm>
              <a:off x="6256931" y="1993756"/>
              <a:ext cx="2662031" cy="141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14141"/>
                  </a:solidFill>
                  <a:latin typeface="Trebuchet MS"/>
                  <a:ea typeface="Trebuchet MS"/>
                  <a:cs typeface="Trebuchet MS"/>
                  <a:sym typeface="Trebuchet MS"/>
                </a:rPr>
                <a:t>Burnout reported more often in hospital-owned systems</a:t>
              </a:r>
              <a:endParaRPr/>
            </a:p>
          </p:txBody>
        </p:sp>
        <p:sp>
          <p:nvSpPr>
            <p:cNvPr id="273" name="Google Shape;273;p33"/>
            <p:cNvSpPr/>
            <p:nvPr/>
          </p:nvSpPr>
          <p:spPr>
            <a:xfrm>
              <a:off x="6256931" y="3500668"/>
              <a:ext cx="2662031" cy="5081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3"/>
            <p:cNvSpPr/>
            <p:nvPr/>
          </p:nvSpPr>
          <p:spPr>
            <a:xfrm>
              <a:off x="10249978" y="959337"/>
              <a:ext cx="931710" cy="93171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3"/>
            <p:cNvSpPr/>
            <p:nvPr/>
          </p:nvSpPr>
          <p:spPr>
            <a:xfrm>
              <a:off x="9384817" y="2022177"/>
              <a:ext cx="2662031" cy="14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3"/>
            <p:cNvSpPr txBox="1"/>
            <p:nvPr/>
          </p:nvSpPr>
          <p:spPr>
            <a:xfrm>
              <a:off x="9384817" y="2022177"/>
              <a:ext cx="2662031" cy="141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414141"/>
                  </a:solidFill>
                  <a:latin typeface="Trebuchet MS"/>
                  <a:ea typeface="Trebuchet MS"/>
                  <a:cs typeface="Trebuchet MS"/>
                  <a:sym typeface="Trebuchet MS"/>
                </a:rPr>
                <a:t>43% practices now owned by health systems</a:t>
              </a:r>
              <a:endParaRPr/>
            </a:p>
          </p:txBody>
        </p:sp>
        <p:sp>
          <p:nvSpPr>
            <p:cNvPr id="277" name="Google Shape;277;p33"/>
            <p:cNvSpPr/>
            <p:nvPr/>
          </p:nvSpPr>
          <p:spPr>
            <a:xfrm>
              <a:off x="9384817" y="3500668"/>
              <a:ext cx="2662031" cy="5081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8" name="Google Shape;278;p33"/>
          <p:cNvSpPr txBox="1"/>
          <p:nvPr/>
        </p:nvSpPr>
        <p:spPr>
          <a:xfrm>
            <a:off x="8935795" y="5101618"/>
            <a:ext cx="2762250" cy="61555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414141"/>
                </a:solidFill>
                <a:latin typeface="Trebuchet MS"/>
                <a:ea typeface="Trebuchet MS"/>
                <a:cs typeface="Trebuchet MS"/>
                <a:sym typeface="Trebuchet MS"/>
              </a:rPr>
              <a:t>Up from 25% in 2018 (p&lt;0.001)</a:t>
            </a:r>
            <a:endParaRPr/>
          </a:p>
        </p:txBody>
      </p:sp>
      <p:sp>
        <p:nvSpPr>
          <p:cNvPr id="279" name="Google Shape;279;p33"/>
          <p:cNvSpPr txBox="1"/>
          <p:nvPr/>
        </p:nvSpPr>
        <p:spPr>
          <a:xfrm>
            <a:off x="3194712" y="5101619"/>
            <a:ext cx="2076226"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414141"/>
                </a:solidFill>
                <a:latin typeface="Trebuchet MS"/>
                <a:ea typeface="Trebuchet MS"/>
                <a:cs typeface="Trebuchet MS"/>
                <a:sym typeface="Trebuchet MS"/>
              </a:rPr>
              <a:t>From 13% in 2018 (p&lt;0.001)</a:t>
            </a:r>
            <a:endParaRPr/>
          </a:p>
        </p:txBody>
      </p:sp>
      <p:sp>
        <p:nvSpPr>
          <p:cNvPr id="280" name="Google Shape;280;p33"/>
          <p:cNvSpPr txBox="1"/>
          <p:nvPr/>
        </p:nvSpPr>
        <p:spPr>
          <a:xfrm>
            <a:off x="838200" y="1299709"/>
            <a:ext cx="6874593" cy="78195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b="0" i="0" lang="en-US" sz="2400" u="none" cap="none" strike="noStrike">
                <a:solidFill>
                  <a:srgbClr val="4179BD"/>
                </a:solidFill>
                <a:latin typeface="Trebuchet MS"/>
                <a:ea typeface="Trebuchet MS"/>
                <a:cs typeface="Trebuchet MS"/>
                <a:sym typeface="Trebuchet MS"/>
              </a:rPr>
              <a:t>Survey sent to every primary care practice in Virginia in 2022 (2,296); 526 (23%) responded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PBRNs Can Strengthen Understanding of Primary Care Access and Shortages</a:t>
            </a:r>
            <a:endParaRPr/>
          </a:p>
        </p:txBody>
      </p:sp>
      <p:sp>
        <p:nvSpPr>
          <p:cNvPr id="286" name="Google Shape;286;p34"/>
          <p:cNvSpPr txBox="1"/>
          <p:nvPr>
            <p:ph idx="1" type="body"/>
          </p:nvPr>
        </p:nvSpPr>
        <p:spPr>
          <a:xfrm>
            <a:off x="838200" y="2096655"/>
            <a:ext cx="10515600" cy="408030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Primary care surveys and interviews inform analyses:</a:t>
            </a:r>
            <a:endParaRPr/>
          </a:p>
          <a:p>
            <a:pPr indent="-381000" lvl="1" marL="914400" rtl="0" algn="l">
              <a:lnSpc>
                <a:spcPct val="90000"/>
              </a:lnSpc>
              <a:spcBef>
                <a:spcPts val="500"/>
              </a:spcBef>
              <a:spcAft>
                <a:spcPts val="0"/>
              </a:spcAft>
              <a:buClr>
                <a:srgbClr val="002060"/>
              </a:buClr>
              <a:buSzPts val="2400"/>
              <a:buFont typeface="Arial"/>
              <a:buChar char="‒"/>
            </a:pPr>
            <a:r>
              <a:rPr lang="en-US">
                <a:solidFill>
                  <a:srgbClr val="002060"/>
                </a:solidFill>
              </a:rPr>
              <a:t>Primary care workforce shortages and access </a:t>
            </a:r>
            <a:endParaRPr/>
          </a:p>
          <a:p>
            <a:pPr indent="-381000" lvl="1" marL="914400" rtl="0" algn="l">
              <a:lnSpc>
                <a:spcPct val="90000"/>
              </a:lnSpc>
              <a:spcBef>
                <a:spcPts val="500"/>
              </a:spcBef>
              <a:spcAft>
                <a:spcPts val="0"/>
              </a:spcAft>
              <a:buClr>
                <a:srgbClr val="002060"/>
              </a:buClr>
              <a:buSzPts val="2400"/>
              <a:buFont typeface="Arial"/>
              <a:buChar char="‒"/>
            </a:pPr>
            <a:r>
              <a:rPr lang="en-US">
                <a:solidFill>
                  <a:srgbClr val="002060"/>
                </a:solidFill>
              </a:rPr>
              <a:t>Challenges and opportunities for promoting high quality primary care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Projected Primary Care Shortage: 2019-2034</a:t>
            </a:r>
            <a:endParaRPr/>
          </a:p>
        </p:txBody>
      </p:sp>
      <p:sp>
        <p:nvSpPr>
          <p:cNvPr id="292" name="Google Shape;292;p35"/>
          <p:cNvSpPr txBox="1"/>
          <p:nvPr>
            <p:ph idx="1" type="body"/>
          </p:nvPr>
        </p:nvSpPr>
        <p:spPr>
          <a:xfrm>
            <a:off x="838200" y="2032000"/>
            <a:ext cx="3303494" cy="408030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sz="2800">
                <a:solidFill>
                  <a:schemeClr val="dk1"/>
                </a:solidFill>
              </a:rPr>
              <a:t>261 PCPs needed in VA based on HPSA Designation</a:t>
            </a:r>
            <a:endParaRPr>
              <a:solidFill>
                <a:schemeClr val="dk1"/>
              </a:solidFill>
            </a:endParaRPr>
          </a:p>
          <a:p>
            <a:pPr indent="-406400" lvl="0" marL="457200" marR="0" rtl="0" algn="l">
              <a:lnSpc>
                <a:spcPct val="90000"/>
              </a:lnSpc>
              <a:spcBef>
                <a:spcPts val="1000"/>
              </a:spcBef>
              <a:spcAft>
                <a:spcPts val="0"/>
              </a:spcAft>
              <a:buClr>
                <a:srgbClr val="1B3555"/>
              </a:buClr>
              <a:buSzPts val="2800"/>
              <a:buFont typeface="Arial"/>
              <a:buChar char="•"/>
            </a:pPr>
            <a:r>
              <a:rPr lang="en-US">
                <a:solidFill>
                  <a:schemeClr val="dk1"/>
                </a:solidFill>
              </a:rPr>
              <a:t>Assumes:</a:t>
            </a:r>
            <a:endParaRPr/>
          </a:p>
          <a:p>
            <a:pPr indent="-381000" lvl="1" marL="914400" rtl="0" algn="l">
              <a:lnSpc>
                <a:spcPct val="90000"/>
              </a:lnSpc>
              <a:spcBef>
                <a:spcPts val="500"/>
              </a:spcBef>
              <a:spcAft>
                <a:spcPts val="0"/>
              </a:spcAft>
              <a:buSzPts val="2400"/>
              <a:buChar char="•"/>
            </a:pPr>
            <a:r>
              <a:rPr lang="en-US">
                <a:solidFill>
                  <a:schemeClr val="dk1"/>
                </a:solidFill>
              </a:rPr>
              <a:t>3500 residents:1 provider</a:t>
            </a:r>
            <a:endParaRPr/>
          </a:p>
          <a:p>
            <a:pPr indent="-381000" lvl="1" marL="914400" rtl="0" algn="l">
              <a:lnSpc>
                <a:spcPct val="90000"/>
              </a:lnSpc>
              <a:spcBef>
                <a:spcPts val="500"/>
              </a:spcBef>
              <a:spcAft>
                <a:spcPts val="0"/>
              </a:spcAft>
              <a:buSzPts val="2400"/>
              <a:buChar char="•"/>
            </a:pPr>
            <a:r>
              <a:rPr lang="en-US">
                <a:solidFill>
                  <a:schemeClr val="dk1"/>
                </a:solidFill>
              </a:rPr>
              <a:t>1 FTE </a:t>
            </a:r>
            <a:endParaRPr/>
          </a:p>
        </p:txBody>
      </p:sp>
      <p:pic>
        <p:nvPicPr>
          <p:cNvPr id="293" name="Google Shape;293;p35"/>
          <p:cNvPicPr preferRelativeResize="0"/>
          <p:nvPr/>
        </p:nvPicPr>
        <p:blipFill rotWithShape="1">
          <a:blip r:embed="rId3">
            <a:alphaModFix/>
          </a:blip>
          <a:srcRect b="0" l="0" r="0" t="0"/>
          <a:stretch/>
        </p:blipFill>
        <p:spPr>
          <a:xfrm>
            <a:off x="4141694" y="1289400"/>
            <a:ext cx="7511856" cy="482290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Virginia needs 24% more PCPs Today</a:t>
            </a:r>
            <a:endParaRPr/>
          </a:p>
        </p:txBody>
      </p:sp>
      <p:grpSp>
        <p:nvGrpSpPr>
          <p:cNvPr id="299" name="Google Shape;299;p36"/>
          <p:cNvGrpSpPr/>
          <p:nvPr/>
        </p:nvGrpSpPr>
        <p:grpSpPr>
          <a:xfrm>
            <a:off x="633559" y="1113564"/>
            <a:ext cx="10924880" cy="4630870"/>
            <a:chOff x="214459" y="3840"/>
            <a:chExt cx="10924880" cy="4630870"/>
          </a:xfrm>
        </p:grpSpPr>
        <p:sp>
          <p:nvSpPr>
            <p:cNvPr id="300" name="Google Shape;300;p36"/>
            <p:cNvSpPr/>
            <p:nvPr/>
          </p:nvSpPr>
          <p:spPr>
            <a:xfrm>
              <a:off x="214459" y="1326884"/>
              <a:ext cx="5418266" cy="1984781"/>
            </a:xfrm>
            <a:prstGeom prst="roundRect">
              <a:avLst>
                <a:gd fmla="val 10000" name="adj"/>
              </a:avLst>
            </a:prstGeom>
            <a:solidFill>
              <a:schemeClr val="dk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6"/>
            <p:cNvSpPr txBox="1"/>
            <p:nvPr/>
          </p:nvSpPr>
          <p:spPr>
            <a:xfrm>
              <a:off x="272591" y="1385016"/>
              <a:ext cx="5302002" cy="1868517"/>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rgbClr val="000000"/>
                </a:buClr>
                <a:buSzPts val="2800"/>
                <a:buFont typeface="Arial"/>
                <a:buNone/>
              </a:pPr>
              <a:r>
                <a:rPr b="0" i="0" lang="en-US" sz="2800" u="none" cap="none" strike="noStrike">
                  <a:solidFill>
                    <a:schemeClr val="lt1"/>
                  </a:solidFill>
                  <a:latin typeface="Trebuchet MS"/>
                  <a:ea typeface="Trebuchet MS"/>
                  <a:cs typeface="Trebuchet MS"/>
                  <a:sym typeface="Trebuchet MS"/>
                </a:rPr>
                <a:t>1,203 (24%) more PCPs needed </a:t>
              </a:r>
              <a:r>
                <a:rPr b="1" i="0" lang="en-US" sz="2800" u="sng" cap="none" strike="noStrike">
                  <a:solidFill>
                    <a:schemeClr val="lt1"/>
                  </a:solidFill>
                  <a:latin typeface="Trebuchet MS"/>
                  <a:ea typeface="Trebuchet MS"/>
                  <a:cs typeface="Trebuchet MS"/>
                  <a:sym typeface="Trebuchet MS"/>
                </a:rPr>
                <a:t>today</a:t>
              </a:r>
              <a:r>
                <a:rPr b="0" i="0" lang="en-US" sz="2800" u="none" cap="none" strike="noStrike">
                  <a:solidFill>
                    <a:schemeClr val="lt1"/>
                  </a:solidFill>
                  <a:latin typeface="Trebuchet MS"/>
                  <a:ea typeface="Trebuchet MS"/>
                  <a:cs typeface="Trebuchet MS"/>
                  <a:sym typeface="Trebuchet MS"/>
                </a:rPr>
                <a:t> for each Virginian to have a PCP*</a:t>
              </a:r>
              <a:endParaRPr/>
            </a:p>
            <a:p>
              <a:pPr indent="0" lvl="0" marL="0" marR="0" rtl="0" algn="ctr">
                <a:lnSpc>
                  <a:spcPct val="90000"/>
                </a:lnSpc>
                <a:spcBef>
                  <a:spcPts val="980"/>
                </a:spcBef>
                <a:spcAft>
                  <a:spcPts val="0"/>
                </a:spcAft>
                <a:buClr>
                  <a:srgbClr val="000000"/>
                </a:buClr>
                <a:buSzPts val="2800"/>
                <a:buFont typeface="Arial"/>
                <a:buNone/>
              </a:pPr>
              <a:r>
                <a:t/>
              </a:r>
              <a:endParaRPr b="0" i="0" sz="2800" u="none" cap="none" strike="noStrike">
                <a:solidFill>
                  <a:schemeClr val="lt1"/>
                </a:solidFill>
                <a:latin typeface="Trebuchet MS"/>
                <a:ea typeface="Trebuchet MS"/>
                <a:cs typeface="Trebuchet MS"/>
                <a:sym typeface="Trebuchet MS"/>
              </a:endParaRPr>
            </a:p>
          </p:txBody>
        </p:sp>
        <p:sp>
          <p:nvSpPr>
            <p:cNvPr id="302" name="Google Shape;302;p36"/>
            <p:cNvSpPr/>
            <p:nvPr/>
          </p:nvSpPr>
          <p:spPr>
            <a:xfrm rot="-2430647">
              <a:off x="5406711" y="1672044"/>
              <a:ext cx="1885678" cy="69541"/>
            </a:xfrm>
            <a:custGeom>
              <a:rect b="b" l="l" r="r" t="t"/>
              <a:pathLst>
                <a:path extrusionOk="0" h="120000" w="120000">
                  <a:moveTo>
                    <a:pt x="0" y="59999"/>
                  </a:moveTo>
                  <a:lnTo>
                    <a:pt x="120000" y="59999"/>
                  </a:lnTo>
                </a:path>
              </a:pathLst>
            </a:custGeom>
            <a:noFill/>
            <a:ln cap="flat" cmpd="sng" w="25400">
              <a:solidFill>
                <a:srgbClr val="EDA1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6"/>
            <p:cNvSpPr txBox="1"/>
            <p:nvPr/>
          </p:nvSpPr>
          <p:spPr>
            <a:xfrm rot="-2430647">
              <a:off x="6302408" y="1659673"/>
              <a:ext cx="94283" cy="9428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4" name="Google Shape;304;p36"/>
            <p:cNvSpPr/>
            <p:nvPr/>
          </p:nvSpPr>
          <p:spPr>
            <a:xfrm>
              <a:off x="7066375" y="3840"/>
              <a:ext cx="4072964" cy="2181030"/>
            </a:xfrm>
            <a:prstGeom prst="roundRect">
              <a:avLst>
                <a:gd fmla="val 10000" name="adj"/>
              </a:avLst>
            </a:prstGeom>
            <a:solidFill>
              <a:srgbClr val="EDA11E"/>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6"/>
            <p:cNvSpPr txBox="1"/>
            <p:nvPr/>
          </p:nvSpPr>
          <p:spPr>
            <a:xfrm>
              <a:off x="7130255" y="67720"/>
              <a:ext cx="3945204" cy="205327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rgbClr val="FFFFFF"/>
                  </a:solidFill>
                  <a:latin typeface="Trebuchet MS"/>
                  <a:ea typeface="Trebuchet MS"/>
                  <a:cs typeface="Trebuchet MS"/>
                  <a:sym typeface="Trebuchet MS"/>
                </a:rPr>
                <a:t>Based on current panel sizes &amp; FTE</a:t>
              </a:r>
              <a:endParaRPr b="0" i="0" sz="1600" u="none" cap="none" strike="noStrike">
                <a:solidFill>
                  <a:srgbClr val="FFFFFF"/>
                </a:solidFill>
                <a:latin typeface="Trebuchet MS"/>
                <a:ea typeface="Trebuchet MS"/>
                <a:cs typeface="Trebuchet MS"/>
                <a:sym typeface="Trebuchet MS"/>
              </a:endParaRPr>
            </a:p>
          </p:txBody>
        </p:sp>
        <p:sp>
          <p:nvSpPr>
            <p:cNvPr id="306" name="Google Shape;306;p36"/>
            <p:cNvSpPr/>
            <p:nvPr/>
          </p:nvSpPr>
          <p:spPr>
            <a:xfrm rot="2430647">
              <a:off x="5406711" y="2896964"/>
              <a:ext cx="1885678" cy="69541"/>
            </a:xfrm>
            <a:custGeom>
              <a:rect b="b" l="l" r="r" t="t"/>
              <a:pathLst>
                <a:path extrusionOk="0" h="120000" w="120000">
                  <a:moveTo>
                    <a:pt x="0" y="59999"/>
                  </a:moveTo>
                  <a:lnTo>
                    <a:pt x="120000" y="59999"/>
                  </a:lnTo>
                </a:path>
              </a:pathLst>
            </a:custGeom>
            <a:noFill/>
            <a:ln cap="flat" cmpd="sng" w="25400">
              <a:solidFill>
                <a:srgbClr val="EDA1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6"/>
            <p:cNvSpPr txBox="1"/>
            <p:nvPr/>
          </p:nvSpPr>
          <p:spPr>
            <a:xfrm rot="2430647">
              <a:off x="6302408" y="2884593"/>
              <a:ext cx="94283" cy="9428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08" name="Google Shape;308;p36"/>
            <p:cNvSpPr/>
            <p:nvPr/>
          </p:nvSpPr>
          <p:spPr>
            <a:xfrm>
              <a:off x="7066375" y="2453680"/>
              <a:ext cx="4072964" cy="2181030"/>
            </a:xfrm>
            <a:prstGeom prst="roundRect">
              <a:avLst>
                <a:gd fmla="val 10000" name="adj"/>
              </a:avLst>
            </a:prstGeom>
            <a:solidFill>
              <a:srgbClr val="EDA11E"/>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6"/>
            <p:cNvSpPr txBox="1"/>
            <p:nvPr/>
          </p:nvSpPr>
          <p:spPr>
            <a:xfrm>
              <a:off x="7130255" y="2517560"/>
              <a:ext cx="3945204" cy="205327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Trebuchet MS"/>
                  <a:ea typeface="Trebuchet MS"/>
                  <a:cs typeface="Trebuchet MS"/>
                  <a:sym typeface="Trebuchet MS"/>
                </a:rPr>
                <a:t>Currently 4,872 PCPs in VA</a:t>
              </a:r>
              <a:endParaRPr/>
            </a:p>
          </p:txBody>
        </p:sp>
      </p:grpSp>
      <p:sp>
        <p:nvSpPr>
          <p:cNvPr id="310" name="Google Shape;310;p36"/>
          <p:cNvSpPr txBox="1"/>
          <p:nvPr/>
        </p:nvSpPr>
        <p:spPr>
          <a:xfrm>
            <a:off x="419100" y="4557962"/>
            <a:ext cx="6626710"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02020"/>
                </a:solidFill>
                <a:latin typeface="Trebuchet MS"/>
                <a:ea typeface="Trebuchet MS"/>
                <a:cs typeface="Trebuchet MS"/>
                <a:sym typeface="Trebuchet MS"/>
              </a:rPr>
              <a:t>*30% (1,541) PCPs are 60 years or older and may retire or have reduced panel of patients in the next 5 years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Role of Advanced Practice Providers</a:t>
            </a:r>
            <a:endParaRPr/>
          </a:p>
        </p:txBody>
      </p:sp>
      <p:sp>
        <p:nvSpPr>
          <p:cNvPr id="316" name="Google Shape;316;p37"/>
          <p:cNvSpPr txBox="1"/>
          <p:nvPr>
            <p:ph idx="1" type="body"/>
          </p:nvPr>
        </p:nvSpPr>
        <p:spPr>
          <a:xfrm>
            <a:off x="838200" y="1408569"/>
            <a:ext cx="10515600" cy="435133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Next steps in our analysis include exploring the role of APPs</a:t>
            </a:r>
            <a:endParaRPr/>
          </a:p>
          <a:p>
            <a:pPr indent="-406400" lvl="0" marL="457200" marR="0" rtl="0" algn="l">
              <a:lnSpc>
                <a:spcPct val="90000"/>
              </a:lnSpc>
              <a:spcBef>
                <a:spcPts val="1000"/>
              </a:spcBef>
              <a:spcAft>
                <a:spcPts val="0"/>
              </a:spcAft>
              <a:buClr>
                <a:srgbClr val="1B3555"/>
              </a:buClr>
              <a:buSzPts val="2800"/>
              <a:buFont typeface="Arial"/>
              <a:buChar char="•"/>
            </a:pPr>
            <a:r>
              <a:rPr lang="en-US"/>
              <a:t>Many APPs attributed to primary care, but fewer than 30% of primary care APPs work in primary care</a:t>
            </a:r>
            <a:endParaRPr/>
          </a:p>
          <a:p>
            <a:pPr indent="-406400" lvl="0" marL="457200" marR="0" rtl="0" algn="l">
              <a:lnSpc>
                <a:spcPct val="90000"/>
              </a:lnSpc>
              <a:spcBef>
                <a:spcPts val="1000"/>
              </a:spcBef>
              <a:spcAft>
                <a:spcPts val="0"/>
              </a:spcAft>
              <a:buClr>
                <a:srgbClr val="1B3555"/>
              </a:buClr>
              <a:buSzPts val="2800"/>
              <a:buFont typeface="Arial"/>
              <a:buChar char="•"/>
            </a:pPr>
            <a:r>
              <a:rPr lang="en-US"/>
              <a:t>APPs are key members of the healthcare team; however, not the only solution to the workforce crisis</a:t>
            </a:r>
            <a:endParaRPr/>
          </a:p>
          <a:p>
            <a:pPr indent="0" lvl="0" marL="50800" rtl="0" algn="l">
              <a:lnSpc>
                <a:spcPct val="90000"/>
              </a:lnSpc>
              <a:spcBef>
                <a:spcPts val="1000"/>
              </a:spcBef>
              <a:spcAft>
                <a:spcPts val="0"/>
              </a:spcAft>
              <a:buSzPts val="2800"/>
              <a:buNone/>
            </a:pPr>
            <a:r>
              <a:t/>
            </a:r>
            <a:endParaRPr/>
          </a:p>
          <a:p>
            <a:pPr indent="0" lvl="0" marL="50800" rtl="0" algn="l">
              <a:lnSpc>
                <a:spcPct val="90000"/>
              </a:lnSpc>
              <a:spcBef>
                <a:spcPts val="1000"/>
              </a:spcBef>
              <a:spcAft>
                <a:spcPts val="0"/>
              </a:spcAft>
              <a:buSzPts val="28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PBRNS Are a Team Effort</a:t>
            </a:r>
            <a:endParaRPr/>
          </a:p>
        </p:txBody>
      </p:sp>
      <p:pic>
        <p:nvPicPr>
          <p:cNvPr id="79" name="Google Shape;79;p7"/>
          <p:cNvPicPr preferRelativeResize="0"/>
          <p:nvPr/>
        </p:nvPicPr>
        <p:blipFill rotWithShape="1">
          <a:blip r:embed="rId3">
            <a:alphaModFix/>
          </a:blip>
          <a:srcRect b="0" l="0" r="0" t="0"/>
          <a:stretch/>
        </p:blipFill>
        <p:spPr>
          <a:xfrm>
            <a:off x="6177136" y="2426606"/>
            <a:ext cx="6014863" cy="4431394"/>
          </a:xfrm>
          <a:prstGeom prst="rect">
            <a:avLst/>
          </a:prstGeom>
          <a:noFill/>
          <a:ln>
            <a:noFill/>
          </a:ln>
        </p:spPr>
      </p:pic>
      <p:pic>
        <p:nvPicPr>
          <p:cNvPr id="80" name="Google Shape;80;p7"/>
          <p:cNvPicPr preferRelativeResize="0"/>
          <p:nvPr/>
        </p:nvPicPr>
        <p:blipFill rotWithShape="1">
          <a:blip r:embed="rId4">
            <a:alphaModFix/>
          </a:blip>
          <a:srcRect b="0" l="0" r="0" t="0"/>
          <a:stretch/>
        </p:blipFill>
        <p:spPr>
          <a:xfrm>
            <a:off x="221206" y="1285767"/>
            <a:ext cx="6733776" cy="396866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38"/>
          <p:cNvPicPr preferRelativeResize="0"/>
          <p:nvPr/>
        </p:nvPicPr>
        <p:blipFill rotWithShape="1">
          <a:blip r:embed="rId3">
            <a:alphaModFix/>
          </a:blip>
          <a:srcRect b="11416" l="4138" r="19777" t="29635"/>
          <a:stretch/>
        </p:blipFill>
        <p:spPr>
          <a:xfrm>
            <a:off x="1341917" y="1258645"/>
            <a:ext cx="10010582" cy="4360440"/>
          </a:xfrm>
          <a:prstGeom prst="rect">
            <a:avLst/>
          </a:prstGeom>
          <a:noFill/>
          <a:ln>
            <a:noFill/>
          </a:ln>
        </p:spPr>
      </p:pic>
      <p:sp>
        <p:nvSpPr>
          <p:cNvPr id="322" name="Google Shape;322;p38"/>
          <p:cNvSpPr txBox="1"/>
          <p:nvPr/>
        </p:nvSpPr>
        <p:spPr>
          <a:xfrm>
            <a:off x="94542" y="5813275"/>
            <a:ext cx="114699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1B3555"/>
                </a:solidFill>
                <a:latin typeface="Trebuchet MS"/>
                <a:ea typeface="Trebuchet MS"/>
                <a:cs typeface="Trebuchet MS"/>
                <a:sym typeface="Trebuchet MS"/>
              </a:rPr>
              <a:t>Source: Hannah Shadowen, VCU Department of Family Medicine and Population Health, Ambulatory Care Outcomes Research Network</a:t>
            </a:r>
            <a:endParaRPr/>
          </a:p>
        </p:txBody>
      </p:sp>
      <p:sp>
        <p:nvSpPr>
          <p:cNvPr id="323" name="Google Shape;323;p38"/>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Disparities in PCP Adequacy in Virginia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Neighborhood Determinants of Primary Care</a:t>
            </a:r>
            <a:endParaRPr/>
          </a:p>
        </p:txBody>
      </p:sp>
      <p:sp>
        <p:nvSpPr>
          <p:cNvPr id="329" name="Google Shape;329;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Font typeface="Arial"/>
              <a:buChar char="•"/>
            </a:pPr>
            <a:r>
              <a:rPr lang="en-US" sz="2800">
                <a:solidFill>
                  <a:srgbClr val="50595C"/>
                </a:solidFill>
                <a:latin typeface="Trebuchet MS"/>
                <a:ea typeface="Trebuchet MS"/>
                <a:cs typeface="Trebuchet MS"/>
                <a:sym typeface="Trebuchet MS"/>
              </a:rPr>
              <a:t>Nearly half (44%) of Virginia’s census tracts lack adequate PCP access</a:t>
            </a:r>
            <a:endParaRPr b="0" i="0">
              <a:solidFill>
                <a:srgbClr val="50595C"/>
              </a:solidFill>
              <a:latin typeface="Trebuchet MS"/>
              <a:ea typeface="Trebuchet MS"/>
              <a:cs typeface="Trebuchet MS"/>
              <a:sym typeface="Trebuchet MS"/>
            </a:endParaRPr>
          </a:p>
          <a:p>
            <a:pPr indent="-406400" lvl="0" marL="457200" rtl="0" algn="l">
              <a:lnSpc>
                <a:spcPct val="90000"/>
              </a:lnSpc>
              <a:spcBef>
                <a:spcPts val="1000"/>
              </a:spcBef>
              <a:spcAft>
                <a:spcPts val="0"/>
              </a:spcAft>
              <a:buSzPts val="2800"/>
              <a:buFont typeface="Arial"/>
              <a:buChar char="•"/>
            </a:pPr>
            <a:r>
              <a:rPr b="0" i="0" lang="en-US">
                <a:solidFill>
                  <a:srgbClr val="50595C"/>
                </a:solidFill>
                <a:latin typeface="Trebuchet MS"/>
                <a:ea typeface="Trebuchet MS"/>
                <a:cs typeface="Trebuchet MS"/>
                <a:sym typeface="Trebuchet MS"/>
              </a:rPr>
              <a:t>Racial segregation and rurality had the greatest associations with PCP access: 	</a:t>
            </a:r>
            <a:endParaRPr/>
          </a:p>
          <a:p>
            <a:pPr indent="-381000" lvl="1" marL="914400" rtl="0" algn="l">
              <a:lnSpc>
                <a:spcPct val="90000"/>
              </a:lnSpc>
              <a:spcBef>
                <a:spcPts val="500"/>
              </a:spcBef>
              <a:spcAft>
                <a:spcPts val="0"/>
              </a:spcAft>
              <a:buSzPts val="2400"/>
              <a:buFont typeface="Arial"/>
              <a:buChar char="•"/>
            </a:pPr>
            <a:r>
              <a:rPr lang="en-US">
                <a:solidFill>
                  <a:srgbClr val="50595C"/>
                </a:solidFill>
                <a:latin typeface="Trebuchet MS"/>
                <a:ea typeface="Trebuchet MS"/>
                <a:cs typeface="Trebuchet MS"/>
                <a:sym typeface="Trebuchet MS"/>
              </a:rPr>
              <a:t>T</a:t>
            </a:r>
            <a:r>
              <a:rPr b="0" i="0" lang="en-US">
                <a:solidFill>
                  <a:srgbClr val="50595C"/>
                </a:solidFill>
                <a:latin typeface="Trebuchet MS"/>
                <a:ea typeface="Trebuchet MS"/>
                <a:cs typeface="Trebuchet MS"/>
                <a:sym typeface="Trebuchet MS"/>
              </a:rPr>
              <a:t>racts with higher proportions of Black residents had significantly greater PCP access than those with higher proportions of White residents</a:t>
            </a:r>
            <a:endParaRPr/>
          </a:p>
          <a:p>
            <a:pPr indent="-381000" lvl="1" marL="914400" rtl="0" algn="l">
              <a:lnSpc>
                <a:spcPct val="90000"/>
              </a:lnSpc>
              <a:spcBef>
                <a:spcPts val="500"/>
              </a:spcBef>
              <a:spcAft>
                <a:spcPts val="0"/>
              </a:spcAft>
              <a:buSzPts val="2400"/>
              <a:buFont typeface="Arial"/>
              <a:buChar char="•"/>
            </a:pPr>
            <a:r>
              <a:rPr lang="en-US">
                <a:solidFill>
                  <a:srgbClr val="50595C"/>
                </a:solidFill>
                <a:latin typeface="Trebuchet MS"/>
                <a:ea typeface="Trebuchet MS"/>
                <a:cs typeface="Trebuchet MS"/>
                <a:sym typeface="Trebuchet MS"/>
              </a:rPr>
              <a:t>Ru</a:t>
            </a:r>
            <a:r>
              <a:rPr b="0" i="0" lang="en-US">
                <a:solidFill>
                  <a:srgbClr val="50595C"/>
                </a:solidFill>
                <a:latin typeface="Trebuchet MS"/>
                <a:ea typeface="Trebuchet MS"/>
                <a:cs typeface="Trebuchet MS"/>
                <a:sym typeface="Trebuchet MS"/>
              </a:rPr>
              <a:t>ral tracts had significantly less access</a:t>
            </a:r>
            <a:endParaRPr/>
          </a:p>
          <a:p>
            <a:pPr indent="0" lvl="0" marL="50800" rtl="0" algn="l">
              <a:lnSpc>
                <a:spcPct val="90000"/>
              </a:lnSpc>
              <a:spcBef>
                <a:spcPts val="1000"/>
              </a:spcBef>
              <a:spcAft>
                <a:spcPts val="0"/>
              </a:spcAft>
              <a:buSzPts val="2800"/>
              <a:buNone/>
            </a:pPr>
            <a:r>
              <a:t/>
            </a:r>
            <a:endParaRPr>
              <a:latin typeface="Trebuchet MS"/>
              <a:ea typeface="Trebuchet MS"/>
              <a:cs typeface="Trebuchet MS"/>
              <a:sym typeface="Trebuchet MS"/>
            </a:endParaRPr>
          </a:p>
        </p:txBody>
      </p:sp>
      <p:sp>
        <p:nvSpPr>
          <p:cNvPr id="330" name="Google Shape;330;p39"/>
          <p:cNvSpPr txBox="1"/>
          <p:nvPr/>
        </p:nvSpPr>
        <p:spPr>
          <a:xfrm>
            <a:off x="212877" y="5614907"/>
            <a:ext cx="1114092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1B3555"/>
                </a:solidFill>
                <a:latin typeface="Trebuchet MS"/>
                <a:ea typeface="Trebuchet MS"/>
                <a:cs typeface="Trebuchet MS"/>
                <a:sym typeface="Trebuchet MS"/>
              </a:rPr>
              <a:t>Source: Hannah Shadowen, VCU Department of Family Medicine and Population Health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40"/>
          <p:cNvPicPr preferRelativeResize="0"/>
          <p:nvPr/>
        </p:nvPicPr>
        <p:blipFill rotWithShape="1">
          <a:blip r:embed="rId3">
            <a:alphaModFix/>
          </a:blip>
          <a:srcRect b="0" l="0" r="0" t="0"/>
          <a:stretch/>
        </p:blipFill>
        <p:spPr>
          <a:xfrm>
            <a:off x="2408239" y="1023942"/>
            <a:ext cx="7375522" cy="5068307"/>
          </a:xfrm>
          <a:prstGeom prst="rect">
            <a:avLst/>
          </a:prstGeom>
          <a:noFill/>
          <a:ln>
            <a:noFill/>
          </a:ln>
        </p:spPr>
      </p:pic>
      <p:sp>
        <p:nvSpPr>
          <p:cNvPr id="336" name="Google Shape;336;p40"/>
          <p:cNvSpPr txBox="1"/>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Arial"/>
              <a:buNone/>
            </a:pPr>
            <a:r>
              <a:rPr b="0" i="0" lang="en-US" sz="4400" u="none" cap="none" strike="noStrike">
                <a:solidFill>
                  <a:srgbClr val="4179BD"/>
                </a:solidFill>
                <a:latin typeface="Trebuchet MS"/>
                <a:ea typeface="Trebuchet MS"/>
                <a:cs typeface="Trebuchet MS"/>
                <a:sym typeface="Trebuchet MS"/>
              </a:rPr>
              <a:t>Role of Community Health Centers</a:t>
            </a:r>
            <a:endParaRPr/>
          </a:p>
        </p:txBody>
      </p:sp>
      <p:sp>
        <p:nvSpPr>
          <p:cNvPr id="337" name="Google Shape;337;p40"/>
          <p:cNvSpPr txBox="1"/>
          <p:nvPr/>
        </p:nvSpPr>
        <p:spPr>
          <a:xfrm>
            <a:off x="76839" y="5312866"/>
            <a:ext cx="276318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50595C"/>
                </a:solidFill>
                <a:latin typeface="Trebuchet MS"/>
                <a:ea typeface="Trebuchet MS"/>
                <a:cs typeface="Trebuchet MS"/>
                <a:sym typeface="Trebuchet MS"/>
              </a:rPr>
              <a:t>Source: Virginia Community Healthcare Association, https://vcha.org/locations/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Policy Implications</a:t>
            </a:r>
            <a:endParaRPr/>
          </a:p>
        </p:txBody>
      </p:sp>
      <p:grpSp>
        <p:nvGrpSpPr>
          <p:cNvPr id="343" name="Google Shape;343;p41"/>
          <p:cNvGrpSpPr/>
          <p:nvPr/>
        </p:nvGrpSpPr>
        <p:grpSpPr>
          <a:xfrm>
            <a:off x="840735" y="2812320"/>
            <a:ext cx="10510529" cy="2377947"/>
            <a:chOff x="2535" y="986695"/>
            <a:chExt cx="10510529" cy="2377947"/>
          </a:xfrm>
        </p:grpSpPr>
        <p:sp>
          <p:nvSpPr>
            <p:cNvPr id="344" name="Google Shape;344;p41"/>
            <p:cNvSpPr/>
            <p:nvPr/>
          </p:nvSpPr>
          <p:spPr>
            <a:xfrm>
              <a:off x="2535" y="986695"/>
              <a:ext cx="4755895" cy="2377947"/>
            </a:xfrm>
            <a:prstGeom prst="rect">
              <a:avLst/>
            </a:prstGeom>
            <a:solidFill>
              <a:srgbClr val="3E78B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1"/>
            <p:cNvSpPr txBox="1"/>
            <p:nvPr/>
          </p:nvSpPr>
          <p:spPr>
            <a:xfrm>
              <a:off x="2535" y="986695"/>
              <a:ext cx="4755895" cy="2377947"/>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rgbClr val="000000"/>
                </a:buClr>
                <a:buSzPts val="4600"/>
                <a:buFont typeface="Arial"/>
                <a:buNone/>
              </a:pPr>
              <a:r>
                <a:rPr b="0" i="0" lang="en-US" sz="4600" u="none" cap="none" strike="noStrike">
                  <a:solidFill>
                    <a:schemeClr val="lt1"/>
                  </a:solidFill>
                  <a:latin typeface="Arial"/>
                  <a:ea typeface="Arial"/>
                  <a:cs typeface="Arial"/>
                  <a:sym typeface="Arial"/>
                </a:rPr>
                <a:t>Impact of Medicaid cuts</a:t>
              </a:r>
              <a:endParaRPr b="0" i="0" sz="4600" u="none" cap="none" strike="noStrike">
                <a:solidFill>
                  <a:schemeClr val="lt1"/>
                </a:solidFill>
                <a:latin typeface="Arial"/>
                <a:ea typeface="Arial"/>
                <a:cs typeface="Arial"/>
                <a:sym typeface="Arial"/>
              </a:endParaRPr>
            </a:p>
          </p:txBody>
        </p:sp>
        <p:sp>
          <p:nvSpPr>
            <p:cNvPr id="346" name="Google Shape;346;p41"/>
            <p:cNvSpPr/>
            <p:nvPr/>
          </p:nvSpPr>
          <p:spPr>
            <a:xfrm>
              <a:off x="5757169" y="986695"/>
              <a:ext cx="4755895" cy="2377947"/>
            </a:xfrm>
            <a:prstGeom prst="rect">
              <a:avLst/>
            </a:prstGeom>
            <a:solidFill>
              <a:srgbClr val="3E78B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1"/>
            <p:cNvSpPr txBox="1"/>
            <p:nvPr/>
          </p:nvSpPr>
          <p:spPr>
            <a:xfrm>
              <a:off x="5757169" y="986695"/>
              <a:ext cx="4755895" cy="2377947"/>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rgbClr val="000000"/>
                </a:buClr>
                <a:buSzPts val="4600"/>
                <a:buFont typeface="Arial"/>
                <a:buNone/>
              </a:pPr>
              <a:r>
                <a:rPr b="0" i="0" lang="en-US" sz="4600" u="none" cap="none" strike="noStrike">
                  <a:solidFill>
                    <a:schemeClr val="lt1"/>
                  </a:solidFill>
                  <a:latin typeface="Arial"/>
                  <a:ea typeface="Arial"/>
                  <a:cs typeface="Arial"/>
                  <a:sym typeface="Arial"/>
                </a:rPr>
                <a:t>Changes to HPSA shortage area designations</a:t>
              </a:r>
              <a:endParaRPr b="0" i="0" sz="4600" u="none" cap="none" strike="noStrike">
                <a:solidFill>
                  <a:schemeClr val="lt1"/>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42"/>
          <p:cNvPicPr preferRelativeResize="0"/>
          <p:nvPr/>
        </p:nvPicPr>
        <p:blipFill rotWithShape="1">
          <a:blip r:embed="rId3">
            <a:alphaModFix/>
          </a:blip>
          <a:srcRect b="70387" l="0" r="0" t="0"/>
          <a:stretch/>
        </p:blipFill>
        <p:spPr>
          <a:xfrm>
            <a:off x="100963" y="238202"/>
            <a:ext cx="11689218" cy="1202250"/>
          </a:xfrm>
          <a:prstGeom prst="rect">
            <a:avLst/>
          </a:prstGeom>
          <a:noFill/>
          <a:ln>
            <a:noFill/>
          </a:ln>
        </p:spPr>
      </p:pic>
      <p:pic>
        <p:nvPicPr>
          <p:cNvPr id="353" name="Google Shape;353;p42"/>
          <p:cNvPicPr preferRelativeResize="0"/>
          <p:nvPr/>
        </p:nvPicPr>
        <p:blipFill rotWithShape="1">
          <a:blip r:embed="rId4">
            <a:alphaModFix/>
          </a:blip>
          <a:srcRect b="0" l="0" r="0" t="0"/>
          <a:stretch/>
        </p:blipFill>
        <p:spPr>
          <a:xfrm>
            <a:off x="2337863" y="238202"/>
            <a:ext cx="7516274" cy="1476581"/>
          </a:xfrm>
          <a:prstGeom prst="rect">
            <a:avLst/>
          </a:prstGeom>
          <a:noFill/>
          <a:ln>
            <a:noFill/>
          </a:ln>
        </p:spPr>
      </p:pic>
      <p:sp>
        <p:nvSpPr>
          <p:cNvPr id="354" name="Google Shape;354;p42"/>
          <p:cNvSpPr txBox="1"/>
          <p:nvPr>
            <p:ph idx="1" type="body"/>
          </p:nvPr>
        </p:nvSpPr>
        <p:spPr>
          <a:xfrm>
            <a:off x="859715" y="1517697"/>
            <a:ext cx="10823090" cy="3136039"/>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b="0" i="0" lang="en-US">
                <a:solidFill>
                  <a:srgbClr val="303030"/>
                </a:solidFill>
                <a:latin typeface="Public Sans"/>
                <a:ea typeface="Public Sans"/>
                <a:cs typeface="Public Sans"/>
                <a:sym typeface="Public Sans"/>
              </a:rPr>
              <a:t>“The shortage area designations used by the federal government…reflect the primary care workforce that was available in the mid-1970s.”</a:t>
            </a:r>
            <a:endParaRPr/>
          </a:p>
          <a:p>
            <a:pPr indent="-406400" lvl="0" marL="457200" rtl="0" algn="l">
              <a:lnSpc>
                <a:spcPct val="90000"/>
              </a:lnSpc>
              <a:spcBef>
                <a:spcPts val="1000"/>
              </a:spcBef>
              <a:spcAft>
                <a:spcPts val="0"/>
              </a:spcAft>
              <a:buSzPts val="2800"/>
              <a:buChar char="•"/>
            </a:pPr>
            <a:r>
              <a:rPr b="0" i="0" lang="en-US">
                <a:solidFill>
                  <a:srgbClr val="303030"/>
                </a:solidFill>
                <a:latin typeface="Public Sans"/>
                <a:ea typeface="Public Sans"/>
                <a:cs typeface="Public Sans"/>
                <a:sym typeface="Public Sans"/>
              </a:rPr>
              <a:t>“If the federal government revised the HPSA/MUA/MUP methodologies to include the primary care workforce available in 2024, </a:t>
            </a:r>
            <a:r>
              <a:rPr b="1" i="0" lang="en-US">
                <a:solidFill>
                  <a:srgbClr val="303030"/>
                </a:solidFill>
                <a:latin typeface="Public Sans"/>
                <a:ea typeface="Public Sans"/>
                <a:cs typeface="Public Sans"/>
                <a:sym typeface="Public Sans"/>
              </a:rPr>
              <a:t>thousands of communities currently designated as underserved would see their shortage area classification removed</a:t>
            </a:r>
            <a:r>
              <a:rPr b="0" i="0" lang="en-US">
                <a:solidFill>
                  <a:srgbClr val="303030"/>
                </a:solidFill>
                <a:latin typeface="Public Sans"/>
                <a:ea typeface="Public Sans"/>
                <a:cs typeface="Public Sans"/>
                <a:sym typeface="Public Sans"/>
              </a:rPr>
              <a:t>.” </a:t>
            </a:r>
            <a:endParaRPr/>
          </a:p>
          <a:p>
            <a:pPr indent="-406400" lvl="0" marL="457200" marR="0" rtl="0" algn="l">
              <a:lnSpc>
                <a:spcPct val="90000"/>
              </a:lnSpc>
              <a:spcBef>
                <a:spcPts val="1000"/>
              </a:spcBef>
              <a:spcAft>
                <a:spcPts val="0"/>
              </a:spcAft>
              <a:buClr>
                <a:srgbClr val="1B3555"/>
              </a:buClr>
              <a:buSzPts val="2800"/>
              <a:buFont typeface="Arial"/>
              <a:buChar char="•"/>
            </a:pPr>
            <a:r>
              <a:rPr b="0" i="0" lang="en-US">
                <a:solidFill>
                  <a:srgbClr val="303030"/>
                </a:solidFill>
                <a:latin typeface="Public Sans"/>
                <a:ea typeface="Public Sans"/>
                <a:cs typeface="Public Sans"/>
                <a:sym typeface="Public Sans"/>
              </a:rPr>
              <a:t>“Patients now have </a:t>
            </a:r>
            <a:r>
              <a:rPr b="1" i="0" lang="en-US">
                <a:solidFill>
                  <a:srgbClr val="303030"/>
                </a:solidFill>
                <a:latin typeface="Public Sans"/>
                <a:ea typeface="Public Sans"/>
                <a:cs typeface="Public Sans"/>
                <a:sym typeface="Public Sans"/>
              </a:rPr>
              <a:t>full benefit of the nearly 600,000 </a:t>
            </a:r>
            <a:r>
              <a:rPr b="0" i="0" lang="en-US">
                <a:solidFill>
                  <a:srgbClr val="303030"/>
                </a:solidFill>
                <a:latin typeface="Public Sans"/>
                <a:ea typeface="Public Sans"/>
                <a:cs typeface="Public Sans"/>
                <a:sym typeface="Public Sans"/>
              </a:rPr>
              <a:t>currently practicing nurse practitioners (</a:t>
            </a:r>
            <a:r>
              <a:rPr b="1" i="0" lang="en-US">
                <a:solidFill>
                  <a:srgbClr val="303030"/>
                </a:solidFill>
                <a:latin typeface="Public Sans"/>
                <a:ea typeface="Public Sans"/>
                <a:cs typeface="Public Sans"/>
                <a:sym typeface="Public Sans"/>
              </a:rPr>
              <a:t>NPs</a:t>
            </a:r>
            <a:r>
              <a:rPr b="0" i="0" lang="en-US">
                <a:solidFill>
                  <a:srgbClr val="303030"/>
                </a:solidFill>
                <a:latin typeface="Public Sans"/>
                <a:ea typeface="Public Sans"/>
                <a:cs typeface="Public Sans"/>
                <a:sym typeface="Public Sans"/>
              </a:rPr>
              <a:t>) and physician assistants/associates (</a:t>
            </a:r>
            <a:r>
              <a:rPr b="1" i="0" lang="en-US">
                <a:solidFill>
                  <a:srgbClr val="303030"/>
                </a:solidFill>
                <a:latin typeface="Public Sans"/>
                <a:ea typeface="Public Sans"/>
                <a:cs typeface="Public Sans"/>
                <a:sym typeface="Public Sans"/>
              </a:rPr>
              <a:t>PAs</a:t>
            </a:r>
            <a:r>
              <a:rPr b="0" i="0" lang="en-US">
                <a:solidFill>
                  <a:srgbClr val="303030"/>
                </a:solidFill>
                <a:latin typeface="Public Sans"/>
                <a:ea typeface="Public Sans"/>
                <a:cs typeface="Public Sans"/>
                <a:sym typeface="Public Sans"/>
              </a:rPr>
              <a:t>) in the United States.”</a:t>
            </a:r>
            <a:br>
              <a:rPr lang="en-US"/>
            </a:b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43"/>
          <p:cNvPicPr preferRelativeResize="0"/>
          <p:nvPr/>
        </p:nvPicPr>
        <p:blipFill rotWithShape="1">
          <a:blip r:embed="rId3">
            <a:alphaModFix/>
          </a:blip>
          <a:srcRect b="0" l="0" r="0" t="0"/>
          <a:stretch/>
        </p:blipFill>
        <p:spPr>
          <a:xfrm>
            <a:off x="2291986" y="1690688"/>
            <a:ext cx="7608027" cy="2844346"/>
          </a:xfrm>
          <a:prstGeom prst="rect">
            <a:avLst/>
          </a:prstGeom>
          <a:noFill/>
          <a:ln>
            <a:noFill/>
          </a:ln>
        </p:spPr>
      </p:pic>
      <p:sp>
        <p:nvSpPr>
          <p:cNvPr id="360" name="Google Shape;360;p43"/>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The Good News: Virginia Residency Programs Addressing the Gap</a:t>
            </a:r>
            <a:endParaRPr/>
          </a:p>
        </p:txBody>
      </p:sp>
      <p:sp>
        <p:nvSpPr>
          <p:cNvPr id="361" name="Google Shape;361;p43"/>
          <p:cNvSpPr txBox="1"/>
          <p:nvPr>
            <p:ph idx="1" type="body"/>
          </p:nvPr>
        </p:nvSpPr>
        <p:spPr>
          <a:xfrm>
            <a:off x="108857" y="4416425"/>
            <a:ext cx="11244943" cy="2844346"/>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Over 3 years, 833 graduates from VCU Family Medicine residency programs cared for </a:t>
            </a:r>
            <a:r>
              <a:rPr lang="en-US" u="sng"/>
              <a:t>over 1.3 million </a:t>
            </a:r>
            <a:r>
              <a:rPr lang="en-US"/>
              <a:t>VA residents (&gt;15% Virginians)</a:t>
            </a:r>
            <a:endParaRPr/>
          </a:p>
          <a:p>
            <a:pPr indent="-381000" lvl="1" marL="914400" rtl="0" algn="l">
              <a:lnSpc>
                <a:spcPct val="90000"/>
              </a:lnSpc>
              <a:spcBef>
                <a:spcPts val="500"/>
              </a:spcBef>
              <a:spcAft>
                <a:spcPts val="0"/>
              </a:spcAft>
              <a:buSzPts val="2400"/>
              <a:buChar char="•"/>
            </a:pPr>
            <a:r>
              <a:rPr lang="en-US"/>
              <a:t>Riverside Family Medicine graduates saw over 50% of Newport News City Residents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Exploring High Quality Primary Care</a:t>
            </a:r>
            <a:endParaRPr/>
          </a:p>
        </p:txBody>
      </p:sp>
      <p:sp>
        <p:nvSpPr>
          <p:cNvPr id="367" name="Google Shape;367;p44"/>
          <p:cNvSpPr txBox="1"/>
          <p:nvPr>
            <p:ph idx="1" type="body"/>
          </p:nvPr>
        </p:nvSpPr>
        <p:spPr>
          <a:xfrm>
            <a:off x="838200" y="1391516"/>
            <a:ext cx="10515600" cy="435133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There are many factors impacting the implementation of high-quality primary care, which cause burnout and turnover </a:t>
            </a:r>
            <a:endParaRPr/>
          </a:p>
          <a:p>
            <a:pPr indent="-406400" lvl="0" marL="457200" marR="0" rtl="0" algn="l">
              <a:lnSpc>
                <a:spcPct val="90000"/>
              </a:lnSpc>
              <a:spcBef>
                <a:spcPts val="1000"/>
              </a:spcBef>
              <a:spcAft>
                <a:spcPts val="0"/>
              </a:spcAft>
              <a:buClr>
                <a:srgbClr val="1B3555"/>
              </a:buClr>
              <a:buSzPts val="2800"/>
              <a:buFont typeface="Arial"/>
              <a:buChar char="•"/>
            </a:pPr>
            <a:r>
              <a:rPr lang="en-US"/>
              <a:t>PBRNs can identify frontline successes/challenges to better support primary care </a:t>
            </a:r>
            <a:endParaRPr/>
          </a:p>
          <a:p>
            <a:pPr indent="-406400" lvl="0" marL="457200" marR="0" rtl="0" algn="l">
              <a:lnSpc>
                <a:spcPct val="90000"/>
              </a:lnSpc>
              <a:spcBef>
                <a:spcPts val="1000"/>
              </a:spcBef>
              <a:spcAft>
                <a:spcPts val="0"/>
              </a:spcAft>
              <a:buClr>
                <a:srgbClr val="1B3555"/>
              </a:buClr>
              <a:buSzPts val="2800"/>
              <a:buFont typeface="Arial"/>
              <a:buChar char="•"/>
            </a:pPr>
            <a:r>
              <a:rPr lang="en-US"/>
              <a:t>We aim to explore:</a:t>
            </a:r>
            <a:endParaRPr/>
          </a:p>
        </p:txBody>
      </p:sp>
      <p:grpSp>
        <p:nvGrpSpPr>
          <p:cNvPr id="368" name="Google Shape;368;p44"/>
          <p:cNvGrpSpPr/>
          <p:nvPr/>
        </p:nvGrpSpPr>
        <p:grpSpPr>
          <a:xfrm>
            <a:off x="1352299" y="3869180"/>
            <a:ext cx="9499949" cy="1815882"/>
            <a:chOff x="2215" y="0"/>
            <a:chExt cx="9499949" cy="1815882"/>
          </a:xfrm>
        </p:grpSpPr>
        <p:sp>
          <p:nvSpPr>
            <p:cNvPr id="369" name="Google Shape;369;p44"/>
            <p:cNvSpPr/>
            <p:nvPr/>
          </p:nvSpPr>
          <p:spPr>
            <a:xfrm>
              <a:off x="2215" y="0"/>
              <a:ext cx="2322725" cy="1815882"/>
            </a:xfrm>
            <a:prstGeom prst="roundRect">
              <a:avLst>
                <a:gd fmla="val 10000" name="adj"/>
              </a:avLst>
            </a:prstGeom>
            <a:solidFill>
              <a:srgbClr val="3E78B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4"/>
            <p:cNvSpPr txBox="1"/>
            <p:nvPr/>
          </p:nvSpPr>
          <p:spPr>
            <a:xfrm>
              <a:off x="2215" y="726352"/>
              <a:ext cx="2322725" cy="726352"/>
            </a:xfrm>
            <a:prstGeom prst="rect">
              <a:avLst/>
            </a:prstGeom>
            <a:noFill/>
            <a:ln>
              <a:noFill/>
            </a:ln>
          </p:spPr>
          <p:txBody>
            <a:bodyPr anchorCtr="0" anchor="ctr" bIns="120900" lIns="120900" spcFirstLastPara="1" rIns="120900" wrap="square" tIns="120900">
              <a:noAutofit/>
            </a:bodyPr>
            <a:lstStyle/>
            <a:p>
              <a:pPr indent="0" lvl="0" marL="0" marR="0" rtl="0" algn="ctr">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Arial"/>
                  <a:ea typeface="Arial"/>
                  <a:cs typeface="Arial"/>
                  <a:sym typeface="Arial"/>
                </a:rPr>
                <a:t>First contact </a:t>
              </a:r>
              <a:endParaRPr b="0" i="0" sz="1700" u="none" cap="none" strike="noStrike">
                <a:solidFill>
                  <a:schemeClr val="lt1"/>
                </a:solidFill>
                <a:latin typeface="Arial"/>
                <a:ea typeface="Arial"/>
                <a:cs typeface="Arial"/>
                <a:sym typeface="Arial"/>
              </a:endParaRPr>
            </a:p>
          </p:txBody>
        </p:sp>
        <p:sp>
          <p:nvSpPr>
            <p:cNvPr id="371" name="Google Shape;371;p44"/>
            <p:cNvSpPr/>
            <p:nvPr/>
          </p:nvSpPr>
          <p:spPr>
            <a:xfrm>
              <a:off x="861234" y="108952"/>
              <a:ext cx="604688" cy="604688"/>
            </a:xfrm>
            <a:prstGeom prst="ellipse">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4"/>
            <p:cNvSpPr/>
            <p:nvPr/>
          </p:nvSpPr>
          <p:spPr>
            <a:xfrm>
              <a:off x="2394623" y="0"/>
              <a:ext cx="2322725" cy="1815882"/>
            </a:xfrm>
            <a:prstGeom prst="roundRect">
              <a:avLst>
                <a:gd fmla="val 10000" name="adj"/>
              </a:avLst>
            </a:prstGeom>
            <a:solidFill>
              <a:srgbClr val="3E78B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4"/>
            <p:cNvSpPr txBox="1"/>
            <p:nvPr/>
          </p:nvSpPr>
          <p:spPr>
            <a:xfrm>
              <a:off x="2394623" y="726352"/>
              <a:ext cx="2322725" cy="726352"/>
            </a:xfrm>
            <a:prstGeom prst="rect">
              <a:avLst/>
            </a:prstGeom>
            <a:noFill/>
            <a:ln>
              <a:noFill/>
            </a:ln>
          </p:spPr>
          <p:txBody>
            <a:bodyPr anchorCtr="0" anchor="ctr" bIns="120900" lIns="120900" spcFirstLastPara="1" rIns="120900" wrap="square" tIns="120900">
              <a:noAutofit/>
            </a:bodyPr>
            <a:lstStyle/>
            <a:p>
              <a:pPr indent="0" lvl="0" marL="0" marR="0" rtl="0" algn="ctr">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Arial"/>
                  <a:ea typeface="Arial"/>
                  <a:cs typeface="Arial"/>
                  <a:sym typeface="Arial"/>
                </a:rPr>
                <a:t>Continuity</a:t>
              </a:r>
              <a:endParaRPr b="0" i="0" sz="1700" u="none" cap="none" strike="noStrike">
                <a:solidFill>
                  <a:schemeClr val="lt1"/>
                </a:solidFill>
                <a:latin typeface="Arial"/>
                <a:ea typeface="Arial"/>
                <a:cs typeface="Arial"/>
                <a:sym typeface="Arial"/>
              </a:endParaRPr>
            </a:p>
          </p:txBody>
        </p:sp>
        <p:sp>
          <p:nvSpPr>
            <p:cNvPr id="374" name="Google Shape;374;p44"/>
            <p:cNvSpPr/>
            <p:nvPr/>
          </p:nvSpPr>
          <p:spPr>
            <a:xfrm>
              <a:off x="3253642" y="108952"/>
              <a:ext cx="604688" cy="604688"/>
            </a:xfrm>
            <a:prstGeom prst="ellipse">
              <a:avLst/>
            </a:prstGeom>
            <a:blipFill rotWithShape="1">
              <a:blip r:embed="rId4">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4"/>
            <p:cNvSpPr/>
            <p:nvPr/>
          </p:nvSpPr>
          <p:spPr>
            <a:xfrm>
              <a:off x="4787031" y="0"/>
              <a:ext cx="2322725" cy="1815882"/>
            </a:xfrm>
            <a:prstGeom prst="roundRect">
              <a:avLst>
                <a:gd fmla="val 10000" name="adj"/>
              </a:avLst>
            </a:prstGeom>
            <a:solidFill>
              <a:srgbClr val="3E78B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4"/>
            <p:cNvSpPr txBox="1"/>
            <p:nvPr/>
          </p:nvSpPr>
          <p:spPr>
            <a:xfrm>
              <a:off x="4787031" y="726352"/>
              <a:ext cx="2322725" cy="726352"/>
            </a:xfrm>
            <a:prstGeom prst="rect">
              <a:avLst/>
            </a:prstGeom>
            <a:noFill/>
            <a:ln>
              <a:noFill/>
            </a:ln>
          </p:spPr>
          <p:txBody>
            <a:bodyPr anchorCtr="0" anchor="ctr" bIns="120900" lIns="120900" spcFirstLastPara="1" rIns="120900" wrap="square" tIns="120900">
              <a:noAutofit/>
            </a:bodyPr>
            <a:lstStyle/>
            <a:p>
              <a:pPr indent="0" lvl="0" marL="0" marR="0" rtl="0" algn="ctr">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Arial"/>
                  <a:ea typeface="Arial"/>
                  <a:cs typeface="Arial"/>
                  <a:sym typeface="Arial"/>
                </a:rPr>
                <a:t>Comprehensiveness </a:t>
              </a:r>
              <a:endParaRPr b="0" i="0" sz="1700" u="none" cap="none" strike="noStrike">
                <a:solidFill>
                  <a:schemeClr val="lt1"/>
                </a:solidFill>
                <a:latin typeface="Arial"/>
                <a:ea typeface="Arial"/>
                <a:cs typeface="Arial"/>
                <a:sym typeface="Arial"/>
              </a:endParaRPr>
            </a:p>
          </p:txBody>
        </p:sp>
        <p:sp>
          <p:nvSpPr>
            <p:cNvPr id="377" name="Google Shape;377;p44"/>
            <p:cNvSpPr/>
            <p:nvPr/>
          </p:nvSpPr>
          <p:spPr>
            <a:xfrm>
              <a:off x="5646049" y="108952"/>
              <a:ext cx="604688" cy="604688"/>
            </a:xfrm>
            <a:prstGeom prst="ellipse">
              <a:avLst/>
            </a:prstGeom>
            <a:blipFill rotWithShape="1">
              <a:blip r:embed="rId5">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4"/>
            <p:cNvSpPr/>
            <p:nvPr/>
          </p:nvSpPr>
          <p:spPr>
            <a:xfrm>
              <a:off x="7179439" y="0"/>
              <a:ext cx="2322725" cy="1815882"/>
            </a:xfrm>
            <a:prstGeom prst="roundRect">
              <a:avLst>
                <a:gd fmla="val 10000" name="adj"/>
              </a:avLst>
            </a:prstGeom>
            <a:solidFill>
              <a:srgbClr val="3E78B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4"/>
            <p:cNvSpPr txBox="1"/>
            <p:nvPr/>
          </p:nvSpPr>
          <p:spPr>
            <a:xfrm>
              <a:off x="7179439" y="726352"/>
              <a:ext cx="2322725" cy="726352"/>
            </a:xfrm>
            <a:prstGeom prst="rect">
              <a:avLst/>
            </a:prstGeom>
            <a:noFill/>
            <a:ln>
              <a:noFill/>
            </a:ln>
          </p:spPr>
          <p:txBody>
            <a:bodyPr anchorCtr="0" anchor="ctr" bIns="120900" lIns="120900" spcFirstLastPara="1" rIns="120900" wrap="square" tIns="120900">
              <a:noAutofit/>
            </a:bodyPr>
            <a:lstStyle/>
            <a:p>
              <a:pPr indent="0" lvl="0" marL="0" marR="0" rtl="0" algn="ctr">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Arial"/>
                  <a:ea typeface="Arial"/>
                  <a:cs typeface="Arial"/>
                  <a:sym typeface="Arial"/>
                </a:rPr>
                <a:t>Coordination</a:t>
              </a:r>
              <a:endParaRPr b="0" i="0" sz="1700" u="none" cap="none" strike="noStrike">
                <a:solidFill>
                  <a:schemeClr val="lt1"/>
                </a:solidFill>
                <a:latin typeface="Arial"/>
                <a:ea typeface="Arial"/>
                <a:cs typeface="Arial"/>
                <a:sym typeface="Arial"/>
              </a:endParaRPr>
            </a:p>
          </p:txBody>
        </p:sp>
        <p:sp>
          <p:nvSpPr>
            <p:cNvPr id="380" name="Google Shape;380;p44"/>
            <p:cNvSpPr/>
            <p:nvPr/>
          </p:nvSpPr>
          <p:spPr>
            <a:xfrm>
              <a:off x="8038457" y="108952"/>
              <a:ext cx="604688" cy="604688"/>
            </a:xfrm>
            <a:prstGeom prst="ellipse">
              <a:avLst/>
            </a:prstGeom>
            <a:blipFill rotWithShape="1">
              <a:blip r:embed="rId6">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4"/>
            <p:cNvSpPr/>
            <p:nvPr/>
          </p:nvSpPr>
          <p:spPr>
            <a:xfrm>
              <a:off x="380175" y="1452705"/>
              <a:ext cx="8744030" cy="272382"/>
            </a:xfrm>
            <a:prstGeom prst="leftRightArrow">
              <a:avLst>
                <a:gd fmla="val 50000" name="adj1"/>
                <a:gd fmla="val 50000" name="adj2"/>
              </a:avLst>
            </a:prstGeom>
            <a:solidFill>
              <a:srgbClr val="ADBDD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Balance of Panel Size and High-Quality Primary Care </a:t>
            </a:r>
            <a:endParaRPr/>
          </a:p>
        </p:txBody>
      </p:sp>
      <p:pic>
        <p:nvPicPr>
          <p:cNvPr descr="Scales of justice" id="387" name="Google Shape;387;p45"/>
          <p:cNvPicPr preferRelativeResize="0"/>
          <p:nvPr/>
        </p:nvPicPr>
        <p:blipFill rotWithShape="1">
          <a:blip r:embed="rId3">
            <a:alphaModFix/>
          </a:blip>
          <a:srcRect b="0" l="0" r="0" t="0"/>
          <a:stretch/>
        </p:blipFill>
        <p:spPr>
          <a:xfrm>
            <a:off x="5031128" y="2364128"/>
            <a:ext cx="2129744" cy="2129744"/>
          </a:xfrm>
          <a:prstGeom prst="rect">
            <a:avLst/>
          </a:prstGeom>
          <a:noFill/>
          <a:ln>
            <a:noFill/>
          </a:ln>
        </p:spPr>
      </p:pic>
      <p:sp>
        <p:nvSpPr>
          <p:cNvPr id="388" name="Google Shape;388;p45"/>
          <p:cNvSpPr txBox="1"/>
          <p:nvPr/>
        </p:nvSpPr>
        <p:spPr>
          <a:xfrm>
            <a:off x="755174" y="2639426"/>
            <a:ext cx="3390569" cy="296395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b="0" i="0" lang="en-US" sz="2600" u="none" cap="none" strike="noStrike">
                <a:solidFill>
                  <a:srgbClr val="414141"/>
                </a:solidFill>
                <a:latin typeface="Trebuchet MS"/>
                <a:ea typeface="Trebuchet MS"/>
                <a:cs typeface="Trebuchet MS"/>
                <a:sym typeface="Trebuchet MS"/>
              </a:rPr>
              <a:t>Large panel size </a:t>
            </a:r>
            <a:r>
              <a:rPr b="1" i="0" lang="en-US" sz="2600" u="none" cap="none" strike="noStrike">
                <a:solidFill>
                  <a:srgbClr val="414141"/>
                </a:solidFill>
                <a:latin typeface="Trebuchet MS"/>
                <a:ea typeface="Trebuchet MS"/>
                <a:cs typeface="Trebuchet MS"/>
                <a:sym typeface="Trebuchet MS"/>
              </a:rPr>
              <a:t>increases access </a:t>
            </a:r>
            <a:r>
              <a:rPr b="0" i="0" lang="en-US" sz="2600" u="none" cap="none" strike="noStrike">
                <a:solidFill>
                  <a:srgbClr val="414141"/>
                </a:solidFill>
                <a:latin typeface="Trebuchet MS"/>
                <a:ea typeface="Trebuchet MS"/>
                <a:cs typeface="Trebuchet MS"/>
                <a:sym typeface="Trebuchet MS"/>
              </a:rPr>
              <a:t>for patients and communities</a:t>
            </a:r>
            <a:endParaRPr/>
          </a:p>
          <a:p>
            <a:pPr indent="0" lvl="0" marL="0" marR="0" rtl="0" algn="l">
              <a:lnSpc>
                <a:spcPct val="90000"/>
              </a:lnSpc>
              <a:spcBef>
                <a:spcPts val="0"/>
              </a:spcBef>
              <a:spcAft>
                <a:spcPts val="0"/>
              </a:spcAft>
              <a:buClr>
                <a:srgbClr val="4179BD"/>
              </a:buClr>
              <a:buSzPts val="4400"/>
              <a:buFont typeface="Trebuchet MS"/>
              <a:buNone/>
            </a:pPr>
            <a:r>
              <a:t/>
            </a:r>
            <a:endParaRPr b="0" i="1" sz="1600" u="none" cap="none" strike="noStrike">
              <a:solidFill>
                <a:srgbClr val="414141"/>
              </a:solidFill>
              <a:latin typeface="Trebuchet MS"/>
              <a:ea typeface="Trebuchet MS"/>
              <a:cs typeface="Trebuchet MS"/>
              <a:sym typeface="Trebuchet MS"/>
            </a:endParaRPr>
          </a:p>
        </p:txBody>
      </p:sp>
      <p:sp>
        <p:nvSpPr>
          <p:cNvPr id="389" name="Google Shape;389;p45"/>
          <p:cNvSpPr txBox="1"/>
          <p:nvPr/>
        </p:nvSpPr>
        <p:spPr>
          <a:xfrm>
            <a:off x="8046257" y="2639426"/>
            <a:ext cx="3390569" cy="296395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b="0" i="0" lang="en-US" sz="2600" u="none" cap="none" strike="noStrike">
                <a:solidFill>
                  <a:srgbClr val="414141"/>
                </a:solidFill>
                <a:latin typeface="Trebuchet MS"/>
                <a:ea typeface="Trebuchet MS"/>
                <a:cs typeface="Trebuchet MS"/>
                <a:sym typeface="Trebuchet MS"/>
              </a:rPr>
              <a:t>Large panel size may </a:t>
            </a:r>
            <a:r>
              <a:rPr b="1" i="0" lang="en-US" sz="2600" u="none" cap="none" strike="noStrike">
                <a:solidFill>
                  <a:srgbClr val="414141"/>
                </a:solidFill>
                <a:latin typeface="Trebuchet MS"/>
                <a:ea typeface="Trebuchet MS"/>
                <a:cs typeface="Trebuchet MS"/>
                <a:sym typeface="Trebuchet MS"/>
              </a:rPr>
              <a:t>decrease access and continuity </a:t>
            </a:r>
            <a:r>
              <a:rPr b="0" i="0" lang="en-US" sz="2600" u="none" cap="none" strike="noStrike">
                <a:solidFill>
                  <a:srgbClr val="414141"/>
                </a:solidFill>
                <a:latin typeface="Trebuchet MS"/>
                <a:ea typeface="Trebuchet MS"/>
                <a:cs typeface="Trebuchet MS"/>
                <a:sym typeface="Trebuchet MS"/>
              </a:rPr>
              <a:t>for current patients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Panel Size and Continuity</a:t>
            </a:r>
            <a:endParaRPr/>
          </a:p>
        </p:txBody>
      </p:sp>
      <p:pic>
        <p:nvPicPr>
          <p:cNvPr id="395" name="Google Shape;395;p46"/>
          <p:cNvPicPr preferRelativeResize="0"/>
          <p:nvPr/>
        </p:nvPicPr>
        <p:blipFill rotWithShape="1">
          <a:blip r:embed="rId3">
            <a:alphaModFix/>
          </a:blip>
          <a:srcRect b="0" l="0" r="0" t="0"/>
          <a:stretch/>
        </p:blipFill>
        <p:spPr>
          <a:xfrm>
            <a:off x="2135393" y="1157337"/>
            <a:ext cx="7921214" cy="475847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t/>
            </a:r>
            <a:endParaRPr/>
          </a:p>
        </p:txBody>
      </p:sp>
      <p:sp>
        <p:nvSpPr>
          <p:cNvPr id="401" name="Google Shape;401;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1B3555"/>
              </a:buClr>
              <a:buSzPts val="2800"/>
              <a:buFont typeface="Arial"/>
              <a:buNone/>
            </a:pPr>
            <a:r>
              <a:t/>
            </a:r>
            <a:endParaRPr/>
          </a:p>
        </p:txBody>
      </p:sp>
      <p:pic>
        <p:nvPicPr>
          <p:cNvPr id="402" name="Google Shape;402;p47"/>
          <p:cNvPicPr preferRelativeResize="0"/>
          <p:nvPr/>
        </p:nvPicPr>
        <p:blipFill rotWithShape="1">
          <a:blip r:embed="rId3">
            <a:alphaModFix/>
          </a:blip>
          <a:srcRect b="0" l="0" r="0" t="0"/>
          <a:stretch/>
        </p:blipFill>
        <p:spPr>
          <a:xfrm>
            <a:off x="1173928" y="283210"/>
            <a:ext cx="9844144" cy="58163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9"/>
          <p:cNvSpPr txBox="1"/>
          <p:nvPr>
            <p:ph type="title"/>
          </p:nvPr>
        </p:nvSpPr>
        <p:spPr>
          <a:xfrm>
            <a:off x="186933" y="257740"/>
            <a:ext cx="11844174" cy="1143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sz="4000"/>
              <a:t>NASEM: Implementing High Quality Primary Care</a:t>
            </a:r>
            <a:endParaRPr/>
          </a:p>
        </p:txBody>
      </p:sp>
      <p:sp>
        <p:nvSpPr>
          <p:cNvPr id="86" name="Google Shape;86;p9"/>
          <p:cNvSpPr txBox="1"/>
          <p:nvPr>
            <p:ph idx="1" type="body"/>
          </p:nvPr>
        </p:nvSpPr>
        <p:spPr>
          <a:xfrm>
            <a:off x="757646" y="1228435"/>
            <a:ext cx="7065554" cy="4719093"/>
          </a:xfrm>
          <a:prstGeom prst="rect">
            <a:avLst/>
          </a:prstGeom>
          <a:noFill/>
          <a:ln>
            <a:noFill/>
          </a:ln>
        </p:spPr>
        <p:txBody>
          <a:bodyPr anchorCtr="0" anchor="t" bIns="45700" lIns="91425" spcFirstLastPara="1" rIns="91425" wrap="square" tIns="45700">
            <a:normAutofit/>
          </a:bodyPr>
          <a:lstStyle/>
          <a:p>
            <a:pPr indent="-406400" lvl="0" marL="457200" rtl="0" algn="l">
              <a:lnSpc>
                <a:spcPct val="110000"/>
              </a:lnSpc>
              <a:spcBef>
                <a:spcPts val="800"/>
              </a:spcBef>
              <a:spcAft>
                <a:spcPts val="0"/>
              </a:spcAft>
              <a:buSzPts val="2800"/>
              <a:buChar char="•"/>
            </a:pPr>
            <a:r>
              <a:rPr lang="en-US" sz="3200">
                <a:solidFill>
                  <a:srgbClr val="FF0000"/>
                </a:solidFill>
                <a:latin typeface="Calibri"/>
                <a:ea typeface="Calibri"/>
                <a:cs typeface="Calibri"/>
                <a:sym typeface="Calibri"/>
              </a:rPr>
              <a:t>Inadequate primary care results in shorter lives and more inequities for communities</a:t>
            </a:r>
            <a:endParaRPr/>
          </a:p>
          <a:p>
            <a:pPr indent="-406400" lvl="0" marL="457200" rtl="0" algn="l">
              <a:lnSpc>
                <a:spcPct val="110000"/>
              </a:lnSpc>
              <a:spcBef>
                <a:spcPts val="800"/>
              </a:spcBef>
              <a:spcAft>
                <a:spcPts val="0"/>
              </a:spcAft>
              <a:buSzPts val="2800"/>
              <a:buChar char="•"/>
            </a:pPr>
            <a:r>
              <a:rPr lang="en-US" sz="3200">
                <a:latin typeface="Calibri"/>
                <a:ea typeface="Calibri"/>
                <a:cs typeface="Calibri"/>
                <a:sym typeface="Calibri"/>
              </a:rPr>
              <a:t>Primary care is the foundation of the healthcare system and should be considered a common good</a:t>
            </a:r>
            <a:endParaRPr/>
          </a:p>
          <a:p>
            <a:pPr indent="-406400" lvl="0" marL="457200" rtl="0" algn="l">
              <a:lnSpc>
                <a:spcPct val="110000"/>
              </a:lnSpc>
              <a:spcBef>
                <a:spcPts val="800"/>
              </a:spcBef>
              <a:spcAft>
                <a:spcPts val="0"/>
              </a:spcAft>
              <a:buSzPts val="2800"/>
              <a:buChar char="•"/>
            </a:pPr>
            <a:r>
              <a:rPr lang="en-US" sz="3200">
                <a:latin typeface="Calibri"/>
                <a:ea typeface="Calibri"/>
                <a:cs typeface="Calibri"/>
                <a:sym typeface="Calibri"/>
              </a:rPr>
              <a:t>Primary care is weakening in the U.S. when it is needed most</a:t>
            </a:r>
            <a:endParaRPr/>
          </a:p>
        </p:txBody>
      </p:sp>
      <p:pic>
        <p:nvPicPr>
          <p:cNvPr id="87" name="Google Shape;87;p9"/>
          <p:cNvPicPr preferRelativeResize="0"/>
          <p:nvPr/>
        </p:nvPicPr>
        <p:blipFill rotWithShape="1">
          <a:blip r:embed="rId3">
            <a:alphaModFix/>
          </a:blip>
          <a:srcRect b="0" l="0" r="0" t="0"/>
          <a:stretch/>
        </p:blipFill>
        <p:spPr>
          <a:xfrm>
            <a:off x="8151299" y="969818"/>
            <a:ext cx="3853768" cy="53016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8"/>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Length of Relationship</a:t>
            </a:r>
            <a:endParaRPr/>
          </a:p>
        </p:txBody>
      </p:sp>
      <p:pic>
        <p:nvPicPr>
          <p:cNvPr id="408" name="Google Shape;408;p48"/>
          <p:cNvPicPr preferRelativeResize="0"/>
          <p:nvPr/>
        </p:nvPicPr>
        <p:blipFill rotWithShape="1">
          <a:blip r:embed="rId3">
            <a:alphaModFix/>
          </a:blip>
          <a:srcRect b="0" l="0" r="0" t="0"/>
          <a:stretch/>
        </p:blipFill>
        <p:spPr>
          <a:xfrm>
            <a:off x="2397610" y="944805"/>
            <a:ext cx="7396779" cy="4849832"/>
          </a:xfrm>
          <a:prstGeom prst="rect">
            <a:avLst/>
          </a:prstGeom>
          <a:noFill/>
          <a:ln>
            <a:noFill/>
          </a:ln>
        </p:spPr>
      </p:pic>
      <p:sp>
        <p:nvSpPr>
          <p:cNvPr id="409" name="Google Shape;409;p48"/>
          <p:cNvSpPr/>
          <p:nvPr/>
        </p:nvSpPr>
        <p:spPr>
          <a:xfrm rot="-5400000">
            <a:off x="3241097" y="5431928"/>
            <a:ext cx="445723" cy="279695"/>
          </a:xfrm>
          <a:prstGeom prst="right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9"/>
          <p:cNvSpPr txBox="1"/>
          <p:nvPr>
            <p:ph type="title"/>
          </p:nvPr>
        </p:nvSpPr>
        <p:spPr>
          <a:xfrm>
            <a:off x="838200" y="365125"/>
            <a:ext cx="10255180" cy="8781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Comprehensiveness Has Decreased Over Time </a:t>
            </a:r>
            <a:endParaRPr/>
          </a:p>
        </p:txBody>
      </p:sp>
      <p:graphicFrame>
        <p:nvGraphicFramePr>
          <p:cNvPr id="415" name="Google Shape;415;p49"/>
          <p:cNvGraphicFramePr/>
          <p:nvPr/>
        </p:nvGraphicFramePr>
        <p:xfrm>
          <a:off x="3846400" y="1465271"/>
          <a:ext cx="3000000" cy="3000000"/>
        </p:xfrm>
        <a:graphic>
          <a:graphicData uri="http://schemas.openxmlformats.org/drawingml/2006/table">
            <a:tbl>
              <a:tblPr>
                <a:noFill/>
                <a:tableStyleId>{887B0C0E-481A-43AC-941E-35FEF981F2E8}</a:tableStyleId>
              </a:tblPr>
              <a:tblGrid>
                <a:gridCol w="884625"/>
                <a:gridCol w="3614575"/>
              </a:tblGrid>
              <a:tr h="436200">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Year</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Mean Comprehensiveness for Clinicians </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r>
              <a:tr h="436200">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2016</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0.445  </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r>
              <a:tr h="436200">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2017</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0.438  </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r>
              <a:tr h="436200">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2018</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0.435  </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r>
              <a:tr h="436200">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2019</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0.428  </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r>
              <a:tr h="436200">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2020</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0.416  </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r>
              <a:tr h="436200">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2021</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0.413 </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r>
              <a:tr h="436200">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2022</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c>
                  <a:txBody>
                    <a:bodyPr/>
                    <a:lstStyle/>
                    <a:p>
                      <a:pPr indent="0" lvl="0" marL="0" marR="0" rtl="0" algn="l">
                        <a:lnSpc>
                          <a:spcPct val="115000"/>
                        </a:lnSpc>
                        <a:spcBef>
                          <a:spcPts val="0"/>
                        </a:spcBef>
                        <a:spcAft>
                          <a:spcPts val="0"/>
                        </a:spcAft>
                        <a:buNone/>
                      </a:pPr>
                      <a:r>
                        <a:rPr b="0" i="0" lang="en-US" sz="2400" u="none" cap="none" strike="noStrike">
                          <a:solidFill>
                            <a:srgbClr val="1B3555"/>
                          </a:solidFill>
                          <a:latin typeface="Trebuchet MS"/>
                          <a:ea typeface="Trebuchet MS"/>
                          <a:cs typeface="Trebuchet MS"/>
                          <a:sym typeface="Trebuchet MS"/>
                        </a:rPr>
                        <a:t>0.397  </a:t>
                      </a:r>
                      <a:endParaRPr b="0" i="0" sz="2400" u="none" cap="none" strike="noStrike">
                        <a:solidFill>
                          <a:srgbClr val="1B3555"/>
                        </a:solidFill>
                        <a:latin typeface="Trebuchet MS"/>
                        <a:ea typeface="Trebuchet MS"/>
                        <a:cs typeface="Trebuchet MS"/>
                        <a:sym typeface="Trebuchet MS"/>
                      </a:endParaRPr>
                    </a:p>
                  </a:txBody>
                  <a:tcPr marT="63500" marB="63500" marR="63500" marL="63500"/>
                </a:tc>
              </a:tr>
            </a:tbl>
          </a:graphicData>
        </a:graphic>
      </p:graphicFrame>
      <p:sp>
        <p:nvSpPr>
          <p:cNvPr id="416" name="Google Shape;416;p49"/>
          <p:cNvSpPr/>
          <p:nvPr/>
        </p:nvSpPr>
        <p:spPr>
          <a:xfrm>
            <a:off x="3846400" y="2404751"/>
            <a:ext cx="4499199" cy="521327"/>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17" name="Google Shape;417;p49"/>
          <p:cNvSpPr/>
          <p:nvPr/>
        </p:nvSpPr>
        <p:spPr>
          <a:xfrm>
            <a:off x="3885338" y="5485644"/>
            <a:ext cx="4460262" cy="521327"/>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0"/>
          <p:cNvSpPr txBox="1"/>
          <p:nvPr>
            <p:ph type="title"/>
          </p:nvPr>
        </p:nvSpPr>
        <p:spPr>
          <a:xfrm>
            <a:off x="838200" y="365125"/>
            <a:ext cx="10255180" cy="8781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Bimodal Distribution of Comprehensiveness</a:t>
            </a:r>
            <a:endParaRPr/>
          </a:p>
        </p:txBody>
      </p:sp>
      <p:pic>
        <p:nvPicPr>
          <p:cNvPr id="423" name="Google Shape;423;p50"/>
          <p:cNvPicPr preferRelativeResize="0"/>
          <p:nvPr/>
        </p:nvPicPr>
        <p:blipFill rotWithShape="1">
          <a:blip r:embed="rId3">
            <a:alphaModFix/>
          </a:blip>
          <a:srcRect b="0" l="0" r="0" t="0"/>
          <a:stretch/>
        </p:blipFill>
        <p:spPr>
          <a:xfrm>
            <a:off x="2521771" y="1821552"/>
            <a:ext cx="6772835" cy="396606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Rural Physicians Have Higher Continuity and Comprehensiveness</a:t>
            </a:r>
            <a:endParaRPr/>
          </a:p>
        </p:txBody>
      </p:sp>
      <p:pic>
        <p:nvPicPr>
          <p:cNvPr id="429" name="Google Shape;429;p51"/>
          <p:cNvPicPr preferRelativeResize="0"/>
          <p:nvPr/>
        </p:nvPicPr>
        <p:blipFill rotWithShape="1">
          <a:blip r:embed="rId3">
            <a:alphaModFix/>
          </a:blip>
          <a:srcRect b="0" l="0" r="0" t="0"/>
          <a:stretch/>
        </p:blipFill>
        <p:spPr>
          <a:xfrm>
            <a:off x="5854532" y="1690688"/>
            <a:ext cx="5174166" cy="4215261"/>
          </a:xfrm>
          <a:prstGeom prst="rect">
            <a:avLst/>
          </a:prstGeom>
          <a:noFill/>
          <a:ln>
            <a:noFill/>
          </a:ln>
        </p:spPr>
      </p:pic>
      <p:pic>
        <p:nvPicPr>
          <p:cNvPr id="430" name="Google Shape;430;p51"/>
          <p:cNvPicPr preferRelativeResize="0"/>
          <p:nvPr/>
        </p:nvPicPr>
        <p:blipFill rotWithShape="1">
          <a:blip r:embed="rId4">
            <a:alphaModFix/>
          </a:blip>
          <a:srcRect b="0" l="0" r="0" t="0"/>
          <a:stretch/>
        </p:blipFill>
        <p:spPr>
          <a:xfrm>
            <a:off x="482040" y="1690688"/>
            <a:ext cx="5047391" cy="4473239"/>
          </a:xfrm>
          <a:prstGeom prst="rect">
            <a:avLst/>
          </a:prstGeom>
          <a:noFill/>
          <a:ln>
            <a:noFill/>
          </a:ln>
        </p:spPr>
      </p:pic>
      <p:sp>
        <p:nvSpPr>
          <p:cNvPr id="431" name="Google Shape;431;p51"/>
          <p:cNvSpPr/>
          <p:nvPr/>
        </p:nvSpPr>
        <p:spPr>
          <a:xfrm rot="-5400000">
            <a:off x="94153" y="3281744"/>
            <a:ext cx="3533845" cy="1549102"/>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32" name="Google Shape;432;p51"/>
          <p:cNvSpPr/>
          <p:nvPr/>
        </p:nvSpPr>
        <p:spPr>
          <a:xfrm rot="-5400000">
            <a:off x="5624586" y="3347293"/>
            <a:ext cx="3424263" cy="1527586"/>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2"/>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Communities with Greatest Change in Comprehensiveness (2016-2022)</a:t>
            </a:r>
            <a:endParaRPr/>
          </a:p>
        </p:txBody>
      </p:sp>
      <p:sp>
        <p:nvSpPr>
          <p:cNvPr id="438" name="Google Shape;438;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Green=improved</a:t>
            </a:r>
            <a:endParaRPr/>
          </a:p>
          <a:p>
            <a:pPr indent="-406400" lvl="0" marL="457200" marR="0" rtl="0" algn="l">
              <a:lnSpc>
                <a:spcPct val="90000"/>
              </a:lnSpc>
              <a:spcBef>
                <a:spcPts val="1000"/>
              </a:spcBef>
              <a:spcAft>
                <a:spcPts val="0"/>
              </a:spcAft>
              <a:buClr>
                <a:srgbClr val="1B3555"/>
              </a:buClr>
              <a:buSzPts val="2800"/>
              <a:buFont typeface="Arial"/>
              <a:buChar char="•"/>
            </a:pPr>
            <a:r>
              <a:rPr lang="en-US"/>
              <a:t>Blue=worsened</a:t>
            </a:r>
            <a:endParaRPr/>
          </a:p>
        </p:txBody>
      </p:sp>
      <p:pic>
        <p:nvPicPr>
          <p:cNvPr id="439" name="Google Shape;439;p52"/>
          <p:cNvPicPr preferRelativeResize="0"/>
          <p:nvPr/>
        </p:nvPicPr>
        <p:blipFill rotWithShape="1">
          <a:blip r:embed="rId3">
            <a:alphaModFix/>
          </a:blip>
          <a:srcRect b="0" l="0" r="0" t="0"/>
          <a:stretch/>
        </p:blipFill>
        <p:spPr>
          <a:xfrm>
            <a:off x="4663814" y="1943100"/>
            <a:ext cx="6984395" cy="376908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3"/>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Community Asset Mapping</a:t>
            </a:r>
            <a:endParaRPr/>
          </a:p>
        </p:txBody>
      </p:sp>
      <p:sp>
        <p:nvSpPr>
          <p:cNvPr id="445" name="Google Shape;445;p53"/>
          <p:cNvSpPr txBox="1"/>
          <p:nvPr>
            <p:ph idx="1" type="body"/>
          </p:nvPr>
        </p:nvSpPr>
        <p:spPr>
          <a:xfrm>
            <a:off x="838200" y="1690688"/>
            <a:ext cx="10515600" cy="435133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In communities with the greatest improvements, or declines, in comprehensiveness, we looked at what components of comprehensiveness changed the most</a:t>
            </a:r>
            <a:endParaRPr/>
          </a:p>
          <a:p>
            <a:pPr indent="0" lvl="0" marL="50800" rtl="0" algn="l">
              <a:lnSpc>
                <a:spcPct val="90000"/>
              </a:lnSpc>
              <a:spcBef>
                <a:spcPts val="1000"/>
              </a:spcBef>
              <a:spcAft>
                <a:spcPts val="0"/>
              </a:spcAft>
              <a:buSzPts val="2800"/>
              <a:buNone/>
            </a:pPr>
            <a:r>
              <a:t/>
            </a:r>
            <a:endParaRPr sz="1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4"/>
          <p:cNvSpPr/>
          <p:nvPr/>
        </p:nvSpPr>
        <p:spPr>
          <a:xfrm>
            <a:off x="0" y="0"/>
            <a:ext cx="12192000" cy="6858000"/>
          </a:xfrm>
          <a:prstGeom prst="rect">
            <a:avLst/>
          </a:prstGeom>
          <a:solidFill>
            <a:schemeClr val="lt1"/>
          </a:solidFill>
          <a:ln cap="flat" cmpd="sng" w="25400">
            <a:solidFill>
              <a:srgbClr val="2F58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aphicFrame>
        <p:nvGraphicFramePr>
          <p:cNvPr id="451" name="Google Shape;451;p54"/>
          <p:cNvGraphicFramePr/>
          <p:nvPr/>
        </p:nvGraphicFramePr>
        <p:xfrm>
          <a:off x="1130347" y="1282531"/>
          <a:ext cx="3000000" cy="3000000"/>
        </p:xfrm>
        <a:graphic>
          <a:graphicData uri="http://schemas.openxmlformats.org/drawingml/2006/table">
            <a:tbl>
              <a:tblPr>
                <a:noFill/>
                <a:tableStyleId>{111E808D-5B4F-44AE-8E81-8C0DFAE507B7}</a:tableStyleId>
              </a:tblPr>
              <a:tblGrid>
                <a:gridCol w="2443975"/>
                <a:gridCol w="2377450"/>
                <a:gridCol w="4744125"/>
              </a:tblGrid>
              <a:tr h="191675">
                <a:tc>
                  <a:txBody>
                    <a:bodyPr/>
                    <a:lstStyle/>
                    <a:p>
                      <a:pPr indent="0" lvl="0" marL="0" marR="0" rtl="0" algn="ctr">
                        <a:lnSpc>
                          <a:spcPct val="100000"/>
                        </a:lnSpc>
                        <a:spcBef>
                          <a:spcPts val="0"/>
                        </a:spcBef>
                        <a:spcAft>
                          <a:spcPts val="0"/>
                        </a:spcAft>
                        <a:buNone/>
                      </a:pPr>
                      <a:r>
                        <a:rPr b="1" i="0" lang="en-US" sz="2000" u="none" cap="none" strike="noStrike">
                          <a:solidFill>
                            <a:srgbClr val="000000"/>
                          </a:solidFill>
                          <a:latin typeface="Calibri"/>
                          <a:ea typeface="Calibri"/>
                          <a:cs typeface="Calibri"/>
                          <a:sym typeface="Calibri"/>
                        </a:rPr>
                        <a:t>10 Communities that Improved 2016-2022</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i="0" lang="en-US" sz="2000" u="none" cap="none" strike="noStrike">
                          <a:solidFill>
                            <a:srgbClr val="000000"/>
                          </a:solidFill>
                          <a:latin typeface="Calibri"/>
                          <a:ea typeface="Calibri"/>
                          <a:cs typeface="Calibri"/>
                          <a:sym typeface="Calibri"/>
                        </a:rPr>
                        <a:t>10 Communities that Worsened 2016-2022</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64.7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3BE7B"/>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-88.9</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7229"/>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Sports Medicine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60.0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0C487"/>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-88.9</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7229"/>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Flu Immunizations</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52.4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BC890"/>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-72.2</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883D"/>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Behavioral Health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51.7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CC991"/>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-80.0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7E34"/>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Gynecological/Reproductive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49.8</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80CA94"/>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-64.4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247"/>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Geriatric Outpatient</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46.9</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85CC99"/>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-66.7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8F44"/>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Office Lab Procedures</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45.7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88CD9B"/>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-55.6</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E51"/>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Chronic Disease Management</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43.7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8BCF9E"/>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-77.8</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8136"/>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Pediatric Outpatient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42.5</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8ED0A0"/>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-84.4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782E"/>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Immunization Others</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41.3</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0D1A2"/>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-88.9</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7229"/>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Urgent Acute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40.1</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2D1A4"/>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-66.7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8F44"/>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Chronic Pain Management</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40.1</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2D1A4"/>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-72.2</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883D"/>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Orthopedic Care/ Musculoskeletal</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38.6</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5D3A6"/>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-43.3</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AE60"/>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End of Life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38.6</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5D3A6"/>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-64.4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247"/>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Joint tendon aspiration/injection</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37.0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8D4A9"/>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-88.9</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7229"/>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Preventive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36.7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9D4A9"/>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-60.0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84C"/>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   Cervical cancer screening/ Pap test</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34.29951691</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DD6AD"/>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-54.44444444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F53"/>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Smoking Cessation</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33.09178744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A0D7AF"/>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-58.88888889</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A4D"/>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Newborn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24.63768116</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0DDBD"/>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-61.11111111</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74B"/>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Office Surgery/Minor surgery</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23.91304348</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1DEBE"/>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-84.44444444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782E"/>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Office skin procedures</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23.67149758</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1DEBF"/>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-44.44444444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AD5F"/>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Allergy shots</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21.73913043</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5E0C2"/>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-3.333333333</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391"/>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Complementary alternative medicine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19.0821256</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AE2C6"/>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-33.33333333</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BB6C"/>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Adult outpatient</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201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17.39130435</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DE3C9"/>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7"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Implantable Reversable Contraception</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13.76811594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4E6CF"/>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-60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984C"/>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Vision acuity test</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13.04347826</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6E6D0"/>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Intrauterine device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8.695652174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EEAD7"/>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Substance use disorder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4.347826087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6EDDE"/>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Prenatal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4.347826087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6EDDE"/>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Cardiac stress tests</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4.347826087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6EDDE"/>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Ultrasound- prenatal</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4.347826087</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6EDDE"/>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-4.444444444</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18F"/>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Warfarin therapy management</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F9C"/>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Colposcopy</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F9C"/>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Endometrial biopsy</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F9C"/>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Neonatal circumcision</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F9C"/>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Ultrasound - musculoskeletal</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F9C"/>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795"/>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Vasectomy</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050">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-1.207729469</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4B084"/>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5.555555556</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B050"/>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Ultrasound - Other point of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-3.623188406</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4B084"/>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-20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D7C"/>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Home Visits</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19475">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-15.94202899</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6315"/>
                    </a:solidFill>
                  </a:tcPr>
                </a:tc>
                <a:tc>
                  <a:txBody>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-30</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070"/>
                    </a:solidFill>
                  </a:tcPr>
                </a:tc>
                <a:tc>
                  <a:txBody>
                    <a:bodyPr/>
                    <a:lstStyle/>
                    <a:p>
                      <a:pPr indent="0" lvl="5" marL="0" marR="0" rtl="0" algn="ctr">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Simple fracture care</a:t>
                      </a:r>
                      <a:endParaRPr/>
                    </a:p>
                  </a:txBody>
                  <a:tcPr marT="3100" marB="0" marR="3100" marL="31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452" name="Google Shape;452;p54"/>
          <p:cNvSpPr txBox="1"/>
          <p:nvPr>
            <p:ph type="title"/>
          </p:nvPr>
        </p:nvSpPr>
        <p:spPr>
          <a:xfrm>
            <a:off x="655320" y="0"/>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Measures Contributing to Changes in Comprehensiveness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What is Comprehensiveness?</a:t>
            </a:r>
            <a:endParaRPr/>
          </a:p>
        </p:txBody>
      </p:sp>
      <p:sp>
        <p:nvSpPr>
          <p:cNvPr id="458" name="Google Shape;458;p55"/>
          <p:cNvSpPr txBox="1"/>
          <p:nvPr>
            <p:ph idx="1" type="body"/>
          </p:nvPr>
        </p:nvSpPr>
        <p:spPr>
          <a:xfrm>
            <a:off x="838200" y="1690688"/>
            <a:ext cx="10515600" cy="435133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“Comprehensiveness is a multi-faceted concept that includes both the </a:t>
            </a:r>
            <a:r>
              <a:rPr b="1" lang="en-US"/>
              <a:t>scope of services </a:t>
            </a:r>
            <a:r>
              <a:rPr lang="en-US"/>
              <a:t>offered and </a:t>
            </a:r>
            <a:r>
              <a:rPr b="1" lang="en-US"/>
              <a:t>the depth and breadth of health conditions managed by the PCP </a:t>
            </a:r>
            <a:r>
              <a:rPr lang="en-US"/>
              <a:t>pending the needs of the population.”</a:t>
            </a:r>
            <a:endParaRPr/>
          </a:p>
          <a:p>
            <a:pPr indent="-406400" lvl="0" marL="457200" marR="0" rtl="0" algn="l">
              <a:lnSpc>
                <a:spcPct val="90000"/>
              </a:lnSpc>
              <a:spcBef>
                <a:spcPts val="1000"/>
              </a:spcBef>
              <a:spcAft>
                <a:spcPts val="0"/>
              </a:spcAft>
              <a:buClr>
                <a:srgbClr val="1B3555"/>
              </a:buClr>
              <a:buSzPts val="2800"/>
              <a:buFont typeface="Arial"/>
              <a:buChar char="•"/>
            </a:pPr>
            <a:r>
              <a:rPr lang="en-US"/>
              <a:t>“This physician-level measure assesses one aspect of comprehensiveness – provision of a </a:t>
            </a:r>
            <a:r>
              <a:rPr b="1" lang="en-US"/>
              <a:t>range of services</a:t>
            </a:r>
            <a:r>
              <a:rPr lang="en-US"/>
              <a:t>”</a:t>
            </a:r>
            <a:endParaRPr/>
          </a:p>
        </p:txBody>
      </p:sp>
      <p:sp>
        <p:nvSpPr>
          <p:cNvPr id="459" name="Google Shape;459;p55"/>
          <p:cNvSpPr txBox="1"/>
          <p:nvPr/>
        </p:nvSpPr>
        <p:spPr>
          <a:xfrm>
            <a:off x="112955" y="5703472"/>
            <a:ext cx="1059090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1B3555"/>
                </a:solidFill>
                <a:latin typeface="Trebuchet MS"/>
                <a:ea typeface="Trebuchet MS"/>
                <a:cs typeface="Trebuchet MS"/>
                <a:sym typeface="Trebuchet MS"/>
              </a:rPr>
              <a:t>Source: American Board of Family Medicine (ABFM): 2024 Clinical Quality Measures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How do we assess comprehensiveness?</a:t>
            </a:r>
            <a:endParaRPr/>
          </a:p>
        </p:txBody>
      </p:sp>
      <p:sp>
        <p:nvSpPr>
          <p:cNvPr id="465" name="Google Shape;465;p56"/>
          <p:cNvSpPr txBox="1"/>
          <p:nvPr>
            <p:ph idx="1" type="body"/>
          </p:nvPr>
        </p:nvSpPr>
        <p:spPr>
          <a:xfrm>
            <a:off x="838200" y="1363046"/>
            <a:ext cx="10515600" cy="4351338"/>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Rethinking what additional measures provide insight into high-quality primary care </a:t>
            </a:r>
            <a:endParaRPr/>
          </a:p>
          <a:p>
            <a:pPr indent="-406400" lvl="0" marL="457200" marR="0" rtl="0" algn="l">
              <a:lnSpc>
                <a:spcPct val="90000"/>
              </a:lnSpc>
              <a:spcBef>
                <a:spcPts val="1000"/>
              </a:spcBef>
              <a:spcAft>
                <a:spcPts val="0"/>
              </a:spcAft>
              <a:buClr>
                <a:srgbClr val="1B3555"/>
              </a:buClr>
              <a:buSzPts val="2800"/>
              <a:buFont typeface="Arial"/>
              <a:buChar char="•"/>
            </a:pPr>
            <a:r>
              <a:rPr lang="en-US"/>
              <a:t>Capturing the valuable care clinicians provide that may not be currently captured by current measures</a:t>
            </a:r>
            <a:endParaRPr/>
          </a:p>
          <a:p>
            <a:pPr indent="-406400" lvl="0" marL="457200" marR="0" rtl="0" algn="l">
              <a:lnSpc>
                <a:spcPct val="90000"/>
              </a:lnSpc>
              <a:spcBef>
                <a:spcPts val="1000"/>
              </a:spcBef>
              <a:spcAft>
                <a:spcPts val="0"/>
              </a:spcAft>
              <a:buClr>
                <a:srgbClr val="1B3555"/>
              </a:buClr>
              <a:buSzPts val="2800"/>
              <a:buFont typeface="Arial"/>
              <a:buChar char="•"/>
            </a:pPr>
            <a:r>
              <a:rPr lang="en-US"/>
              <a:t>Opportunity for PBRNs to use measures to identify practices doing well or who may need support, and to help practices interpret data</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Implications for PBRN Data and Perspectives </a:t>
            </a:r>
            <a:endParaRPr/>
          </a:p>
        </p:txBody>
      </p:sp>
      <p:grpSp>
        <p:nvGrpSpPr>
          <p:cNvPr id="471" name="Google Shape;471;p57"/>
          <p:cNvGrpSpPr/>
          <p:nvPr/>
        </p:nvGrpSpPr>
        <p:grpSpPr>
          <a:xfrm>
            <a:off x="842153" y="2153540"/>
            <a:ext cx="10507693" cy="3695506"/>
            <a:chOff x="3953" y="327915"/>
            <a:chExt cx="10507693" cy="3695506"/>
          </a:xfrm>
        </p:grpSpPr>
        <p:sp>
          <p:nvSpPr>
            <p:cNvPr id="472" name="Google Shape;472;p57"/>
            <p:cNvSpPr/>
            <p:nvPr/>
          </p:nvSpPr>
          <p:spPr>
            <a:xfrm>
              <a:off x="3953" y="327915"/>
              <a:ext cx="2377306" cy="693163"/>
            </a:xfrm>
            <a:prstGeom prst="rect">
              <a:avLst/>
            </a:prstGeom>
            <a:solidFill>
              <a:srgbClr val="3E78BD"/>
            </a:solidFill>
            <a:ln cap="flat" cmpd="sng" w="25400">
              <a:solidFill>
                <a:srgbClr val="3E78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7"/>
            <p:cNvSpPr txBox="1"/>
            <p:nvPr/>
          </p:nvSpPr>
          <p:spPr>
            <a:xfrm>
              <a:off x="3953" y="327915"/>
              <a:ext cx="2377306" cy="693163"/>
            </a:xfrm>
            <a:prstGeom prst="rect">
              <a:avLst/>
            </a:prstGeom>
            <a:noFill/>
            <a:ln>
              <a:noFill/>
            </a:ln>
          </p:spPr>
          <p:txBody>
            <a:bodyPr anchorCtr="0" anchor="ctr" bIns="81275" lIns="142225" spcFirstLastPara="1" rIns="142225" wrap="square" tIns="81275">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Understand value of primary care </a:t>
              </a:r>
              <a:endParaRPr b="0" i="0" sz="2000" u="none" cap="none" strike="noStrike">
                <a:solidFill>
                  <a:schemeClr val="lt1"/>
                </a:solidFill>
                <a:latin typeface="Arial"/>
                <a:ea typeface="Arial"/>
                <a:cs typeface="Arial"/>
                <a:sym typeface="Arial"/>
              </a:endParaRPr>
            </a:p>
          </p:txBody>
        </p:sp>
        <p:sp>
          <p:nvSpPr>
            <p:cNvPr id="474" name="Google Shape;474;p57"/>
            <p:cNvSpPr/>
            <p:nvPr/>
          </p:nvSpPr>
          <p:spPr>
            <a:xfrm>
              <a:off x="3953" y="1021078"/>
              <a:ext cx="2377306" cy="3002343"/>
            </a:xfrm>
            <a:prstGeom prst="rect">
              <a:avLst/>
            </a:prstGeom>
            <a:solidFill>
              <a:srgbClr val="CDD6E7">
                <a:alpha val="89803"/>
              </a:srgbClr>
            </a:solidFill>
            <a:ln cap="flat" cmpd="sng" w="25400">
              <a:solidFill>
                <a:srgbClr val="CDD6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57"/>
            <p:cNvSpPr txBox="1"/>
            <p:nvPr/>
          </p:nvSpPr>
          <p:spPr>
            <a:xfrm>
              <a:off x="3953" y="1021078"/>
              <a:ext cx="2377306" cy="3002343"/>
            </a:xfrm>
            <a:prstGeom prst="rect">
              <a:avLst/>
            </a:prstGeom>
            <a:noFill/>
            <a:ln>
              <a:noFill/>
            </a:ln>
          </p:spPr>
          <p:txBody>
            <a:bodyPr anchorCtr="0" anchor="t" bIns="160000" lIns="106675" spcFirstLastPara="1" rIns="142225" wrap="square" tIns="106675">
              <a:noAutofit/>
            </a:bodyPr>
            <a:lstStyle/>
            <a:p>
              <a:pPr indent="-228600" lvl="1" marL="228600" marR="0" rtl="0" algn="l">
                <a:lnSpc>
                  <a:spcPct val="9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Measures and data to demonstrate true value of primary care</a:t>
              </a:r>
              <a:endParaRPr/>
            </a:p>
            <a:p>
              <a:pPr indent="-228600" lvl="1" marL="228600" marR="0" rtl="0" algn="l">
                <a:lnSpc>
                  <a:spcPct val="90000"/>
                </a:lnSpc>
                <a:spcBef>
                  <a:spcPts val="30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Identify Bright Spots</a:t>
              </a:r>
              <a:endParaRPr/>
            </a:p>
            <a:p>
              <a:pPr indent="-228600" lvl="1" marL="228600" marR="0" rtl="0" algn="l">
                <a:lnSpc>
                  <a:spcPct val="90000"/>
                </a:lnSpc>
                <a:spcBef>
                  <a:spcPts val="30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Tension between 4Cs</a:t>
              </a:r>
              <a:endParaRPr/>
            </a:p>
          </p:txBody>
        </p:sp>
        <p:sp>
          <p:nvSpPr>
            <p:cNvPr id="476" name="Google Shape;476;p57"/>
            <p:cNvSpPr/>
            <p:nvPr/>
          </p:nvSpPr>
          <p:spPr>
            <a:xfrm>
              <a:off x="2714082" y="327915"/>
              <a:ext cx="2377306" cy="693163"/>
            </a:xfrm>
            <a:prstGeom prst="rect">
              <a:avLst/>
            </a:prstGeom>
            <a:solidFill>
              <a:srgbClr val="3E78BD"/>
            </a:solidFill>
            <a:ln cap="flat" cmpd="sng" w="25400">
              <a:solidFill>
                <a:srgbClr val="3E78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7"/>
            <p:cNvSpPr txBox="1"/>
            <p:nvPr/>
          </p:nvSpPr>
          <p:spPr>
            <a:xfrm>
              <a:off x="2714082" y="327915"/>
              <a:ext cx="2377306" cy="693163"/>
            </a:xfrm>
            <a:prstGeom prst="rect">
              <a:avLst/>
            </a:prstGeom>
            <a:noFill/>
            <a:ln>
              <a:noFill/>
            </a:ln>
          </p:spPr>
          <p:txBody>
            <a:bodyPr anchorCtr="0" anchor="ctr" bIns="81275" lIns="142225" spcFirstLastPara="1" rIns="142225" wrap="square" tIns="81275">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Support primary care practices</a:t>
              </a:r>
              <a:endParaRPr b="0" i="0" sz="2000" u="none" cap="none" strike="noStrike">
                <a:solidFill>
                  <a:schemeClr val="lt1"/>
                </a:solidFill>
                <a:latin typeface="Arial"/>
                <a:ea typeface="Arial"/>
                <a:cs typeface="Arial"/>
                <a:sym typeface="Arial"/>
              </a:endParaRPr>
            </a:p>
          </p:txBody>
        </p:sp>
        <p:sp>
          <p:nvSpPr>
            <p:cNvPr id="478" name="Google Shape;478;p57"/>
            <p:cNvSpPr/>
            <p:nvPr/>
          </p:nvSpPr>
          <p:spPr>
            <a:xfrm>
              <a:off x="2714082" y="1021078"/>
              <a:ext cx="2377306" cy="3002343"/>
            </a:xfrm>
            <a:prstGeom prst="rect">
              <a:avLst/>
            </a:prstGeom>
            <a:solidFill>
              <a:srgbClr val="CDD6E7">
                <a:alpha val="89803"/>
              </a:srgbClr>
            </a:solidFill>
            <a:ln cap="flat" cmpd="sng" w="25400">
              <a:solidFill>
                <a:srgbClr val="CDD6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7"/>
            <p:cNvSpPr txBox="1"/>
            <p:nvPr/>
          </p:nvSpPr>
          <p:spPr>
            <a:xfrm>
              <a:off x="2714082" y="1021078"/>
              <a:ext cx="2377306" cy="3002343"/>
            </a:xfrm>
            <a:prstGeom prst="rect">
              <a:avLst/>
            </a:prstGeom>
            <a:noFill/>
            <a:ln>
              <a:noFill/>
            </a:ln>
          </p:spPr>
          <p:txBody>
            <a:bodyPr anchorCtr="0" anchor="t" bIns="160000" lIns="106675" spcFirstLastPara="1" rIns="142225" wrap="square" tIns="106675">
              <a:noAutofit/>
            </a:bodyPr>
            <a:lstStyle/>
            <a:p>
              <a:pPr indent="-228600" lvl="1" marL="228600" marR="0" rtl="0" algn="l">
                <a:lnSpc>
                  <a:spcPct val="9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Help clinics interpret measures</a:t>
              </a:r>
              <a:endParaRPr/>
            </a:p>
            <a:p>
              <a:pPr indent="-228600" lvl="1" marL="228600" marR="0" rtl="0" algn="l">
                <a:lnSpc>
                  <a:spcPct val="90000"/>
                </a:lnSpc>
                <a:spcBef>
                  <a:spcPts val="30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Help clinics access resources and tools (e.g., AI)</a:t>
              </a:r>
              <a:endParaRPr/>
            </a:p>
            <a:p>
              <a:pPr indent="-228600" lvl="1" marL="228600" marR="0" rtl="0" algn="l">
                <a:lnSpc>
                  <a:spcPct val="90000"/>
                </a:lnSpc>
                <a:spcBef>
                  <a:spcPts val="30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Monitoring impact of implementation</a:t>
              </a:r>
              <a:endParaRPr/>
            </a:p>
          </p:txBody>
        </p:sp>
        <p:sp>
          <p:nvSpPr>
            <p:cNvPr id="480" name="Google Shape;480;p57"/>
            <p:cNvSpPr/>
            <p:nvPr/>
          </p:nvSpPr>
          <p:spPr>
            <a:xfrm>
              <a:off x="5424211" y="327915"/>
              <a:ext cx="2377306" cy="693163"/>
            </a:xfrm>
            <a:prstGeom prst="rect">
              <a:avLst/>
            </a:prstGeom>
            <a:solidFill>
              <a:srgbClr val="3E78BD"/>
            </a:solidFill>
            <a:ln cap="flat" cmpd="sng" w="25400">
              <a:solidFill>
                <a:srgbClr val="3E78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7"/>
            <p:cNvSpPr txBox="1"/>
            <p:nvPr/>
          </p:nvSpPr>
          <p:spPr>
            <a:xfrm>
              <a:off x="5424211" y="327915"/>
              <a:ext cx="2377306" cy="693163"/>
            </a:xfrm>
            <a:prstGeom prst="rect">
              <a:avLst/>
            </a:prstGeom>
            <a:noFill/>
            <a:ln>
              <a:noFill/>
            </a:ln>
          </p:spPr>
          <p:txBody>
            <a:bodyPr anchorCtr="0" anchor="ctr" bIns="81275" lIns="142225" spcFirstLastPara="1" rIns="142225" wrap="square" tIns="81275">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Strengthen high-value quality care </a:t>
              </a:r>
              <a:endParaRPr b="0" i="0" sz="2000" u="none" cap="none" strike="noStrike">
                <a:solidFill>
                  <a:schemeClr val="lt1"/>
                </a:solidFill>
                <a:latin typeface="Arial"/>
                <a:ea typeface="Arial"/>
                <a:cs typeface="Arial"/>
                <a:sym typeface="Arial"/>
              </a:endParaRPr>
            </a:p>
          </p:txBody>
        </p:sp>
        <p:sp>
          <p:nvSpPr>
            <p:cNvPr id="482" name="Google Shape;482;p57"/>
            <p:cNvSpPr/>
            <p:nvPr/>
          </p:nvSpPr>
          <p:spPr>
            <a:xfrm>
              <a:off x="5424211" y="1021078"/>
              <a:ext cx="2377306" cy="3002343"/>
            </a:xfrm>
            <a:prstGeom prst="rect">
              <a:avLst/>
            </a:prstGeom>
            <a:solidFill>
              <a:srgbClr val="CDD6E7">
                <a:alpha val="89803"/>
              </a:srgbClr>
            </a:solidFill>
            <a:ln cap="flat" cmpd="sng" w="25400">
              <a:solidFill>
                <a:srgbClr val="CDD6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7"/>
            <p:cNvSpPr txBox="1"/>
            <p:nvPr/>
          </p:nvSpPr>
          <p:spPr>
            <a:xfrm>
              <a:off x="5424211" y="1021078"/>
              <a:ext cx="2377306" cy="3002343"/>
            </a:xfrm>
            <a:prstGeom prst="rect">
              <a:avLst/>
            </a:prstGeom>
            <a:noFill/>
            <a:ln>
              <a:noFill/>
            </a:ln>
          </p:spPr>
          <p:txBody>
            <a:bodyPr anchorCtr="0" anchor="t" bIns="160000" lIns="106675" spcFirstLastPara="1" rIns="142225" wrap="square" tIns="106675">
              <a:noAutofit/>
            </a:bodyPr>
            <a:lstStyle/>
            <a:p>
              <a:pPr indent="-228600" lvl="1" marL="228600" marR="0" rtl="0" algn="l">
                <a:lnSpc>
                  <a:spcPct val="9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Learn from successful models</a:t>
              </a:r>
              <a:endParaRPr/>
            </a:p>
            <a:p>
              <a:pPr indent="-228600" lvl="1" marL="228600" marR="0" rtl="0" algn="l">
                <a:lnSpc>
                  <a:spcPct val="90000"/>
                </a:lnSpc>
                <a:spcBef>
                  <a:spcPts val="30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Design care teams </a:t>
              </a:r>
              <a:endParaRPr/>
            </a:p>
            <a:p>
              <a:pPr indent="-228600" lvl="1" marL="228600" marR="0" rtl="0" algn="l">
                <a:lnSpc>
                  <a:spcPct val="90000"/>
                </a:lnSpc>
                <a:spcBef>
                  <a:spcPts val="30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Reduce burdens on primary care</a:t>
              </a:r>
              <a:endParaRPr/>
            </a:p>
          </p:txBody>
        </p:sp>
        <p:sp>
          <p:nvSpPr>
            <p:cNvPr id="484" name="Google Shape;484;p57"/>
            <p:cNvSpPr/>
            <p:nvPr/>
          </p:nvSpPr>
          <p:spPr>
            <a:xfrm>
              <a:off x="8134340" y="327915"/>
              <a:ext cx="2377306" cy="693163"/>
            </a:xfrm>
            <a:prstGeom prst="rect">
              <a:avLst/>
            </a:prstGeom>
            <a:solidFill>
              <a:srgbClr val="3E78BD"/>
            </a:solidFill>
            <a:ln cap="flat" cmpd="sng" w="25400">
              <a:solidFill>
                <a:srgbClr val="3E78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7"/>
            <p:cNvSpPr txBox="1"/>
            <p:nvPr/>
          </p:nvSpPr>
          <p:spPr>
            <a:xfrm>
              <a:off x="8134340" y="327915"/>
              <a:ext cx="2377306" cy="693163"/>
            </a:xfrm>
            <a:prstGeom prst="rect">
              <a:avLst/>
            </a:prstGeom>
            <a:noFill/>
            <a:ln>
              <a:noFill/>
            </a:ln>
          </p:spPr>
          <p:txBody>
            <a:bodyPr anchorCtr="0" anchor="ctr" bIns="81275" lIns="142225" spcFirstLastPara="1" rIns="142225" wrap="square" tIns="81275">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Advocacy</a:t>
              </a:r>
              <a:endParaRPr b="0" i="0" sz="2000" u="none" cap="none" strike="noStrike">
                <a:solidFill>
                  <a:schemeClr val="lt1"/>
                </a:solidFill>
                <a:latin typeface="Arial"/>
                <a:ea typeface="Arial"/>
                <a:cs typeface="Arial"/>
                <a:sym typeface="Arial"/>
              </a:endParaRPr>
            </a:p>
          </p:txBody>
        </p:sp>
        <p:sp>
          <p:nvSpPr>
            <p:cNvPr id="486" name="Google Shape;486;p57"/>
            <p:cNvSpPr/>
            <p:nvPr/>
          </p:nvSpPr>
          <p:spPr>
            <a:xfrm>
              <a:off x="8134340" y="1021078"/>
              <a:ext cx="2377306" cy="3002343"/>
            </a:xfrm>
            <a:prstGeom prst="rect">
              <a:avLst/>
            </a:prstGeom>
            <a:solidFill>
              <a:srgbClr val="CDD6E7">
                <a:alpha val="89803"/>
              </a:srgbClr>
            </a:solidFill>
            <a:ln cap="flat" cmpd="sng" w="25400">
              <a:solidFill>
                <a:srgbClr val="CDD6E7">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7"/>
            <p:cNvSpPr txBox="1"/>
            <p:nvPr/>
          </p:nvSpPr>
          <p:spPr>
            <a:xfrm>
              <a:off x="8134340" y="1021078"/>
              <a:ext cx="2377306" cy="3002343"/>
            </a:xfrm>
            <a:prstGeom prst="rect">
              <a:avLst/>
            </a:prstGeom>
            <a:noFill/>
            <a:ln>
              <a:noFill/>
            </a:ln>
          </p:spPr>
          <p:txBody>
            <a:bodyPr anchorCtr="0" anchor="t" bIns="160000" lIns="106675" spcFirstLastPara="1" rIns="142225" wrap="square" tIns="106675">
              <a:noAutofit/>
            </a:bodyPr>
            <a:lstStyle/>
            <a:p>
              <a:pPr indent="-228600" lvl="1" marL="228600" marR="0" rtl="0" algn="l">
                <a:lnSpc>
                  <a:spcPct val="9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Ensure PCPs are represented in policy discussions (e.g., shortages, HPSA, payment reform, tech/AI)</a:t>
              </a:r>
              <a:endParaRPr/>
            </a:p>
            <a:p>
              <a:pPr indent="-228600" lvl="1" marL="228600" marR="0" rtl="0" algn="l">
                <a:lnSpc>
                  <a:spcPct val="90000"/>
                </a:lnSpc>
                <a:spcBef>
                  <a:spcPts val="30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Primary care spend</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descr="The full text for the reports objectives are as follows:&#10;&#10;1. Payment: pay for primary care teams to care for people, not doctors to deliver services.&#10;2. Access: ensure that high-quality primary care is available to every individual and family in every community.&#10;3. Workforce: Train primary care teams where people live and work.&#10;4. Digital Health: Design information technology that serves the patient, family, and interprofessional care team.&#10;5. Ensure that high-quality primary care is implemented in the United States." id="93" name="Google Shape;93;p13" title="5 Objectives for achieving high-quality primary care"/>
          <p:cNvPicPr preferRelativeResize="0"/>
          <p:nvPr/>
        </p:nvPicPr>
        <p:blipFill rotWithShape="1">
          <a:blip r:embed="rId3">
            <a:alphaModFix/>
          </a:blip>
          <a:srcRect b="0" l="0" r="0" t="0"/>
          <a:stretch/>
        </p:blipFill>
        <p:spPr>
          <a:xfrm>
            <a:off x="0" y="221599"/>
            <a:ext cx="12192000" cy="5956300"/>
          </a:xfrm>
          <a:prstGeom prst="rect">
            <a:avLst/>
          </a:prstGeom>
          <a:noFill/>
          <a:ln>
            <a:noFill/>
          </a:ln>
        </p:spPr>
      </p:pic>
      <p:sp>
        <p:nvSpPr>
          <p:cNvPr id="94" name="Google Shape;94;p13"/>
          <p:cNvSpPr/>
          <p:nvPr/>
        </p:nvSpPr>
        <p:spPr>
          <a:xfrm>
            <a:off x="443345" y="2318327"/>
            <a:ext cx="11406910" cy="988291"/>
          </a:xfrm>
          <a:prstGeom prst="rect">
            <a:avLst/>
          </a:prstGeom>
          <a:noFill/>
          <a:ln cap="flat" cmpd="sng" w="635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58"/>
          <p:cNvPicPr preferRelativeResize="0"/>
          <p:nvPr/>
        </p:nvPicPr>
        <p:blipFill rotWithShape="1">
          <a:blip r:embed="rId3">
            <a:alphaModFix/>
          </a:blip>
          <a:srcRect b="0" l="0" r="0" t="0"/>
          <a:stretch/>
        </p:blipFill>
        <p:spPr>
          <a:xfrm>
            <a:off x="0" y="0"/>
            <a:ext cx="12192000" cy="2462469"/>
          </a:xfrm>
          <a:prstGeom prst="rect">
            <a:avLst/>
          </a:prstGeom>
          <a:noFill/>
          <a:ln>
            <a:noFill/>
          </a:ln>
        </p:spPr>
      </p:pic>
      <p:sp>
        <p:nvSpPr>
          <p:cNvPr id="493" name="Google Shape;493;p58"/>
          <p:cNvSpPr txBox="1"/>
          <p:nvPr/>
        </p:nvSpPr>
        <p:spPr>
          <a:xfrm>
            <a:off x="1771551" y="1390667"/>
            <a:ext cx="10005618" cy="407666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Trebuchet MS"/>
                <a:ea typeface="Trebuchet MS"/>
                <a:cs typeface="Trebuchet MS"/>
                <a:sym typeface="Trebuchet MS"/>
              </a:rPr>
              <a:t>Serving Primary Care by Knowing Primary Care</a:t>
            </a:r>
            <a:br>
              <a:rPr b="0" i="0" lang="en-US" sz="4800" u="none" cap="none" strike="noStrike">
                <a:solidFill>
                  <a:schemeClr val="dk1"/>
                </a:solidFill>
                <a:latin typeface="Arial"/>
                <a:ea typeface="Arial"/>
                <a:cs typeface="Arial"/>
                <a:sym typeface="Arial"/>
              </a:rPr>
            </a:br>
            <a:br>
              <a:rPr b="0" i="0" lang="en-US" sz="3500" u="none" cap="none" strike="noStrike">
                <a:solidFill>
                  <a:schemeClr val="dk1"/>
                </a:solidFill>
                <a:latin typeface="Arial"/>
                <a:ea typeface="Arial"/>
                <a:cs typeface="Arial"/>
                <a:sym typeface="Arial"/>
              </a:rPr>
            </a:br>
            <a:endParaRPr b="0" i="1" sz="4800" u="none" cap="none" strike="noStrike">
              <a:solidFill>
                <a:schemeClr val="dk1"/>
              </a:solidFill>
              <a:latin typeface="Arial"/>
              <a:ea typeface="Arial"/>
              <a:cs typeface="Arial"/>
              <a:sym typeface="Arial"/>
            </a:endParaRPr>
          </a:p>
        </p:txBody>
      </p:sp>
      <p:pic>
        <p:nvPicPr>
          <p:cNvPr id="494" name="Google Shape;494;p58"/>
          <p:cNvPicPr preferRelativeResize="0"/>
          <p:nvPr/>
        </p:nvPicPr>
        <p:blipFill rotWithShape="1">
          <a:blip r:embed="rId4">
            <a:alphaModFix/>
          </a:blip>
          <a:srcRect b="0" l="0" r="0" t="0"/>
          <a:stretch/>
        </p:blipFill>
        <p:spPr>
          <a:xfrm>
            <a:off x="9537199" y="4734496"/>
            <a:ext cx="2362904" cy="1173132"/>
          </a:xfrm>
          <a:prstGeom prst="rect">
            <a:avLst/>
          </a:prstGeom>
          <a:noFill/>
          <a:ln>
            <a:noFill/>
          </a:ln>
        </p:spPr>
      </p:pic>
      <p:pic>
        <p:nvPicPr>
          <p:cNvPr id="495" name="Google Shape;495;p58"/>
          <p:cNvPicPr preferRelativeResize="0"/>
          <p:nvPr/>
        </p:nvPicPr>
        <p:blipFill rotWithShape="1">
          <a:blip r:embed="rId5">
            <a:alphaModFix/>
          </a:blip>
          <a:srcRect b="0" l="0" r="0" t="0"/>
          <a:stretch/>
        </p:blipFill>
        <p:spPr>
          <a:xfrm>
            <a:off x="300119" y="5345526"/>
            <a:ext cx="2951084" cy="655797"/>
          </a:xfrm>
          <a:prstGeom prst="rect">
            <a:avLst/>
          </a:prstGeom>
          <a:noFill/>
          <a:ln>
            <a:noFill/>
          </a:ln>
        </p:spPr>
      </p:pic>
      <p:pic>
        <p:nvPicPr>
          <p:cNvPr id="496" name="Google Shape;496;p58"/>
          <p:cNvPicPr preferRelativeResize="0"/>
          <p:nvPr/>
        </p:nvPicPr>
        <p:blipFill rotWithShape="1">
          <a:blip r:embed="rId6">
            <a:alphaModFix/>
          </a:blip>
          <a:srcRect b="0" l="0" r="0" t="0"/>
          <a:stretch/>
        </p:blipFill>
        <p:spPr>
          <a:xfrm>
            <a:off x="291900" y="4734496"/>
            <a:ext cx="2959302" cy="675679"/>
          </a:xfrm>
          <a:prstGeom prst="rect">
            <a:avLst/>
          </a:prstGeom>
          <a:noFill/>
          <a:ln>
            <a:noFill/>
          </a:ln>
        </p:spPr>
      </p:pic>
      <p:sp>
        <p:nvSpPr>
          <p:cNvPr id="497" name="Google Shape;497;p58"/>
          <p:cNvSpPr txBox="1"/>
          <p:nvPr/>
        </p:nvSpPr>
        <p:spPr>
          <a:xfrm>
            <a:off x="4246292" y="4734496"/>
            <a:ext cx="5061563" cy="1056800"/>
          </a:xfrm>
          <a:prstGeom prst="rect">
            <a:avLst/>
          </a:prstGeom>
          <a:noFill/>
          <a:ln>
            <a:noFill/>
          </a:ln>
        </p:spPr>
        <p:txBody>
          <a:bodyPr anchorCtr="0" anchor="t" bIns="121900" lIns="121900" spcFirstLastPara="1" rIns="121900" wrap="square" tIns="121900">
            <a:norm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Trebuchet MS"/>
                <a:ea typeface="Trebuchet MS"/>
                <a:cs typeface="Trebuchet MS"/>
                <a:sym typeface="Trebuchet MS"/>
              </a:rPr>
              <a:t>E. Marshall Brooks PhD</a:t>
            </a:r>
            <a:endParaRPr/>
          </a:p>
          <a:p>
            <a:pPr indent="0" lvl="0" marL="0" marR="0" rtl="0" algn="l">
              <a:lnSpc>
                <a:spcPct val="100000"/>
              </a:lnSpc>
              <a:spcBef>
                <a:spcPts val="0"/>
              </a:spcBef>
              <a:spcAft>
                <a:spcPts val="0"/>
              </a:spcAft>
              <a:buNone/>
            </a:pPr>
            <a:r>
              <a:rPr b="0" i="0" lang="en-US" sz="2400" u="sng" cap="none" strike="noStrike">
                <a:solidFill>
                  <a:srgbClr val="000000"/>
                </a:solidFill>
                <a:latin typeface="Trebuchet MS"/>
                <a:ea typeface="Trebuchet MS"/>
                <a:cs typeface="Trebuchet MS"/>
                <a:sym typeface="Trebuchet MS"/>
                <a:hlinkClick r:id="rId7">
                  <a:extLst>
                    <a:ext uri="{A12FA001-AC4F-418D-AE19-62706E023703}">
                      <ahyp:hlinkClr val="tx"/>
                    </a:ext>
                  </a:extLst>
                </a:hlinkClick>
              </a:rPr>
              <a:t>edward.brooks@vcuhealth.org</a:t>
            </a:r>
            <a:r>
              <a:rPr b="0" i="0" lang="en-US" sz="2400" u="none" cap="none" strike="noStrike">
                <a:solidFill>
                  <a:srgbClr val="000000"/>
                </a:solidFill>
                <a:latin typeface="Trebuchet MS"/>
                <a:ea typeface="Trebuchet MS"/>
                <a:cs typeface="Trebuchet MS"/>
                <a:sym typeface="Trebuchet MS"/>
              </a:rPr>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9"/>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fontScale="90000"/>
          </a:bodyPr>
          <a:lstStyle/>
          <a:p>
            <a:pPr indent="0" lvl="0" marL="0" marR="0" rtl="0" algn="l">
              <a:lnSpc>
                <a:spcPct val="90000"/>
              </a:lnSpc>
              <a:spcBef>
                <a:spcPts val="0"/>
              </a:spcBef>
              <a:spcAft>
                <a:spcPts val="0"/>
              </a:spcAft>
              <a:buClr>
                <a:srgbClr val="4179BD"/>
              </a:buClr>
              <a:buSzPct val="111111"/>
              <a:buFont typeface="Trebuchet MS"/>
              <a:buNone/>
            </a:pPr>
            <a:r>
              <a:rPr lang="en-US" sz="4400"/>
              <a:t>How PBRNs can create a feedback loop for primary care research</a:t>
            </a:r>
            <a:endParaRPr/>
          </a:p>
        </p:txBody>
      </p:sp>
      <p:sp>
        <p:nvSpPr>
          <p:cNvPr id="503" name="Google Shape;503;p59"/>
          <p:cNvSpPr txBox="1"/>
          <p:nvPr>
            <p:ph idx="1" type="body"/>
          </p:nvPr>
        </p:nvSpPr>
        <p:spPr>
          <a:xfrm>
            <a:off x="424835" y="1865745"/>
            <a:ext cx="10972799" cy="1976582"/>
          </a:xfrm>
          <a:prstGeom prst="rect">
            <a:avLst/>
          </a:prstGeom>
          <a:solidFill>
            <a:srgbClr val="D4E2CE"/>
          </a:solidFill>
          <a:ln>
            <a:noFill/>
          </a:ln>
        </p:spPr>
        <p:txBody>
          <a:bodyPr anchorCtr="0" anchor="t" bIns="121900" lIns="121900" spcFirstLastPara="1" rIns="121900" wrap="square" tIns="121900">
            <a:normAutofit/>
          </a:bodyPr>
          <a:lstStyle/>
          <a:p>
            <a:pPr indent="0" lvl="0" marL="0" rtl="0" algn="l">
              <a:lnSpc>
                <a:spcPct val="95000"/>
              </a:lnSpc>
              <a:spcBef>
                <a:spcPts val="1600"/>
              </a:spcBef>
              <a:spcAft>
                <a:spcPts val="0"/>
              </a:spcAft>
              <a:buSzPts val="2800"/>
              <a:buNone/>
            </a:pPr>
            <a:r>
              <a:rPr lang="en-US" sz="2667">
                <a:solidFill>
                  <a:srgbClr val="002060"/>
                </a:solidFill>
              </a:rPr>
              <a:t>Establishing longitudinal relationships with practice communities</a:t>
            </a:r>
            <a:endParaRPr sz="2667">
              <a:solidFill>
                <a:srgbClr val="002060"/>
              </a:solidFill>
            </a:endParaRPr>
          </a:p>
          <a:p>
            <a:pPr indent="-456289" lvl="1" marL="914400" rtl="0" algn="l">
              <a:lnSpc>
                <a:spcPct val="95000"/>
              </a:lnSpc>
              <a:spcBef>
                <a:spcPts val="1600"/>
              </a:spcBef>
              <a:spcAft>
                <a:spcPts val="0"/>
              </a:spcAft>
              <a:buClr>
                <a:schemeClr val="dk1"/>
              </a:buClr>
              <a:buSzPts val="1789"/>
              <a:buAutoNum type="alphaLcPeriod"/>
            </a:pPr>
            <a:r>
              <a:rPr lang="en-US" sz="2385">
                <a:solidFill>
                  <a:srgbClr val="002060"/>
                </a:solidFill>
              </a:rPr>
              <a:t>Practice facilitation</a:t>
            </a:r>
            <a:endParaRPr sz="2385">
              <a:solidFill>
                <a:srgbClr val="002060"/>
              </a:solidFill>
            </a:endParaRPr>
          </a:p>
          <a:p>
            <a:pPr indent="-456289" lvl="1" marL="914400" rtl="0" algn="l">
              <a:lnSpc>
                <a:spcPct val="95000"/>
              </a:lnSpc>
              <a:spcBef>
                <a:spcPts val="500"/>
              </a:spcBef>
              <a:spcAft>
                <a:spcPts val="0"/>
              </a:spcAft>
              <a:buClr>
                <a:schemeClr val="dk1"/>
              </a:buClr>
              <a:buSzPts val="1789"/>
              <a:buAutoNum type="alphaLcPeriod"/>
            </a:pPr>
            <a:r>
              <a:rPr lang="en-US" sz="2385">
                <a:solidFill>
                  <a:srgbClr val="002060"/>
                </a:solidFill>
              </a:rPr>
              <a:t>Community Advisory Boards (CABs)</a:t>
            </a:r>
            <a:endParaRPr sz="1507">
              <a:solidFill>
                <a:srgbClr val="002060"/>
              </a:solidFill>
            </a:endParaRPr>
          </a:p>
        </p:txBody>
      </p:sp>
      <p:sp>
        <p:nvSpPr>
          <p:cNvPr id="504" name="Google Shape;504;p59"/>
          <p:cNvSpPr txBox="1"/>
          <p:nvPr/>
        </p:nvSpPr>
        <p:spPr>
          <a:xfrm>
            <a:off x="424835" y="4039118"/>
            <a:ext cx="10972799" cy="1976582"/>
          </a:xfrm>
          <a:prstGeom prst="rect">
            <a:avLst/>
          </a:prstGeom>
          <a:solidFill>
            <a:srgbClr val="D8D8D8"/>
          </a:solidFill>
          <a:ln>
            <a:noFill/>
          </a:ln>
        </p:spPr>
        <p:txBody>
          <a:bodyPr anchorCtr="0" anchor="t" bIns="121900" lIns="121900" spcFirstLastPara="1" rIns="121900" wrap="square" tIns="121900">
            <a:noAutofit/>
          </a:bodyPr>
          <a:lstStyle/>
          <a:p>
            <a:pPr indent="0" lvl="0" marL="0" marR="0" rtl="0" algn="l">
              <a:lnSpc>
                <a:spcPct val="95000"/>
              </a:lnSpc>
              <a:spcBef>
                <a:spcPts val="1600"/>
              </a:spcBef>
              <a:spcAft>
                <a:spcPts val="0"/>
              </a:spcAft>
              <a:buNone/>
            </a:pPr>
            <a:r>
              <a:rPr b="0" i="0" lang="en-US" sz="2667" u="none" cap="none" strike="noStrike">
                <a:solidFill>
                  <a:srgbClr val="002060"/>
                </a:solidFill>
                <a:latin typeface="Arial"/>
                <a:ea typeface="Arial"/>
                <a:cs typeface="Arial"/>
                <a:sym typeface="Arial"/>
              </a:rPr>
              <a:t>Conducting research that responds to local needs and challenges</a:t>
            </a:r>
            <a:endParaRPr b="0" i="0" sz="2667" u="none" cap="none" strike="noStrike">
              <a:solidFill>
                <a:srgbClr val="002060"/>
              </a:solidFill>
              <a:latin typeface="Arial"/>
              <a:ea typeface="Arial"/>
              <a:cs typeface="Arial"/>
              <a:sym typeface="Arial"/>
            </a:endParaRPr>
          </a:p>
          <a:p>
            <a:pPr indent="-461422" lvl="1" marL="1219170" marR="0" rtl="0" algn="l">
              <a:lnSpc>
                <a:spcPct val="95000"/>
              </a:lnSpc>
              <a:spcBef>
                <a:spcPts val="1600"/>
              </a:spcBef>
              <a:spcAft>
                <a:spcPts val="0"/>
              </a:spcAft>
              <a:buClr>
                <a:srgbClr val="000000"/>
              </a:buClr>
              <a:buSzPts val="1850"/>
              <a:buFont typeface="Arial"/>
              <a:buAutoNum type="alphaLcPeriod"/>
            </a:pPr>
            <a:r>
              <a:rPr b="0" i="0" lang="en-US" sz="2467" u="none" cap="none" strike="noStrike">
                <a:solidFill>
                  <a:srgbClr val="002060"/>
                </a:solidFill>
                <a:latin typeface="Arial"/>
                <a:ea typeface="Arial"/>
                <a:cs typeface="Arial"/>
                <a:sym typeface="Arial"/>
              </a:rPr>
              <a:t>Professional shortages</a:t>
            </a:r>
            <a:endParaRPr b="0" i="0" sz="2467" u="none" cap="none" strike="noStrike">
              <a:solidFill>
                <a:srgbClr val="002060"/>
              </a:solidFill>
              <a:latin typeface="Arial"/>
              <a:ea typeface="Arial"/>
              <a:cs typeface="Arial"/>
              <a:sym typeface="Arial"/>
            </a:endParaRPr>
          </a:p>
          <a:p>
            <a:pPr indent="-461422" lvl="1" marL="1219170" marR="0" rtl="0" algn="l">
              <a:lnSpc>
                <a:spcPct val="95000"/>
              </a:lnSpc>
              <a:spcBef>
                <a:spcPts val="0"/>
              </a:spcBef>
              <a:spcAft>
                <a:spcPts val="0"/>
              </a:spcAft>
              <a:buClr>
                <a:srgbClr val="000000"/>
              </a:buClr>
              <a:buSzPts val="1850"/>
              <a:buFont typeface="Arial"/>
              <a:buAutoNum type="alphaLcPeriod"/>
            </a:pPr>
            <a:r>
              <a:rPr b="0" i="0" lang="en-US" sz="2467" u="none" cap="none" strike="noStrike">
                <a:solidFill>
                  <a:srgbClr val="002060"/>
                </a:solidFill>
                <a:latin typeface="Arial"/>
                <a:ea typeface="Arial"/>
                <a:cs typeface="Arial"/>
                <a:sym typeface="Arial"/>
              </a:rPr>
              <a:t>Shifts in practice ownership </a:t>
            </a:r>
            <a:endParaRPr b="0" i="0" sz="2467" u="none" cap="none" strike="noStrike">
              <a:solidFill>
                <a:srgbClr val="002060"/>
              </a:solidFill>
              <a:latin typeface="Arial"/>
              <a:ea typeface="Arial"/>
              <a:cs typeface="Arial"/>
              <a:sym typeface="Arial"/>
            </a:endParaRPr>
          </a:p>
          <a:p>
            <a:pPr indent="0" lvl="0" marL="0" marR="0" rtl="0" algn="l">
              <a:lnSpc>
                <a:spcPct val="100000"/>
              </a:lnSpc>
              <a:spcBef>
                <a:spcPts val="1600"/>
              </a:spcBef>
              <a:spcAft>
                <a:spcPts val="0"/>
              </a:spcAft>
              <a:buNone/>
            </a:pPr>
            <a:r>
              <a:t/>
            </a:r>
            <a:endParaRPr b="0" i="0" sz="2400" u="none" cap="none" strike="noStrike">
              <a:solidFill>
                <a:srgbClr val="595959"/>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0"/>
          <p:cNvSpPr txBox="1"/>
          <p:nvPr/>
        </p:nvSpPr>
        <p:spPr>
          <a:xfrm>
            <a:off x="-177800" y="2599314"/>
            <a:ext cx="9672782" cy="165937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179BD"/>
              </a:buClr>
              <a:buSzPts val="4400"/>
              <a:buFont typeface="Trebuchet MS"/>
              <a:buNone/>
            </a:pPr>
            <a:r>
              <a:rPr b="0" i="0" lang="en-US" sz="4800" u="none" cap="none" strike="noStrike">
                <a:solidFill>
                  <a:schemeClr val="dk2"/>
                </a:solidFill>
                <a:latin typeface="Trebuchet MS"/>
                <a:ea typeface="Trebuchet MS"/>
                <a:cs typeface="Trebuchet MS"/>
                <a:sym typeface="Trebuchet MS"/>
              </a:rPr>
              <a:t>Practice Facilitation</a:t>
            </a:r>
            <a:endParaRPr/>
          </a:p>
        </p:txBody>
      </p:sp>
      <p:pic>
        <p:nvPicPr>
          <p:cNvPr id="510" name="Google Shape;510;p60"/>
          <p:cNvPicPr preferRelativeResize="0"/>
          <p:nvPr/>
        </p:nvPicPr>
        <p:blipFill rotWithShape="1">
          <a:blip r:embed="rId3">
            <a:alphaModFix/>
          </a:blip>
          <a:srcRect b="7223" l="28819" r="51410" t="64684"/>
          <a:stretch/>
        </p:blipFill>
        <p:spPr>
          <a:xfrm>
            <a:off x="8444312" y="1847273"/>
            <a:ext cx="2556198" cy="231331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1"/>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What makes practice facilitation work?</a:t>
            </a:r>
            <a:endParaRPr/>
          </a:p>
        </p:txBody>
      </p:sp>
      <p:sp>
        <p:nvSpPr>
          <p:cNvPr id="516" name="Google Shape;516;p61"/>
          <p:cNvSpPr txBox="1"/>
          <p:nvPr>
            <p:ph idx="1" type="body"/>
          </p:nvPr>
        </p:nvSpPr>
        <p:spPr>
          <a:xfrm>
            <a:off x="718000" y="1510700"/>
            <a:ext cx="10756000" cy="3815200"/>
          </a:xfrm>
          <a:prstGeom prst="rect">
            <a:avLst/>
          </a:prstGeom>
          <a:solidFill>
            <a:srgbClr val="C9DAF8"/>
          </a:solidFill>
          <a:ln cap="flat" cmpd="sng" w="28575">
            <a:solidFill>
              <a:srgbClr val="6D9EEB"/>
            </a:solidFill>
            <a:prstDash val="solid"/>
            <a:round/>
            <a:headEnd len="sm" w="sm" type="none"/>
            <a:tailEnd len="sm" w="sm" type="none"/>
          </a:ln>
        </p:spPr>
        <p:txBody>
          <a:bodyPr anchorCtr="0" anchor="t" bIns="121900" lIns="121900" spcFirstLastPara="1" rIns="121900" wrap="square" tIns="121900">
            <a:normAutofit lnSpcReduction="10000"/>
          </a:bodyPr>
          <a:lstStyle/>
          <a:p>
            <a:pPr indent="0" lvl="0" marL="457200" rtl="0" algn="l">
              <a:lnSpc>
                <a:spcPct val="90000"/>
              </a:lnSpc>
              <a:spcBef>
                <a:spcPts val="1000"/>
              </a:spcBef>
              <a:spcAft>
                <a:spcPts val="0"/>
              </a:spcAft>
              <a:buSzPts val="2800"/>
              <a:buNone/>
            </a:pPr>
            <a:r>
              <a:t/>
            </a:r>
            <a:endParaRPr sz="2667" u="sng">
              <a:solidFill>
                <a:srgbClr val="002060"/>
              </a:solidFill>
            </a:endParaRPr>
          </a:p>
          <a:p>
            <a:pPr indent="-457200" lvl="0" marL="457200" rtl="0" algn="l">
              <a:lnSpc>
                <a:spcPct val="90000"/>
              </a:lnSpc>
              <a:spcBef>
                <a:spcPts val="1600"/>
              </a:spcBef>
              <a:spcAft>
                <a:spcPts val="0"/>
              </a:spcAft>
              <a:buClr>
                <a:schemeClr val="dk1"/>
              </a:buClr>
              <a:buSzPts val="3099"/>
              <a:buChar char="•"/>
            </a:pPr>
            <a:r>
              <a:rPr lang="en-US" sz="3099">
                <a:solidFill>
                  <a:srgbClr val="002060"/>
                </a:solidFill>
              </a:rPr>
              <a:t>Practice facilitators are at the core of practice based research</a:t>
            </a:r>
            <a:endParaRPr sz="3099">
              <a:solidFill>
                <a:srgbClr val="002060"/>
              </a:solidFill>
            </a:endParaRPr>
          </a:p>
          <a:p>
            <a:pPr indent="-457200" lvl="0" marL="457200" rtl="0" algn="l">
              <a:lnSpc>
                <a:spcPct val="90000"/>
              </a:lnSpc>
              <a:spcBef>
                <a:spcPts val="1000"/>
              </a:spcBef>
              <a:spcAft>
                <a:spcPts val="0"/>
              </a:spcAft>
              <a:buClr>
                <a:schemeClr val="dk1"/>
              </a:buClr>
              <a:buSzPts val="3099"/>
              <a:buChar char="•"/>
            </a:pPr>
            <a:r>
              <a:rPr lang="en-US" sz="3099">
                <a:solidFill>
                  <a:srgbClr val="002060"/>
                </a:solidFill>
              </a:rPr>
              <a:t>Long term relationships across multiple projects</a:t>
            </a:r>
            <a:endParaRPr sz="3099">
              <a:solidFill>
                <a:srgbClr val="002060"/>
              </a:solidFill>
            </a:endParaRPr>
          </a:p>
          <a:p>
            <a:pPr indent="-457200" lvl="0" marL="457200" rtl="0" algn="l">
              <a:lnSpc>
                <a:spcPct val="90000"/>
              </a:lnSpc>
              <a:spcBef>
                <a:spcPts val="1000"/>
              </a:spcBef>
              <a:spcAft>
                <a:spcPts val="0"/>
              </a:spcAft>
              <a:buClr>
                <a:schemeClr val="dk1"/>
              </a:buClr>
              <a:buSzPts val="3099"/>
              <a:buChar char="•"/>
            </a:pPr>
            <a:r>
              <a:rPr lang="en-US" sz="3099">
                <a:solidFill>
                  <a:srgbClr val="002060"/>
                </a:solidFill>
              </a:rPr>
              <a:t>Knowledge about practices and practice team members</a:t>
            </a:r>
            <a:endParaRPr sz="3099">
              <a:solidFill>
                <a:srgbClr val="002060"/>
              </a:solidFill>
            </a:endParaRPr>
          </a:p>
          <a:p>
            <a:pPr indent="-457200" lvl="0" marL="457200" rtl="0" algn="l">
              <a:lnSpc>
                <a:spcPct val="90000"/>
              </a:lnSpc>
              <a:spcBef>
                <a:spcPts val="1000"/>
              </a:spcBef>
              <a:spcAft>
                <a:spcPts val="0"/>
              </a:spcAft>
              <a:buClr>
                <a:schemeClr val="dk1"/>
              </a:buClr>
              <a:buSzPts val="3099"/>
              <a:buChar char="•"/>
            </a:pPr>
            <a:r>
              <a:rPr lang="en-US" sz="3099">
                <a:solidFill>
                  <a:srgbClr val="002060"/>
                </a:solidFill>
              </a:rPr>
              <a:t>Overlap of practice facilitation team, research team and PBRN team</a:t>
            </a:r>
            <a:endParaRPr sz="3099">
              <a:solidFill>
                <a:srgbClr val="002060"/>
              </a:solidFill>
            </a:endParaRPr>
          </a:p>
          <a:p>
            <a:pPr indent="0" lvl="0" marL="0" rtl="0" algn="l">
              <a:lnSpc>
                <a:spcPct val="90000"/>
              </a:lnSpc>
              <a:spcBef>
                <a:spcPts val="1600"/>
              </a:spcBef>
              <a:spcAft>
                <a:spcPts val="1600"/>
              </a:spcAft>
              <a:buSzPts val="2800"/>
              <a:buNone/>
            </a:pPr>
            <a:r>
              <a:t/>
            </a:r>
            <a:endParaRPr>
              <a:solidFill>
                <a:srgbClr val="00206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2"/>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AHRQ EvidenceNOW: UAU collaborative</a:t>
            </a:r>
            <a:endParaRPr/>
          </a:p>
        </p:txBody>
      </p:sp>
      <p:sp>
        <p:nvSpPr>
          <p:cNvPr id="522" name="Google Shape;522;p62"/>
          <p:cNvSpPr txBox="1"/>
          <p:nvPr>
            <p:ph idx="1" type="body"/>
          </p:nvPr>
        </p:nvSpPr>
        <p:spPr>
          <a:xfrm>
            <a:off x="541746" y="1353682"/>
            <a:ext cx="10735854" cy="4747723"/>
          </a:xfrm>
          <a:prstGeom prst="rect">
            <a:avLst/>
          </a:prstGeom>
          <a:noFill/>
          <a:ln>
            <a:noFill/>
          </a:ln>
        </p:spPr>
        <p:txBody>
          <a:bodyPr anchorCtr="0" anchor="t" bIns="45700" lIns="91425" spcFirstLastPara="1" rIns="91425" wrap="square" tIns="45700">
            <a:normAutofit lnSpcReduction="10000"/>
          </a:bodyPr>
          <a:lstStyle/>
          <a:p>
            <a:pPr indent="-465655" lvl="0" marL="609585" marR="0" rtl="0" algn="l">
              <a:lnSpc>
                <a:spcPct val="100000"/>
              </a:lnSpc>
              <a:spcBef>
                <a:spcPts val="0"/>
              </a:spcBef>
              <a:spcAft>
                <a:spcPts val="0"/>
              </a:spcAft>
              <a:buClr>
                <a:srgbClr val="000000"/>
              </a:buClr>
              <a:buSzPts val="1900"/>
              <a:buFont typeface="Arial"/>
              <a:buChar char="●"/>
            </a:pPr>
            <a:r>
              <a:rPr b="0" i="0" lang="en-US" sz="2533" u="none" cap="none" strike="noStrike">
                <a:solidFill>
                  <a:srgbClr val="002060"/>
                </a:solidFill>
                <a:latin typeface="Trebuchet MS"/>
                <a:ea typeface="Trebuchet MS"/>
                <a:cs typeface="Trebuchet MS"/>
                <a:sym typeface="Trebuchet MS"/>
              </a:rPr>
              <a:t>Six U.S.-based grantee teams</a:t>
            </a:r>
            <a:endParaRPr/>
          </a:p>
          <a:p>
            <a:pPr indent="0" lvl="0" marL="609585" marR="0" rtl="0" algn="l">
              <a:lnSpc>
                <a:spcPct val="100000"/>
              </a:lnSpc>
              <a:spcBef>
                <a:spcPts val="0"/>
              </a:spcBef>
              <a:spcAft>
                <a:spcPts val="0"/>
              </a:spcAft>
              <a:buClr>
                <a:srgbClr val="595959"/>
              </a:buClr>
              <a:buSzPts val="1800"/>
              <a:buFont typeface="Arial"/>
              <a:buNone/>
            </a:pPr>
            <a:r>
              <a:t/>
            </a:r>
            <a:endParaRPr b="1" i="0" sz="1467" u="none" cap="none" strike="noStrike">
              <a:solidFill>
                <a:srgbClr val="002060"/>
              </a:solidFill>
              <a:latin typeface="Trebuchet MS"/>
              <a:ea typeface="Trebuchet MS"/>
              <a:cs typeface="Trebuchet MS"/>
              <a:sym typeface="Trebuchet MS"/>
            </a:endParaRPr>
          </a:p>
          <a:p>
            <a:pPr indent="-465655" lvl="0" marL="609585" marR="0" rtl="0" algn="l">
              <a:lnSpc>
                <a:spcPct val="100000"/>
              </a:lnSpc>
              <a:spcBef>
                <a:spcPts val="0"/>
              </a:spcBef>
              <a:spcAft>
                <a:spcPts val="0"/>
              </a:spcAft>
              <a:buClr>
                <a:srgbClr val="000000"/>
              </a:buClr>
              <a:buSzPts val="1900"/>
              <a:buFont typeface="Arial"/>
              <a:buChar char="●"/>
            </a:pPr>
            <a:r>
              <a:rPr b="1" i="0" lang="en-US" sz="2533" u="none" cap="none" strike="noStrike">
                <a:solidFill>
                  <a:srgbClr val="002060"/>
                </a:solidFill>
                <a:latin typeface="Trebuchet MS"/>
                <a:ea typeface="Trebuchet MS"/>
                <a:cs typeface="Trebuchet MS"/>
                <a:sym typeface="Trebuchet MS"/>
              </a:rPr>
              <a:t>Practice facilitation</a:t>
            </a:r>
            <a:r>
              <a:rPr b="0" i="0" lang="en-US" sz="2533" u="none" cap="none" strike="noStrike">
                <a:solidFill>
                  <a:srgbClr val="002060"/>
                </a:solidFill>
                <a:latin typeface="Trebuchet MS"/>
                <a:ea typeface="Trebuchet MS"/>
                <a:cs typeface="Trebuchet MS"/>
                <a:sym typeface="Trebuchet MS"/>
              </a:rPr>
              <a:t> to improve screening and brief interventions for UAU </a:t>
            </a:r>
            <a:endParaRPr/>
          </a:p>
          <a:p>
            <a:pPr indent="-457188" lvl="1" marL="121917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2060"/>
                </a:solidFill>
                <a:latin typeface="Trebuchet MS"/>
                <a:ea typeface="Trebuchet MS"/>
                <a:cs typeface="Trebuchet MS"/>
                <a:sym typeface="Trebuchet MS"/>
              </a:rPr>
              <a:t>+300 practices nationally</a:t>
            </a:r>
            <a:endParaRPr/>
          </a:p>
          <a:p>
            <a:pPr indent="0" lvl="0" marL="609585" marR="0" rtl="0" algn="l">
              <a:lnSpc>
                <a:spcPct val="100000"/>
              </a:lnSpc>
              <a:spcBef>
                <a:spcPts val="0"/>
              </a:spcBef>
              <a:spcAft>
                <a:spcPts val="0"/>
              </a:spcAft>
              <a:buClr>
                <a:srgbClr val="595959"/>
              </a:buClr>
              <a:buSzPts val="1800"/>
              <a:buFont typeface="Arial"/>
              <a:buNone/>
            </a:pPr>
            <a:r>
              <a:t/>
            </a:r>
            <a:endParaRPr b="0" i="0" sz="1467" u="none" cap="none" strike="noStrike">
              <a:solidFill>
                <a:srgbClr val="002060"/>
              </a:solidFill>
              <a:latin typeface="Trebuchet MS"/>
              <a:ea typeface="Trebuchet MS"/>
              <a:cs typeface="Trebuchet MS"/>
              <a:sym typeface="Trebuchet MS"/>
            </a:endParaRPr>
          </a:p>
          <a:p>
            <a:pPr indent="-465655" lvl="0" marL="609585" marR="0" rtl="0" algn="l">
              <a:lnSpc>
                <a:spcPct val="100000"/>
              </a:lnSpc>
              <a:spcBef>
                <a:spcPts val="0"/>
              </a:spcBef>
              <a:spcAft>
                <a:spcPts val="0"/>
              </a:spcAft>
              <a:buClr>
                <a:srgbClr val="000000"/>
              </a:buClr>
              <a:buSzPts val="1900"/>
              <a:buFont typeface="Arial"/>
              <a:buChar char="●"/>
            </a:pPr>
            <a:r>
              <a:rPr b="0" i="0" lang="en-US" sz="2533" u="none" cap="none" strike="noStrike">
                <a:solidFill>
                  <a:srgbClr val="002060"/>
                </a:solidFill>
                <a:latin typeface="Trebuchet MS"/>
                <a:ea typeface="Trebuchet MS"/>
                <a:cs typeface="Trebuchet MS"/>
                <a:sym typeface="Trebuchet MS"/>
              </a:rPr>
              <a:t>Support strategies and services </a:t>
            </a:r>
            <a:endParaRPr/>
          </a:p>
          <a:p>
            <a:pPr indent="-457188" lvl="1" marL="121917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2060"/>
                </a:solidFill>
                <a:latin typeface="Trebuchet MS"/>
                <a:ea typeface="Trebuchet MS"/>
                <a:cs typeface="Trebuchet MS"/>
                <a:sym typeface="Trebuchet MS"/>
              </a:rPr>
              <a:t>Education</a:t>
            </a:r>
            <a:endParaRPr/>
          </a:p>
          <a:p>
            <a:pPr indent="-457188" lvl="1" marL="121917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2060"/>
                </a:solidFill>
                <a:latin typeface="Trebuchet MS"/>
                <a:ea typeface="Trebuchet MS"/>
                <a:cs typeface="Trebuchet MS"/>
                <a:sym typeface="Trebuchet MS"/>
              </a:rPr>
              <a:t>Workflow coaching/redesign</a:t>
            </a:r>
            <a:endParaRPr/>
          </a:p>
          <a:p>
            <a:pPr indent="-457188" lvl="1" marL="121917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2060"/>
                </a:solidFill>
                <a:latin typeface="Trebuchet MS"/>
                <a:ea typeface="Trebuchet MS"/>
                <a:cs typeface="Trebuchet MS"/>
                <a:sym typeface="Trebuchet MS"/>
              </a:rPr>
              <a:t>Performance feedback</a:t>
            </a:r>
            <a:endParaRPr/>
          </a:p>
          <a:p>
            <a:pPr indent="-457188" lvl="1" marL="121917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2060"/>
                </a:solidFill>
                <a:latin typeface="Trebuchet MS"/>
                <a:ea typeface="Trebuchet MS"/>
                <a:cs typeface="Trebuchet MS"/>
                <a:sym typeface="Trebuchet MS"/>
              </a:rPr>
              <a:t>Information technology support</a:t>
            </a:r>
            <a:endParaRPr/>
          </a:p>
          <a:p>
            <a:pPr indent="-457188" lvl="1" marL="121917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2060"/>
                </a:solidFill>
                <a:latin typeface="Trebuchet MS"/>
                <a:ea typeface="Trebuchet MS"/>
                <a:cs typeface="Trebuchet MS"/>
                <a:sym typeface="Trebuchet MS"/>
              </a:rPr>
              <a:t>Data management</a:t>
            </a:r>
            <a:endParaRPr/>
          </a:p>
          <a:p>
            <a:pPr indent="0" lvl="0" marL="609585" marR="0" rtl="0" algn="l">
              <a:lnSpc>
                <a:spcPct val="100000"/>
              </a:lnSpc>
              <a:spcBef>
                <a:spcPts val="0"/>
              </a:spcBef>
              <a:spcAft>
                <a:spcPts val="0"/>
              </a:spcAft>
              <a:buClr>
                <a:srgbClr val="595959"/>
              </a:buClr>
              <a:buSzPts val="1800"/>
              <a:buFont typeface="Arial"/>
              <a:buNone/>
            </a:pPr>
            <a:r>
              <a:t/>
            </a:r>
            <a:endParaRPr b="0" i="0" sz="1467" u="none" cap="none" strike="noStrike">
              <a:solidFill>
                <a:srgbClr val="002060"/>
              </a:solidFill>
              <a:latin typeface="Trebuchet MS"/>
              <a:ea typeface="Trebuchet MS"/>
              <a:cs typeface="Trebuchet MS"/>
              <a:sym typeface="Trebuchet MS"/>
            </a:endParaRPr>
          </a:p>
          <a:p>
            <a:pPr indent="-465655" lvl="0" marL="609585" marR="0" rtl="0" algn="l">
              <a:lnSpc>
                <a:spcPct val="100000"/>
              </a:lnSpc>
              <a:spcBef>
                <a:spcPts val="0"/>
              </a:spcBef>
              <a:spcAft>
                <a:spcPts val="0"/>
              </a:spcAft>
              <a:buClr>
                <a:srgbClr val="000000"/>
              </a:buClr>
              <a:buSzPts val="1900"/>
              <a:buFont typeface="Arial"/>
              <a:buChar char="●"/>
            </a:pPr>
            <a:r>
              <a:rPr b="0" i="0" lang="en-US" sz="2533" u="none" cap="none" strike="noStrike">
                <a:solidFill>
                  <a:srgbClr val="002060"/>
                </a:solidFill>
                <a:latin typeface="Trebuchet MS"/>
                <a:ea typeface="Trebuchet MS"/>
                <a:cs typeface="Trebuchet MS"/>
                <a:sym typeface="Trebuchet MS"/>
              </a:rPr>
              <a:t>Interviews with practice facilitation teams</a:t>
            </a:r>
            <a:endParaRPr/>
          </a:p>
        </p:txBody>
      </p:sp>
      <p:pic>
        <p:nvPicPr>
          <p:cNvPr id="523" name="Google Shape;523;p62"/>
          <p:cNvPicPr preferRelativeResize="0"/>
          <p:nvPr/>
        </p:nvPicPr>
        <p:blipFill rotWithShape="1">
          <a:blip r:embed="rId3">
            <a:alphaModFix/>
          </a:blip>
          <a:srcRect b="0" l="0" r="0" t="0"/>
          <a:stretch/>
        </p:blipFill>
        <p:spPr>
          <a:xfrm>
            <a:off x="8571345" y="2900218"/>
            <a:ext cx="3229213" cy="297641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63"/>
          <p:cNvPicPr preferRelativeResize="0"/>
          <p:nvPr/>
        </p:nvPicPr>
        <p:blipFill rotWithShape="1">
          <a:blip r:embed="rId3">
            <a:alphaModFix/>
          </a:blip>
          <a:srcRect b="16909" l="0" r="0" t="16908"/>
          <a:stretch/>
        </p:blipFill>
        <p:spPr>
          <a:xfrm>
            <a:off x="1677038" y="5090228"/>
            <a:ext cx="2386962" cy="1015007"/>
          </a:xfrm>
          <a:prstGeom prst="rect">
            <a:avLst/>
          </a:prstGeom>
          <a:noFill/>
          <a:ln>
            <a:noFill/>
          </a:ln>
        </p:spPr>
      </p:pic>
      <p:sp>
        <p:nvSpPr>
          <p:cNvPr id="529" name="Google Shape;529;p63"/>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Practice facilitation lessons </a:t>
            </a:r>
            <a:endParaRPr/>
          </a:p>
        </p:txBody>
      </p:sp>
      <p:sp>
        <p:nvSpPr>
          <p:cNvPr id="530" name="Google Shape;530;p63"/>
          <p:cNvSpPr txBox="1"/>
          <p:nvPr>
            <p:ph idx="1" type="body"/>
          </p:nvPr>
        </p:nvSpPr>
        <p:spPr>
          <a:xfrm>
            <a:off x="477091" y="1132457"/>
            <a:ext cx="4843054" cy="4747723"/>
          </a:xfrm>
          <a:prstGeom prst="rect">
            <a:avLst/>
          </a:prstGeom>
          <a:noFill/>
          <a:ln>
            <a:noFill/>
          </a:ln>
        </p:spPr>
        <p:txBody>
          <a:bodyPr anchorCtr="0" anchor="t" bIns="45700" lIns="91425" spcFirstLastPara="1" rIns="91425" wrap="square" tIns="45700">
            <a:normAutofit/>
          </a:bodyPr>
          <a:lstStyle/>
          <a:p>
            <a:pPr indent="-514350" lvl="0" marL="658280" marR="0" rtl="0" algn="l">
              <a:lnSpc>
                <a:spcPct val="100000"/>
              </a:lnSpc>
              <a:spcBef>
                <a:spcPts val="0"/>
              </a:spcBef>
              <a:spcAft>
                <a:spcPts val="0"/>
              </a:spcAft>
              <a:buClr>
                <a:schemeClr val="accent4"/>
              </a:buClr>
              <a:buSzPts val="2533"/>
              <a:buFont typeface="Arial"/>
              <a:buAutoNum type="alphaUcPeriod"/>
            </a:pPr>
            <a:r>
              <a:rPr b="0" i="0" lang="en-US" sz="2533" u="none" cap="none" strike="noStrike">
                <a:solidFill>
                  <a:srgbClr val="002060"/>
                </a:solidFill>
                <a:latin typeface="Trebuchet MS"/>
                <a:ea typeface="Trebuchet MS"/>
                <a:cs typeface="Trebuchet MS"/>
                <a:sym typeface="Trebuchet MS"/>
              </a:rPr>
              <a:t>Build and maintain close relationships with practice team members  </a:t>
            </a:r>
            <a:endParaRPr/>
          </a:p>
          <a:p>
            <a:pPr indent="-353504" lvl="0" marL="658280" marR="0" rtl="0" algn="l">
              <a:lnSpc>
                <a:spcPct val="100000"/>
              </a:lnSpc>
              <a:spcBef>
                <a:spcPts val="0"/>
              </a:spcBef>
              <a:spcAft>
                <a:spcPts val="0"/>
              </a:spcAft>
              <a:buClr>
                <a:schemeClr val="accent4"/>
              </a:buClr>
              <a:buSzPts val="2533"/>
              <a:buFont typeface="Arial"/>
              <a:buNone/>
            </a:pPr>
            <a:r>
              <a:t/>
            </a:r>
            <a:endParaRPr b="0" i="0" sz="2533" u="none" cap="none" strike="noStrike">
              <a:solidFill>
                <a:srgbClr val="002060"/>
              </a:solidFill>
              <a:latin typeface="Trebuchet MS"/>
              <a:ea typeface="Trebuchet MS"/>
              <a:cs typeface="Trebuchet MS"/>
              <a:sym typeface="Trebuchet MS"/>
            </a:endParaRPr>
          </a:p>
          <a:p>
            <a:pPr indent="-514350" lvl="0" marL="658280" marR="0" rtl="0" algn="l">
              <a:lnSpc>
                <a:spcPct val="100000"/>
              </a:lnSpc>
              <a:spcBef>
                <a:spcPts val="0"/>
              </a:spcBef>
              <a:spcAft>
                <a:spcPts val="0"/>
              </a:spcAft>
              <a:buClr>
                <a:schemeClr val="accent4"/>
              </a:buClr>
              <a:buSzPts val="2533"/>
              <a:buFont typeface="Arial"/>
              <a:buAutoNum type="alphaUcPeriod"/>
            </a:pPr>
            <a:r>
              <a:rPr b="0" i="0" lang="en-US" sz="2533" u="none" cap="none" strike="noStrike">
                <a:solidFill>
                  <a:srgbClr val="002060"/>
                </a:solidFill>
                <a:latin typeface="Trebuchet MS"/>
                <a:ea typeface="Trebuchet MS"/>
                <a:cs typeface="Trebuchet MS"/>
                <a:sym typeface="Trebuchet MS"/>
              </a:rPr>
              <a:t>Recruitment efforts can often heavily lean on personal connections to practice teams</a:t>
            </a:r>
            <a:endParaRPr/>
          </a:p>
          <a:p>
            <a:pPr indent="-353504" lvl="0" marL="658280" marR="0" rtl="0" algn="l">
              <a:lnSpc>
                <a:spcPct val="100000"/>
              </a:lnSpc>
              <a:spcBef>
                <a:spcPts val="0"/>
              </a:spcBef>
              <a:spcAft>
                <a:spcPts val="0"/>
              </a:spcAft>
              <a:buClr>
                <a:schemeClr val="accent4"/>
              </a:buClr>
              <a:buSzPts val="2533"/>
              <a:buFont typeface="Arial"/>
              <a:buNone/>
            </a:pPr>
            <a:r>
              <a:t/>
            </a:r>
            <a:endParaRPr b="0" i="0" sz="2533" u="none" cap="none" strike="noStrike">
              <a:solidFill>
                <a:srgbClr val="002060"/>
              </a:solidFill>
              <a:latin typeface="Trebuchet MS"/>
              <a:ea typeface="Trebuchet MS"/>
              <a:cs typeface="Trebuchet MS"/>
              <a:sym typeface="Trebuchet MS"/>
            </a:endParaRPr>
          </a:p>
          <a:p>
            <a:pPr indent="-514350" lvl="0" marL="658280" marR="0" rtl="0" algn="l">
              <a:lnSpc>
                <a:spcPct val="100000"/>
              </a:lnSpc>
              <a:spcBef>
                <a:spcPts val="0"/>
              </a:spcBef>
              <a:spcAft>
                <a:spcPts val="0"/>
              </a:spcAft>
              <a:buClr>
                <a:schemeClr val="accent4"/>
              </a:buClr>
              <a:buSzPts val="2533"/>
              <a:buFont typeface="Arial"/>
              <a:buAutoNum type="alphaUcPeriod"/>
            </a:pPr>
            <a:r>
              <a:rPr b="0" i="0" lang="en-US" sz="2533" u="none" cap="none" strike="noStrike">
                <a:solidFill>
                  <a:srgbClr val="002060"/>
                </a:solidFill>
                <a:latin typeface="Trebuchet MS"/>
                <a:ea typeface="Trebuchet MS"/>
                <a:cs typeface="Trebuchet MS"/>
                <a:sym typeface="Trebuchet MS"/>
              </a:rPr>
              <a:t>Tailor change strategies to match local conditions</a:t>
            </a:r>
            <a:endParaRPr/>
          </a:p>
        </p:txBody>
      </p:sp>
      <p:sp>
        <p:nvSpPr>
          <p:cNvPr id="531" name="Google Shape;531;p63"/>
          <p:cNvSpPr txBox="1"/>
          <p:nvPr/>
        </p:nvSpPr>
        <p:spPr>
          <a:xfrm>
            <a:off x="5320145" y="1036712"/>
            <a:ext cx="6696600" cy="4939215"/>
          </a:xfrm>
          <a:prstGeom prst="rect">
            <a:avLst/>
          </a:prstGeom>
          <a:solidFill>
            <a:srgbClr val="FCE5CD"/>
          </a:solidFill>
          <a:ln cap="flat" cmpd="sng" w="9525">
            <a:solidFill>
              <a:srgbClr val="B45F06"/>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0" i="1" lang="en-US" sz="1600" u="none" cap="none" strike="noStrike">
                <a:solidFill>
                  <a:srgbClr val="000000"/>
                </a:solidFill>
                <a:latin typeface="Arial"/>
                <a:ea typeface="Arial"/>
                <a:cs typeface="Arial"/>
                <a:sym typeface="Arial"/>
              </a:rPr>
              <a:t>“Sometimes we are </a:t>
            </a:r>
            <a:r>
              <a:rPr b="1" i="1" lang="en-US" sz="1600" u="none" cap="none" strike="noStrike">
                <a:solidFill>
                  <a:srgbClr val="000000"/>
                </a:solidFill>
                <a:latin typeface="Arial"/>
                <a:ea typeface="Arial"/>
                <a:cs typeface="Arial"/>
                <a:sym typeface="Arial"/>
              </a:rPr>
              <a:t>able to recruit just based on the relationship we have</a:t>
            </a:r>
            <a:r>
              <a:rPr b="0" i="1" lang="en-US" sz="1600" u="none" cap="none" strike="noStrike">
                <a:solidFill>
                  <a:srgbClr val="000000"/>
                </a:solidFill>
                <a:latin typeface="Arial"/>
                <a:ea typeface="Arial"/>
                <a:cs typeface="Arial"/>
                <a:sym typeface="Arial"/>
              </a:rPr>
              <a:t>.”</a:t>
            </a:r>
            <a:endParaRPr b="0" i="1" sz="16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None/>
            </a:pPr>
            <a:r>
              <a:rPr b="0" i="1" lang="en-US" sz="1600" u="none" cap="none" strike="noStrike">
                <a:solidFill>
                  <a:srgbClr val="000000"/>
                </a:solidFill>
                <a:latin typeface="Arial"/>
                <a:ea typeface="Arial"/>
                <a:cs typeface="Arial"/>
                <a:sym typeface="Arial"/>
              </a:rPr>
              <a:t>“</a:t>
            </a:r>
            <a:r>
              <a:rPr b="1" i="1" lang="en-US" sz="1600" u="none" cap="none" strike="noStrike">
                <a:solidFill>
                  <a:srgbClr val="000000"/>
                </a:solidFill>
                <a:latin typeface="Arial"/>
                <a:ea typeface="Arial"/>
                <a:cs typeface="Arial"/>
                <a:sym typeface="Arial"/>
              </a:rPr>
              <a:t>I think some did it because it's us</a:t>
            </a:r>
            <a:r>
              <a:rPr b="0" i="1" lang="en-US" sz="1600" u="none" cap="none" strike="noStrike">
                <a:solidFill>
                  <a:srgbClr val="000000"/>
                </a:solidFill>
                <a:latin typeface="Arial"/>
                <a:ea typeface="Arial"/>
                <a:cs typeface="Arial"/>
                <a:sym typeface="Arial"/>
              </a:rPr>
              <a:t>. ‘We've been working together for so many years and now you asked me to do it, and we'll help you out.’” </a:t>
            </a:r>
            <a:endParaRPr b="0" i="1" sz="16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None/>
            </a:pPr>
            <a:r>
              <a:rPr b="0" i="1" lang="en-US" sz="1600" u="none" cap="none" strike="noStrike">
                <a:solidFill>
                  <a:srgbClr val="000000"/>
                </a:solidFill>
                <a:latin typeface="Arial"/>
                <a:ea typeface="Arial"/>
                <a:cs typeface="Arial"/>
                <a:sym typeface="Arial"/>
              </a:rPr>
              <a:t>“</a:t>
            </a:r>
            <a:r>
              <a:rPr b="1" i="1" lang="en-US" sz="1600" u="none" cap="none" strike="noStrike">
                <a:solidFill>
                  <a:srgbClr val="000000"/>
                </a:solidFill>
                <a:latin typeface="Arial"/>
                <a:ea typeface="Arial"/>
                <a:cs typeface="Arial"/>
                <a:sym typeface="Arial"/>
              </a:rPr>
              <a:t>Build that relationship first</a:t>
            </a:r>
            <a:r>
              <a:rPr b="0" i="1" lang="en-US" sz="1600" u="none" cap="none" strike="noStrike">
                <a:solidFill>
                  <a:srgbClr val="000000"/>
                </a:solidFill>
                <a:latin typeface="Arial"/>
                <a:ea typeface="Arial"/>
                <a:cs typeface="Arial"/>
                <a:sym typeface="Arial"/>
              </a:rPr>
              <a:t>. To provide value you have to show them the value of your relationship and what you can help them with.” </a:t>
            </a:r>
            <a:endParaRPr b="0" i="1" sz="16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None/>
            </a:pPr>
            <a:r>
              <a:rPr b="0" i="1" lang="en-US" sz="1600" u="none" cap="none" strike="noStrike">
                <a:solidFill>
                  <a:srgbClr val="000000"/>
                </a:solidFill>
                <a:latin typeface="Arial"/>
                <a:ea typeface="Arial"/>
                <a:cs typeface="Arial"/>
                <a:sym typeface="Arial"/>
              </a:rPr>
              <a:t>“I was thinking how much </a:t>
            </a:r>
            <a:r>
              <a:rPr b="1" i="1" lang="en-US" sz="1600" u="none" cap="none" strike="noStrike">
                <a:solidFill>
                  <a:srgbClr val="000000"/>
                </a:solidFill>
                <a:latin typeface="Arial"/>
                <a:ea typeface="Arial"/>
                <a:cs typeface="Arial"/>
                <a:sym typeface="Arial"/>
              </a:rPr>
              <a:t>our entire intervention was practice-centered and practice-driven</a:t>
            </a:r>
            <a:r>
              <a:rPr b="0" i="1" lang="en-US" sz="1600" u="none" cap="none" strike="noStrike">
                <a:solidFill>
                  <a:srgbClr val="000000"/>
                </a:solidFill>
                <a:latin typeface="Arial"/>
                <a:ea typeface="Arial"/>
                <a:cs typeface="Arial"/>
                <a:sym typeface="Arial"/>
              </a:rPr>
              <a:t> and individually tailored around a framework - not a rigid framework - a framework that was flexible.”</a:t>
            </a:r>
            <a:endParaRPr b="0" i="1" sz="16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None/>
            </a:pPr>
            <a:r>
              <a:rPr b="0" i="1" lang="en-US" sz="1600" u="none" cap="none" strike="noStrike">
                <a:solidFill>
                  <a:srgbClr val="000000"/>
                </a:solidFill>
                <a:latin typeface="Arial"/>
                <a:ea typeface="Arial"/>
                <a:cs typeface="Arial"/>
                <a:sym typeface="Arial"/>
              </a:rPr>
              <a:t>“</a:t>
            </a:r>
            <a:r>
              <a:rPr b="1" i="1" lang="en-US" sz="1600" u="none" cap="none" strike="noStrike">
                <a:solidFill>
                  <a:srgbClr val="000000"/>
                </a:solidFill>
                <a:latin typeface="Arial"/>
                <a:ea typeface="Arial"/>
                <a:cs typeface="Arial"/>
                <a:sym typeface="Arial"/>
              </a:rPr>
              <a:t>Keep it customizable, meet them where they're at, </a:t>
            </a:r>
            <a:r>
              <a:rPr b="0" i="1" lang="en-US" sz="1600" u="none" cap="none" strike="noStrike">
                <a:solidFill>
                  <a:srgbClr val="000000"/>
                </a:solidFill>
                <a:latin typeface="Arial"/>
                <a:ea typeface="Arial"/>
                <a:cs typeface="Arial"/>
                <a:sym typeface="Arial"/>
              </a:rPr>
              <a:t>make it so that if they can't implement it the exact way that we've got it designed, try to help them find a solution.”</a:t>
            </a:r>
            <a:endParaRPr b="0" i="1" sz="16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None/>
            </a:pPr>
            <a:r>
              <a:rPr b="1" i="1" lang="en-US" sz="1600" u="none" cap="none" strike="noStrike">
                <a:solidFill>
                  <a:srgbClr val="000000"/>
                </a:solidFill>
                <a:latin typeface="Arial"/>
                <a:ea typeface="Arial"/>
                <a:cs typeface="Arial"/>
                <a:sym typeface="Arial"/>
              </a:rPr>
              <a:t>“Write into a proposal, the level of flexibility that we know, pragmatically, practices need</a:t>
            </a:r>
            <a:r>
              <a:rPr b="0" i="1" lang="en-US" sz="1600" u="none" cap="none" strike="noStrike">
                <a:solidFill>
                  <a:srgbClr val="000000"/>
                </a:solidFill>
                <a:latin typeface="Arial"/>
                <a:ea typeface="Arial"/>
                <a:cs typeface="Arial"/>
                <a:sym typeface="Arial"/>
              </a:rPr>
              <a:t>…Because I think we can get really caught up in making things so linear when they just never ever are.”</a:t>
            </a:r>
            <a:endParaRPr b="0" i="1" sz="2667" u="none" cap="none" strike="noStrike">
              <a:solidFill>
                <a:srgbClr val="595959"/>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4"/>
          <p:cNvSpPr txBox="1"/>
          <p:nvPr/>
        </p:nvSpPr>
        <p:spPr>
          <a:xfrm>
            <a:off x="-177800" y="2599314"/>
            <a:ext cx="9220200" cy="165937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179BD"/>
              </a:buClr>
              <a:buSzPts val="4400"/>
              <a:buFont typeface="Trebuchet MS"/>
              <a:buNone/>
            </a:pPr>
            <a:r>
              <a:rPr b="0" i="0" lang="en-US" sz="4800" u="none" cap="none" strike="noStrike">
                <a:solidFill>
                  <a:srgbClr val="4179BD"/>
                </a:solidFill>
                <a:latin typeface="Trebuchet MS"/>
                <a:ea typeface="Trebuchet MS"/>
                <a:cs typeface="Trebuchet MS"/>
                <a:sym typeface="Trebuchet MS"/>
              </a:rPr>
              <a:t>Community Advisory Boards (CABs)</a:t>
            </a:r>
            <a:endParaRPr/>
          </a:p>
        </p:txBody>
      </p:sp>
      <p:pic>
        <p:nvPicPr>
          <p:cNvPr id="537" name="Google Shape;537;p64"/>
          <p:cNvPicPr preferRelativeResize="0"/>
          <p:nvPr/>
        </p:nvPicPr>
        <p:blipFill rotWithShape="1">
          <a:blip r:embed="rId3">
            <a:alphaModFix/>
          </a:blip>
          <a:srcRect b="0" l="0" r="0" t="0"/>
          <a:stretch/>
        </p:blipFill>
        <p:spPr>
          <a:xfrm>
            <a:off x="8875153" y="2224646"/>
            <a:ext cx="2588167" cy="2146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5"/>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Community Advisory Boards (CABs)</a:t>
            </a:r>
            <a:endParaRPr/>
          </a:p>
        </p:txBody>
      </p:sp>
      <p:sp>
        <p:nvSpPr>
          <p:cNvPr id="543" name="Google Shape;543;p65"/>
          <p:cNvSpPr txBox="1"/>
          <p:nvPr>
            <p:ph idx="1" type="body"/>
          </p:nvPr>
        </p:nvSpPr>
        <p:spPr>
          <a:xfrm>
            <a:off x="735710" y="1510700"/>
            <a:ext cx="6126909" cy="4747723"/>
          </a:xfrm>
          <a:prstGeom prst="rect">
            <a:avLst/>
          </a:prstGeom>
          <a:noFill/>
          <a:ln>
            <a:noFill/>
          </a:ln>
        </p:spPr>
        <p:txBody>
          <a:bodyPr anchorCtr="0" anchor="t" bIns="45700" lIns="91425" spcFirstLastPara="1" rIns="91425" wrap="square" tIns="45700">
            <a:normAutofit/>
          </a:bodyPr>
          <a:lstStyle/>
          <a:p>
            <a:pPr indent="0" lvl="0" marL="143930" marR="0" rtl="0" algn="l">
              <a:lnSpc>
                <a:spcPct val="100000"/>
              </a:lnSpc>
              <a:spcBef>
                <a:spcPts val="0"/>
              </a:spcBef>
              <a:spcAft>
                <a:spcPts val="0"/>
              </a:spcAft>
              <a:buClr>
                <a:srgbClr val="000000"/>
              </a:buClr>
              <a:buSzPts val="1900"/>
              <a:buNone/>
            </a:pPr>
            <a:r>
              <a:rPr b="0" i="0" lang="en-US" sz="3200" u="none" cap="none" strike="noStrike">
                <a:solidFill>
                  <a:srgbClr val="002060"/>
                </a:solidFill>
                <a:latin typeface="Trebuchet MS"/>
                <a:ea typeface="Trebuchet MS"/>
                <a:cs typeface="Trebuchet MS"/>
                <a:sym typeface="Trebuchet MS"/>
              </a:rPr>
              <a:t>Communities to consider:</a:t>
            </a:r>
            <a:endParaRPr/>
          </a:p>
          <a:p>
            <a:pPr indent="-465655" lvl="0" marL="609585" marR="0" rtl="0" algn="l">
              <a:lnSpc>
                <a:spcPct val="100000"/>
              </a:lnSpc>
              <a:spcBef>
                <a:spcPts val="0"/>
              </a:spcBef>
              <a:spcAft>
                <a:spcPts val="0"/>
              </a:spcAft>
              <a:buClr>
                <a:srgbClr val="000000"/>
              </a:buClr>
              <a:buSzPts val="1900"/>
              <a:buFont typeface="Arial"/>
              <a:buChar char="●"/>
            </a:pPr>
            <a:r>
              <a:rPr b="0" i="0" lang="en-US" sz="3200" u="none" cap="none" strike="noStrike">
                <a:solidFill>
                  <a:srgbClr val="002060"/>
                </a:solidFill>
                <a:latin typeface="Trebuchet MS"/>
                <a:ea typeface="Trebuchet MS"/>
                <a:cs typeface="Trebuchet MS"/>
                <a:sym typeface="Trebuchet MS"/>
              </a:rPr>
              <a:t>Clinician</a:t>
            </a:r>
            <a:endParaRPr/>
          </a:p>
          <a:p>
            <a:pPr indent="-465655" lvl="0" marL="609585" marR="0" rtl="0" algn="l">
              <a:lnSpc>
                <a:spcPct val="100000"/>
              </a:lnSpc>
              <a:spcBef>
                <a:spcPts val="0"/>
              </a:spcBef>
              <a:spcAft>
                <a:spcPts val="0"/>
              </a:spcAft>
              <a:buClr>
                <a:srgbClr val="000000"/>
              </a:buClr>
              <a:buSzPts val="1900"/>
              <a:buFont typeface="Arial"/>
              <a:buChar char="●"/>
            </a:pPr>
            <a:r>
              <a:rPr b="0" i="0" lang="en-US" sz="3200" u="none" cap="none" strike="noStrike">
                <a:solidFill>
                  <a:srgbClr val="002060"/>
                </a:solidFill>
                <a:latin typeface="Trebuchet MS"/>
                <a:ea typeface="Trebuchet MS"/>
                <a:cs typeface="Trebuchet MS"/>
                <a:sym typeface="Trebuchet MS"/>
              </a:rPr>
              <a:t>Patient</a:t>
            </a:r>
            <a:endParaRPr/>
          </a:p>
          <a:p>
            <a:pPr indent="-465655" lvl="0" marL="609585" marR="0" rtl="0" algn="l">
              <a:lnSpc>
                <a:spcPct val="100000"/>
              </a:lnSpc>
              <a:spcBef>
                <a:spcPts val="0"/>
              </a:spcBef>
              <a:spcAft>
                <a:spcPts val="0"/>
              </a:spcAft>
              <a:buClr>
                <a:srgbClr val="000000"/>
              </a:buClr>
              <a:buSzPts val="1900"/>
              <a:buFont typeface="Arial"/>
              <a:buChar char="●"/>
            </a:pPr>
            <a:r>
              <a:rPr b="0" i="0" lang="en-US" sz="3200" u="none" cap="none" strike="noStrike">
                <a:solidFill>
                  <a:srgbClr val="002060"/>
                </a:solidFill>
                <a:latin typeface="Trebuchet MS"/>
                <a:ea typeface="Trebuchet MS"/>
                <a:cs typeface="Trebuchet MS"/>
                <a:sym typeface="Trebuchet MS"/>
              </a:rPr>
              <a:t>Urban</a:t>
            </a:r>
            <a:endParaRPr/>
          </a:p>
          <a:p>
            <a:pPr indent="-465655" lvl="0" marL="609585" marR="0" rtl="0" algn="l">
              <a:lnSpc>
                <a:spcPct val="100000"/>
              </a:lnSpc>
              <a:spcBef>
                <a:spcPts val="0"/>
              </a:spcBef>
              <a:spcAft>
                <a:spcPts val="0"/>
              </a:spcAft>
              <a:buClr>
                <a:srgbClr val="000000"/>
              </a:buClr>
              <a:buSzPts val="1900"/>
              <a:buFont typeface="Arial"/>
              <a:buChar char="●"/>
            </a:pPr>
            <a:r>
              <a:rPr b="0" i="0" lang="en-US" sz="3200" u="none" cap="none" strike="noStrike">
                <a:solidFill>
                  <a:srgbClr val="002060"/>
                </a:solidFill>
                <a:latin typeface="Trebuchet MS"/>
                <a:ea typeface="Trebuchet MS"/>
                <a:cs typeface="Trebuchet MS"/>
                <a:sym typeface="Trebuchet MS"/>
              </a:rPr>
              <a:t>Rural</a:t>
            </a:r>
            <a:endParaRPr/>
          </a:p>
          <a:p>
            <a:pPr indent="-465655" lvl="0" marL="609585" marR="0" rtl="0" algn="l">
              <a:lnSpc>
                <a:spcPct val="100000"/>
              </a:lnSpc>
              <a:spcBef>
                <a:spcPts val="0"/>
              </a:spcBef>
              <a:spcAft>
                <a:spcPts val="0"/>
              </a:spcAft>
              <a:buClr>
                <a:srgbClr val="000000"/>
              </a:buClr>
              <a:buSzPts val="1900"/>
              <a:buFont typeface="Arial"/>
              <a:buChar char="●"/>
            </a:pPr>
            <a:r>
              <a:rPr b="0" i="0" lang="en-US" sz="3200" u="none" cap="none" strike="noStrike">
                <a:solidFill>
                  <a:srgbClr val="002060"/>
                </a:solidFill>
                <a:latin typeface="Trebuchet MS"/>
                <a:ea typeface="Trebuchet MS"/>
                <a:cs typeface="Trebuchet MS"/>
                <a:sym typeface="Trebuchet MS"/>
              </a:rPr>
              <a:t>Public housing neighborhoods</a:t>
            </a:r>
            <a:endParaRPr/>
          </a:p>
          <a:p>
            <a:pPr indent="-345004" lvl="0" marL="609585" marR="0" rtl="0" algn="l">
              <a:lnSpc>
                <a:spcPct val="100000"/>
              </a:lnSpc>
              <a:spcBef>
                <a:spcPts val="0"/>
              </a:spcBef>
              <a:spcAft>
                <a:spcPts val="0"/>
              </a:spcAft>
              <a:buClr>
                <a:srgbClr val="000000"/>
              </a:buClr>
              <a:buSzPts val="1900"/>
              <a:buFont typeface="Arial"/>
              <a:buNone/>
            </a:pPr>
            <a:r>
              <a:t/>
            </a:r>
            <a:endParaRPr b="0" i="0" sz="2533" u="none" cap="none" strike="noStrike">
              <a:solidFill>
                <a:srgbClr val="002060"/>
              </a:solidFill>
              <a:latin typeface="Trebuchet MS"/>
              <a:ea typeface="Trebuchet MS"/>
              <a:cs typeface="Trebuchet MS"/>
              <a:sym typeface="Trebuchet MS"/>
            </a:endParaRPr>
          </a:p>
        </p:txBody>
      </p:sp>
      <p:pic>
        <p:nvPicPr>
          <p:cNvPr id="544" name="Google Shape;544;p65"/>
          <p:cNvPicPr preferRelativeResize="0"/>
          <p:nvPr/>
        </p:nvPicPr>
        <p:blipFill rotWithShape="1">
          <a:blip r:embed="rId3">
            <a:alphaModFix/>
          </a:blip>
          <a:srcRect b="0" l="0" r="0" t="0"/>
          <a:stretch/>
        </p:blipFill>
        <p:spPr>
          <a:xfrm>
            <a:off x="6561667" y="2283069"/>
            <a:ext cx="5248200" cy="341303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66"/>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Assessing CAB collaborations</a:t>
            </a:r>
            <a:endParaRPr/>
          </a:p>
        </p:txBody>
      </p:sp>
      <p:sp>
        <p:nvSpPr>
          <p:cNvPr id="550" name="Google Shape;550;p66"/>
          <p:cNvSpPr txBox="1"/>
          <p:nvPr/>
        </p:nvSpPr>
        <p:spPr>
          <a:xfrm>
            <a:off x="423551" y="959000"/>
            <a:ext cx="5874800" cy="4940000"/>
          </a:xfrm>
          <a:prstGeom prst="rect">
            <a:avLst/>
          </a:prstGeom>
          <a:noFill/>
          <a:ln>
            <a:noFill/>
          </a:ln>
        </p:spPr>
        <p:txBody>
          <a:bodyPr anchorCtr="0" anchor="t" bIns="121900" lIns="121900" spcFirstLastPara="1" rIns="121900" wrap="square" tIns="121900">
            <a:noAutofit/>
          </a:bodyPr>
          <a:lstStyle/>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1. Capacity and Readiness</a:t>
            </a:r>
            <a:endParaRPr b="0" i="0" sz="2467"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2. Collaboration Trust and Mistrust </a:t>
            </a:r>
            <a:endParaRPr b="0" i="0" sz="2467"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3. Partnership Process</a:t>
            </a:r>
            <a:endParaRPr b="0" i="0" sz="2467"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4. Integration of Community Knowledge</a:t>
            </a:r>
            <a:endParaRPr b="0" i="0" sz="2467"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5. Empowering process </a:t>
            </a:r>
            <a:endParaRPr b="0" i="0" sz="2467"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6. Community involved in research</a:t>
            </a:r>
            <a:r>
              <a:rPr b="0" i="0" lang="en-US" sz="2333" u="none" cap="none" strike="noStrike">
                <a:solidFill>
                  <a:srgbClr val="002060"/>
                </a:solidFill>
                <a:latin typeface="Trebuchet MS"/>
                <a:ea typeface="Trebuchet MS"/>
                <a:cs typeface="Trebuchet MS"/>
                <a:sym typeface="Trebuchet MS"/>
              </a:rPr>
              <a:t> </a:t>
            </a:r>
            <a:endParaRPr b="0" i="0" sz="2333"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7. Culture centered intervention</a:t>
            </a:r>
            <a:endParaRPr b="0" i="0" sz="2467"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8. Partnership synergy  </a:t>
            </a:r>
            <a:endParaRPr b="0" i="0" sz="2467"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t/>
            </a:r>
            <a:endParaRPr b="0" i="0" sz="2333" u="none" cap="none" strike="noStrike">
              <a:solidFill>
                <a:srgbClr val="00206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t/>
            </a:r>
            <a:endParaRPr b="0" i="0" sz="2267" u="none" cap="none" strike="noStrike">
              <a:solidFill>
                <a:srgbClr val="002060"/>
              </a:solidFill>
              <a:latin typeface="Trebuchet MS"/>
              <a:ea typeface="Trebuchet MS"/>
              <a:cs typeface="Trebuchet MS"/>
              <a:sym typeface="Trebuchet MS"/>
            </a:endParaRPr>
          </a:p>
        </p:txBody>
      </p:sp>
      <p:sp>
        <p:nvSpPr>
          <p:cNvPr id="551" name="Google Shape;551;p66"/>
          <p:cNvSpPr txBox="1"/>
          <p:nvPr/>
        </p:nvSpPr>
        <p:spPr>
          <a:xfrm>
            <a:off x="5798751" y="959000"/>
            <a:ext cx="5274400" cy="4534000"/>
          </a:xfrm>
          <a:prstGeom prst="rect">
            <a:avLst/>
          </a:prstGeom>
          <a:noFill/>
          <a:ln>
            <a:noFill/>
          </a:ln>
        </p:spPr>
        <p:txBody>
          <a:bodyPr anchorCtr="0" anchor="t" bIns="121900" lIns="121900" spcFirstLastPara="1" rIns="121900" wrap="square" tIns="121900">
            <a:noAutofit/>
          </a:bodyPr>
          <a:lstStyle/>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9. Appropriate research design </a:t>
            </a:r>
            <a:endParaRPr b="0" i="0" sz="2467"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10.  Research improvements</a:t>
            </a:r>
            <a:endParaRPr b="0" i="0" sz="2467"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11.  Individual improvements</a:t>
            </a:r>
            <a:endParaRPr b="0" i="0" sz="2467" u="none" cap="none" strike="noStrike">
              <a:solidFill>
                <a:srgbClr val="002060"/>
              </a:solidFill>
              <a:latin typeface="Trebuchet MS"/>
              <a:ea typeface="Trebuchet MS"/>
              <a:cs typeface="Trebuchet MS"/>
              <a:sym typeface="Trebuchet MS"/>
            </a:endParaRPr>
          </a:p>
          <a:p>
            <a:pPr indent="0" lvl="0" marL="304792" marR="16933" rtl="0" algn="l">
              <a:lnSpc>
                <a:spcPct val="115000"/>
              </a:lnSpc>
              <a:spcBef>
                <a:spcPts val="800"/>
              </a:spcBef>
              <a:spcAft>
                <a:spcPts val="0"/>
              </a:spcAft>
              <a:buNone/>
            </a:pPr>
            <a:r>
              <a:rPr b="0" i="0" lang="en-US" sz="2467" u="none" cap="none" strike="noStrike">
                <a:solidFill>
                  <a:srgbClr val="002060"/>
                </a:solidFill>
                <a:latin typeface="Trebuchet MS"/>
                <a:ea typeface="Trebuchet MS"/>
                <a:cs typeface="Trebuchet MS"/>
                <a:sym typeface="Trebuchet MS"/>
              </a:rPr>
              <a:t>12.  Community improvements </a:t>
            </a:r>
            <a:endParaRPr b="0" i="0" sz="2467" u="none" cap="none" strike="noStrike">
              <a:solidFill>
                <a:srgbClr val="00206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t/>
            </a:r>
            <a:endParaRPr b="0" i="0" sz="1867" u="none" cap="none" strike="noStrike">
              <a:solidFill>
                <a:srgbClr val="002060"/>
              </a:solidFill>
              <a:latin typeface="Trebuchet MS"/>
              <a:ea typeface="Trebuchet MS"/>
              <a:cs typeface="Trebuchet MS"/>
              <a:sym typeface="Trebuchet MS"/>
            </a:endParaRPr>
          </a:p>
        </p:txBody>
      </p:sp>
      <p:pic>
        <p:nvPicPr>
          <p:cNvPr id="552" name="Google Shape;552;p66"/>
          <p:cNvPicPr preferRelativeResize="0"/>
          <p:nvPr/>
        </p:nvPicPr>
        <p:blipFill rotWithShape="1">
          <a:blip r:embed="rId3">
            <a:alphaModFix/>
          </a:blip>
          <a:srcRect b="3447" l="0" r="0" t="5593"/>
          <a:stretch/>
        </p:blipFill>
        <p:spPr>
          <a:xfrm>
            <a:off x="6981699" y="3226000"/>
            <a:ext cx="3897485" cy="2797288"/>
          </a:xfrm>
          <a:prstGeom prst="rect">
            <a:avLst/>
          </a:prstGeom>
          <a:noFill/>
          <a:ln>
            <a:noFill/>
          </a:ln>
        </p:spPr>
      </p:pic>
      <p:sp>
        <p:nvSpPr>
          <p:cNvPr id="553" name="Google Shape;553;p66"/>
          <p:cNvSpPr txBox="1"/>
          <p:nvPr/>
        </p:nvSpPr>
        <p:spPr>
          <a:xfrm>
            <a:off x="9515132" y="5573100"/>
            <a:ext cx="1046000" cy="511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0" i="0" lang="en-US" sz="1067" u="none" cap="none" strike="noStrike">
                <a:solidFill>
                  <a:srgbClr val="595959"/>
                </a:solidFill>
                <a:latin typeface="Arial"/>
                <a:ea typeface="Arial"/>
                <a:cs typeface="Arial"/>
                <a:sym typeface="Arial"/>
              </a:rPr>
              <a:t>iap2.org.au</a:t>
            </a:r>
            <a:endParaRPr b="0" i="0" sz="1067" u="none" cap="none" strike="noStrike">
              <a:solidFill>
                <a:srgbClr val="595959"/>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7" name="Shape 557"/>
        <p:cNvGrpSpPr/>
        <p:nvPr/>
      </p:nvGrpSpPr>
      <p:grpSpPr>
        <a:xfrm>
          <a:off x="0" y="0"/>
          <a:ext cx="0" cy="0"/>
          <a:chOff x="0" y="0"/>
          <a:chExt cx="0" cy="0"/>
        </a:xfrm>
      </p:grpSpPr>
      <p:sp>
        <p:nvSpPr>
          <p:cNvPr id="558" name="Google Shape;558;p67"/>
          <p:cNvSpPr txBox="1"/>
          <p:nvPr>
            <p:ph idx="1" type="body"/>
          </p:nvPr>
        </p:nvSpPr>
        <p:spPr>
          <a:xfrm>
            <a:off x="415600" y="153667"/>
            <a:ext cx="11360800" cy="34348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chemeClr val="dk1"/>
              </a:buClr>
              <a:buSzPts val="1100"/>
              <a:buNone/>
            </a:pPr>
            <a:r>
              <a:rPr lang="en-US" sz="2800" u="sng">
                <a:solidFill>
                  <a:srgbClr val="1155CC"/>
                </a:solidFill>
                <a:highlight>
                  <a:schemeClr val="lt1"/>
                </a:highlight>
                <a:latin typeface="Trebuchet MS"/>
                <a:ea typeface="Trebuchet MS"/>
                <a:cs typeface="Trebuchet MS"/>
                <a:sym typeface="Trebuchet MS"/>
              </a:rPr>
              <a:t>CAB benefits</a:t>
            </a:r>
            <a:endParaRPr/>
          </a:p>
          <a:p>
            <a:pPr indent="0" lvl="0" marL="0" rtl="0" algn="l">
              <a:lnSpc>
                <a:spcPct val="115000"/>
              </a:lnSpc>
              <a:spcBef>
                <a:spcPts val="1600"/>
              </a:spcBef>
              <a:spcAft>
                <a:spcPts val="0"/>
              </a:spcAft>
              <a:buClr>
                <a:schemeClr val="dk1"/>
              </a:buClr>
              <a:buSzPts val="1100"/>
              <a:buNone/>
            </a:pPr>
            <a:r>
              <a:rPr b="1" lang="en-US" sz="2133">
                <a:solidFill>
                  <a:schemeClr val="dk1"/>
                </a:solidFill>
                <a:latin typeface="Trebuchet MS"/>
                <a:ea typeface="Trebuchet MS"/>
                <a:cs typeface="Trebuchet MS"/>
                <a:sym typeface="Trebuchet MS"/>
              </a:rPr>
              <a:t>“We help to bring these great studies to</a:t>
            </a:r>
            <a:r>
              <a:rPr lang="en-US" sz="2133">
                <a:solidFill>
                  <a:schemeClr val="dk1"/>
                </a:solidFill>
                <a:latin typeface="Trebuchet MS"/>
                <a:ea typeface="Trebuchet MS"/>
                <a:cs typeface="Trebuchet MS"/>
                <a:sym typeface="Trebuchet MS"/>
              </a:rPr>
              <a:t> </a:t>
            </a:r>
            <a:r>
              <a:rPr b="1" lang="en-US" sz="2133">
                <a:solidFill>
                  <a:schemeClr val="dk1"/>
                </a:solidFill>
                <a:latin typeface="Trebuchet MS"/>
                <a:ea typeface="Trebuchet MS"/>
                <a:cs typeface="Trebuchet MS"/>
                <a:sym typeface="Trebuchet MS"/>
              </a:rPr>
              <a:t>make them usable to people</a:t>
            </a:r>
            <a:r>
              <a:rPr lang="en-US" sz="2133">
                <a:solidFill>
                  <a:schemeClr val="dk1"/>
                </a:solidFill>
                <a:latin typeface="Trebuchet MS"/>
                <a:ea typeface="Trebuchet MS"/>
                <a:cs typeface="Trebuchet MS"/>
                <a:sym typeface="Trebuchet MS"/>
              </a:rPr>
              <a:t>, because sometimes there's so much good stuff out there, it’s like drinking from the proverbial fire hose.”</a:t>
            </a:r>
            <a:endParaRPr sz="2133">
              <a:solidFill>
                <a:schemeClr val="dk1"/>
              </a:solidFill>
              <a:latin typeface="Trebuchet MS"/>
              <a:ea typeface="Trebuchet MS"/>
              <a:cs typeface="Trebuchet MS"/>
              <a:sym typeface="Trebuchet MS"/>
            </a:endParaRPr>
          </a:p>
          <a:p>
            <a:pPr indent="0" lvl="0" marL="0" rtl="0" algn="l">
              <a:lnSpc>
                <a:spcPct val="115000"/>
              </a:lnSpc>
              <a:spcBef>
                <a:spcPts val="1600"/>
              </a:spcBef>
              <a:spcAft>
                <a:spcPts val="0"/>
              </a:spcAft>
              <a:buSzPts val="1800"/>
              <a:buNone/>
            </a:pPr>
            <a:r>
              <a:rPr lang="en-US" sz="2133">
                <a:solidFill>
                  <a:schemeClr val="dk1"/>
                </a:solidFill>
                <a:latin typeface="Trebuchet MS"/>
                <a:ea typeface="Trebuchet MS"/>
                <a:cs typeface="Trebuchet MS"/>
                <a:sym typeface="Trebuchet MS"/>
              </a:rPr>
              <a:t>“</a:t>
            </a:r>
            <a:r>
              <a:rPr b="1" lang="en-US" sz="2133">
                <a:solidFill>
                  <a:schemeClr val="dk1"/>
                </a:solidFill>
                <a:latin typeface="Trebuchet MS"/>
                <a:ea typeface="Trebuchet MS"/>
                <a:cs typeface="Trebuchet MS"/>
                <a:sym typeface="Trebuchet MS"/>
              </a:rPr>
              <a:t>It's educating people so that they'll be more likely to participate</a:t>
            </a:r>
            <a:r>
              <a:rPr lang="en-US" sz="2133">
                <a:solidFill>
                  <a:schemeClr val="dk1"/>
                </a:solidFill>
                <a:latin typeface="Trebuchet MS"/>
                <a:ea typeface="Trebuchet MS"/>
                <a:cs typeface="Trebuchet MS"/>
                <a:sym typeface="Trebuchet MS"/>
              </a:rPr>
              <a:t>. And that's the part that I really like.”</a:t>
            </a:r>
            <a:endParaRPr sz="2133">
              <a:solidFill>
                <a:schemeClr val="dk1"/>
              </a:solidFill>
              <a:latin typeface="Trebuchet MS"/>
              <a:ea typeface="Trebuchet MS"/>
              <a:cs typeface="Trebuchet MS"/>
              <a:sym typeface="Trebuchet MS"/>
            </a:endParaRPr>
          </a:p>
          <a:p>
            <a:pPr indent="0" lvl="0" marL="0" rtl="0" algn="l">
              <a:lnSpc>
                <a:spcPct val="115000"/>
              </a:lnSpc>
              <a:spcBef>
                <a:spcPts val="1600"/>
              </a:spcBef>
              <a:spcAft>
                <a:spcPts val="1600"/>
              </a:spcAft>
              <a:buClr>
                <a:schemeClr val="dk1"/>
              </a:buClr>
              <a:buSzPts val="1100"/>
              <a:buNone/>
            </a:pPr>
            <a:r>
              <a:rPr b="1" lang="en-US" sz="2133">
                <a:solidFill>
                  <a:srgbClr val="1F1F1F"/>
                </a:solidFill>
                <a:latin typeface="Trebuchet MS"/>
                <a:ea typeface="Trebuchet MS"/>
                <a:cs typeface="Trebuchet MS"/>
                <a:sym typeface="Trebuchet MS"/>
              </a:rPr>
              <a:t>I feel reinvigorated after hearing all of this stuff.”</a:t>
            </a:r>
            <a:endParaRPr sz="2133">
              <a:solidFill>
                <a:schemeClr val="dk1"/>
              </a:solidFill>
              <a:latin typeface="Trebuchet MS"/>
              <a:ea typeface="Trebuchet MS"/>
              <a:cs typeface="Trebuchet MS"/>
              <a:sym typeface="Trebuchet MS"/>
            </a:endParaRPr>
          </a:p>
        </p:txBody>
      </p:sp>
      <p:sp>
        <p:nvSpPr>
          <p:cNvPr id="559" name="Google Shape;559;p67"/>
          <p:cNvSpPr txBox="1"/>
          <p:nvPr/>
        </p:nvSpPr>
        <p:spPr>
          <a:xfrm>
            <a:off x="415600" y="3791700"/>
            <a:ext cx="11360800" cy="2970400"/>
          </a:xfrm>
          <a:prstGeom prst="rect">
            <a:avLst/>
          </a:prstGeom>
          <a:solidFill>
            <a:schemeClr val="lt1"/>
          </a:solidFill>
          <a:ln cap="flat" cmpd="sng" w="28575">
            <a:solidFill>
              <a:schemeClr val="lt1"/>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None/>
            </a:pPr>
            <a:r>
              <a:rPr b="0" i="0" lang="en-US" sz="2800" u="sng" cap="none" strike="noStrike">
                <a:solidFill>
                  <a:srgbClr val="BF9000"/>
                </a:solidFill>
                <a:latin typeface="Trebuchet MS"/>
                <a:ea typeface="Trebuchet MS"/>
                <a:cs typeface="Trebuchet MS"/>
                <a:sym typeface="Trebuchet MS"/>
              </a:rPr>
              <a:t>CAB challenges</a:t>
            </a:r>
            <a:endParaRPr b="0" i="0" sz="2800" u="sng" cap="none" strike="noStrike">
              <a:solidFill>
                <a:srgbClr val="BF9000"/>
              </a:solidFill>
              <a:latin typeface="Trebuchet MS"/>
              <a:ea typeface="Trebuchet MS"/>
              <a:cs typeface="Trebuchet MS"/>
              <a:sym typeface="Trebuchet MS"/>
            </a:endParaRPr>
          </a:p>
          <a:p>
            <a:pPr indent="0" lvl="0" marL="0" marR="0" rtl="0" algn="l">
              <a:lnSpc>
                <a:spcPct val="115000"/>
              </a:lnSpc>
              <a:spcBef>
                <a:spcPts val="1600"/>
              </a:spcBef>
              <a:spcAft>
                <a:spcPts val="0"/>
              </a:spcAft>
              <a:buNone/>
            </a:pPr>
            <a:r>
              <a:rPr b="0" i="0" lang="en-US" sz="2133" u="none" cap="none" strike="noStrike">
                <a:solidFill>
                  <a:srgbClr val="000000"/>
                </a:solidFill>
                <a:latin typeface="Trebuchet MS"/>
                <a:ea typeface="Trebuchet MS"/>
                <a:cs typeface="Trebuchet MS"/>
                <a:sym typeface="Trebuchet MS"/>
              </a:rPr>
              <a:t>“We’re looking for things that we could actually</a:t>
            </a:r>
            <a:r>
              <a:rPr b="1" i="0" lang="en-US" sz="2133" u="none" cap="none" strike="noStrike">
                <a:solidFill>
                  <a:srgbClr val="000000"/>
                </a:solidFill>
                <a:latin typeface="Trebuchet MS"/>
                <a:ea typeface="Trebuchet MS"/>
                <a:cs typeface="Trebuchet MS"/>
                <a:sym typeface="Trebuchet MS"/>
              </a:rPr>
              <a:t> make an impact and to take impactful actions within the community.”</a:t>
            </a:r>
            <a:endParaRPr b="1" i="0" sz="2133" u="none" cap="none" strike="noStrike">
              <a:solidFill>
                <a:srgbClr val="000000"/>
              </a:solidFill>
              <a:latin typeface="Trebuchet MS"/>
              <a:ea typeface="Trebuchet MS"/>
              <a:cs typeface="Trebuchet MS"/>
              <a:sym typeface="Trebuchet MS"/>
            </a:endParaRPr>
          </a:p>
          <a:p>
            <a:pPr indent="0" lvl="0" marL="0" marR="0" rtl="0" algn="l">
              <a:lnSpc>
                <a:spcPct val="115000"/>
              </a:lnSpc>
              <a:spcBef>
                <a:spcPts val="1600"/>
              </a:spcBef>
              <a:spcAft>
                <a:spcPts val="0"/>
              </a:spcAft>
              <a:buNone/>
            </a:pPr>
            <a:r>
              <a:rPr b="1" i="0" lang="en-US" sz="2133" u="none" cap="none" strike="noStrike">
                <a:solidFill>
                  <a:srgbClr val="000000"/>
                </a:solidFill>
                <a:latin typeface="Trebuchet MS"/>
                <a:ea typeface="Trebuchet MS"/>
                <a:cs typeface="Trebuchet MS"/>
                <a:sym typeface="Trebuchet MS"/>
              </a:rPr>
              <a:t>“Maybe we should bring younger people to this table</a:t>
            </a:r>
            <a:r>
              <a:rPr b="0" i="0" lang="en-US" sz="2133" u="none" cap="none" strike="noStrike">
                <a:solidFill>
                  <a:srgbClr val="000000"/>
                </a:solidFill>
                <a:latin typeface="Trebuchet MS"/>
                <a:ea typeface="Trebuchet MS"/>
                <a:cs typeface="Trebuchet MS"/>
                <a:sym typeface="Trebuchet MS"/>
              </a:rPr>
              <a:t>, like 18- to 25-year-olds, so just some different voices within the communities, because they might have different perspectives.”</a:t>
            </a:r>
            <a:endParaRPr b="1" i="0" sz="2133"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1600"/>
              </a:spcBef>
              <a:spcAft>
                <a:spcPts val="0"/>
              </a:spcAft>
              <a:buNone/>
            </a:pPr>
            <a:r>
              <a:t/>
            </a:r>
            <a:endParaRPr b="0" i="0" sz="2400" u="none" cap="none" strike="noStrike">
              <a:solidFill>
                <a:srgbClr val="595959"/>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txBox="1"/>
          <p:nvPr/>
        </p:nvSpPr>
        <p:spPr>
          <a:xfrm>
            <a:off x="431224" y="674141"/>
            <a:ext cx="4731904" cy="310959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179BD"/>
              </a:buClr>
              <a:buSzPts val="4400"/>
              <a:buFont typeface="Trebuchet MS"/>
              <a:buNone/>
            </a:pPr>
            <a:r>
              <a:rPr b="0" i="0" lang="en-US" sz="4400" u="none" cap="none" strike="noStrike">
                <a:solidFill>
                  <a:schemeClr val="dk2"/>
                </a:solidFill>
                <a:latin typeface="Arial"/>
                <a:ea typeface="Arial"/>
                <a:cs typeface="Arial"/>
                <a:sym typeface="Arial"/>
              </a:rPr>
              <a:t>What does it even mean to be the “foundation” of the healthcare system?</a:t>
            </a:r>
            <a:br>
              <a:rPr b="0" i="0" lang="en-US" sz="4400" u="none" cap="none" strike="noStrike">
                <a:solidFill>
                  <a:schemeClr val="dk2"/>
                </a:solidFill>
                <a:latin typeface="Arial"/>
                <a:ea typeface="Arial"/>
                <a:cs typeface="Arial"/>
                <a:sym typeface="Arial"/>
              </a:rPr>
            </a:br>
            <a:endParaRPr b="0" i="0" sz="4400" u="none" cap="none" strike="noStrike">
              <a:solidFill>
                <a:schemeClr val="dk2"/>
              </a:solidFill>
              <a:latin typeface="Arial"/>
              <a:ea typeface="Arial"/>
              <a:cs typeface="Arial"/>
              <a:sym typeface="Arial"/>
            </a:endParaRPr>
          </a:p>
          <a:p>
            <a:pPr indent="0" lvl="0" marL="0" marR="0" rtl="0" algn="ctr">
              <a:lnSpc>
                <a:spcPct val="90000"/>
              </a:lnSpc>
              <a:spcBef>
                <a:spcPts val="0"/>
              </a:spcBef>
              <a:spcAft>
                <a:spcPts val="0"/>
              </a:spcAft>
              <a:buClr>
                <a:srgbClr val="4179BD"/>
              </a:buClr>
              <a:buSzPts val="4400"/>
              <a:buFont typeface="Trebuchet MS"/>
              <a:buNone/>
            </a:pPr>
            <a:r>
              <a:t/>
            </a:r>
            <a:endParaRPr b="0" i="0" sz="4400" u="none" cap="none" strike="noStrike">
              <a:solidFill>
                <a:srgbClr val="002060"/>
              </a:solidFill>
              <a:latin typeface="Arial"/>
              <a:ea typeface="Arial"/>
              <a:cs typeface="Arial"/>
              <a:sym typeface="Arial"/>
            </a:endParaRPr>
          </a:p>
        </p:txBody>
      </p:sp>
      <p:pic>
        <p:nvPicPr>
          <p:cNvPr id="100" name="Google Shape;100;p14"/>
          <p:cNvPicPr preferRelativeResize="0"/>
          <p:nvPr/>
        </p:nvPicPr>
        <p:blipFill rotWithShape="1">
          <a:blip r:embed="rId3">
            <a:alphaModFix/>
          </a:blip>
          <a:srcRect b="0" l="0" r="0" t="0"/>
          <a:stretch/>
        </p:blipFill>
        <p:spPr>
          <a:xfrm>
            <a:off x="5376142" y="2198255"/>
            <a:ext cx="6384636" cy="364836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8"/>
          <p:cNvSpPr txBox="1"/>
          <p:nvPr>
            <p:ph idx="1" type="body"/>
          </p:nvPr>
        </p:nvSpPr>
        <p:spPr>
          <a:xfrm>
            <a:off x="415600" y="3009862"/>
            <a:ext cx="8707200" cy="3714400"/>
          </a:xfrm>
          <a:prstGeom prst="rect">
            <a:avLst/>
          </a:prstGeom>
          <a:noFill/>
          <a:ln cap="flat" cmpd="sng" w="19050">
            <a:solidFill>
              <a:srgbClr val="A4C2F4"/>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lnSpc>
                <a:spcPct val="100000"/>
              </a:lnSpc>
              <a:spcBef>
                <a:spcPts val="1600"/>
              </a:spcBef>
              <a:spcAft>
                <a:spcPts val="0"/>
              </a:spcAft>
              <a:buSzPts val="1800"/>
              <a:buNone/>
            </a:pPr>
            <a:r>
              <a:rPr lang="en-US" sz="2133" u="sng">
                <a:solidFill>
                  <a:srgbClr val="002060"/>
                </a:solidFill>
                <a:latin typeface="Trebuchet MS"/>
                <a:ea typeface="Trebuchet MS"/>
                <a:cs typeface="Trebuchet MS"/>
                <a:sym typeface="Trebuchet MS"/>
              </a:rPr>
              <a:t>Key themes identified</a:t>
            </a:r>
            <a:endParaRPr sz="2133" u="sng">
              <a:solidFill>
                <a:srgbClr val="002060"/>
              </a:solidFill>
              <a:highlight>
                <a:schemeClr val="lt1"/>
              </a:highlight>
              <a:latin typeface="Trebuchet MS"/>
              <a:ea typeface="Trebuchet MS"/>
              <a:cs typeface="Trebuchet MS"/>
              <a:sym typeface="Trebuchet MS"/>
            </a:endParaRPr>
          </a:p>
          <a:p>
            <a:pPr indent="-431788" lvl="0" marL="609585" rtl="0" algn="l">
              <a:lnSpc>
                <a:spcPct val="100000"/>
              </a:lnSpc>
              <a:spcBef>
                <a:spcPts val="1600"/>
              </a:spcBef>
              <a:spcAft>
                <a:spcPts val="0"/>
              </a:spcAft>
              <a:buClr>
                <a:schemeClr val="dk1"/>
              </a:buClr>
              <a:buSzPts val="1500"/>
              <a:buChar char="●"/>
            </a:pPr>
            <a:r>
              <a:rPr lang="en-US" sz="2000">
                <a:solidFill>
                  <a:srgbClr val="002060"/>
                </a:solidFill>
                <a:highlight>
                  <a:schemeClr val="lt1"/>
                </a:highlight>
                <a:latin typeface="Trebuchet MS"/>
                <a:ea typeface="Trebuchet MS"/>
                <a:cs typeface="Trebuchet MS"/>
                <a:sym typeface="Trebuchet MS"/>
              </a:rPr>
              <a:t>Potential benefits of MCD tests</a:t>
            </a:r>
            <a:endParaRPr sz="2000">
              <a:solidFill>
                <a:srgbClr val="002060"/>
              </a:solidFill>
              <a:highlight>
                <a:schemeClr val="lt1"/>
              </a:highlight>
              <a:latin typeface="Trebuchet MS"/>
              <a:ea typeface="Trebuchet MS"/>
              <a:cs typeface="Trebuchet MS"/>
              <a:sym typeface="Trebuchet MS"/>
            </a:endParaRPr>
          </a:p>
          <a:p>
            <a:pPr indent="-431788" lvl="0" marL="609585" rtl="0" algn="l">
              <a:lnSpc>
                <a:spcPct val="100000"/>
              </a:lnSpc>
              <a:spcBef>
                <a:spcPts val="0"/>
              </a:spcBef>
              <a:spcAft>
                <a:spcPts val="0"/>
              </a:spcAft>
              <a:buClr>
                <a:schemeClr val="dk1"/>
              </a:buClr>
              <a:buSzPts val="1500"/>
              <a:buChar char="●"/>
            </a:pPr>
            <a:r>
              <a:rPr lang="en-US" sz="2000">
                <a:solidFill>
                  <a:srgbClr val="002060"/>
                </a:solidFill>
                <a:highlight>
                  <a:schemeClr val="lt1"/>
                </a:highlight>
                <a:latin typeface="Trebuchet MS"/>
                <a:ea typeface="Trebuchet MS"/>
                <a:cs typeface="Trebuchet MS"/>
                <a:sym typeface="Trebuchet MS"/>
              </a:rPr>
              <a:t>Insufficient scientific evidence and clinical validation for MCD tests </a:t>
            </a:r>
            <a:endParaRPr sz="2000">
              <a:solidFill>
                <a:srgbClr val="002060"/>
              </a:solidFill>
              <a:highlight>
                <a:schemeClr val="lt1"/>
              </a:highlight>
              <a:latin typeface="Trebuchet MS"/>
              <a:ea typeface="Trebuchet MS"/>
              <a:cs typeface="Trebuchet MS"/>
              <a:sym typeface="Trebuchet MS"/>
            </a:endParaRPr>
          </a:p>
          <a:p>
            <a:pPr indent="-431788" lvl="0" marL="609585" rtl="0" algn="l">
              <a:lnSpc>
                <a:spcPct val="100000"/>
              </a:lnSpc>
              <a:spcBef>
                <a:spcPts val="0"/>
              </a:spcBef>
              <a:spcAft>
                <a:spcPts val="0"/>
              </a:spcAft>
              <a:buClr>
                <a:schemeClr val="dk1"/>
              </a:buClr>
              <a:buSzPts val="1500"/>
              <a:buChar char="●"/>
            </a:pPr>
            <a:r>
              <a:rPr lang="en-US" sz="2000">
                <a:solidFill>
                  <a:srgbClr val="002060"/>
                </a:solidFill>
                <a:highlight>
                  <a:schemeClr val="lt1"/>
                </a:highlight>
                <a:latin typeface="Trebuchet MS"/>
                <a:ea typeface="Trebuchet MS"/>
                <a:cs typeface="Trebuchet MS"/>
                <a:sym typeface="Trebuchet MS"/>
              </a:rPr>
              <a:t>How to manage abnormal test results </a:t>
            </a:r>
            <a:endParaRPr sz="2000">
              <a:solidFill>
                <a:srgbClr val="002060"/>
              </a:solidFill>
              <a:highlight>
                <a:schemeClr val="lt1"/>
              </a:highlight>
              <a:latin typeface="Trebuchet MS"/>
              <a:ea typeface="Trebuchet MS"/>
              <a:cs typeface="Trebuchet MS"/>
              <a:sym typeface="Trebuchet MS"/>
            </a:endParaRPr>
          </a:p>
          <a:p>
            <a:pPr indent="-431788" lvl="0" marL="609585" rtl="0" algn="l">
              <a:lnSpc>
                <a:spcPct val="100000"/>
              </a:lnSpc>
              <a:spcBef>
                <a:spcPts val="0"/>
              </a:spcBef>
              <a:spcAft>
                <a:spcPts val="0"/>
              </a:spcAft>
              <a:buClr>
                <a:schemeClr val="dk1"/>
              </a:buClr>
              <a:buSzPts val="1500"/>
              <a:buChar char="●"/>
            </a:pPr>
            <a:r>
              <a:rPr lang="en-US" sz="2000">
                <a:solidFill>
                  <a:srgbClr val="002060"/>
                </a:solidFill>
                <a:highlight>
                  <a:schemeClr val="lt1"/>
                </a:highlight>
                <a:latin typeface="Trebuchet MS"/>
                <a:ea typeface="Trebuchet MS"/>
                <a:cs typeface="Trebuchet MS"/>
                <a:sym typeface="Trebuchet MS"/>
              </a:rPr>
              <a:t>Financial costs and time burden associated with MCD testing and follow-up care </a:t>
            </a:r>
            <a:endParaRPr sz="2000">
              <a:solidFill>
                <a:srgbClr val="002060"/>
              </a:solidFill>
              <a:highlight>
                <a:schemeClr val="lt1"/>
              </a:highlight>
              <a:latin typeface="Trebuchet MS"/>
              <a:ea typeface="Trebuchet MS"/>
              <a:cs typeface="Trebuchet MS"/>
              <a:sym typeface="Trebuchet MS"/>
            </a:endParaRPr>
          </a:p>
          <a:p>
            <a:pPr indent="-431788" lvl="0" marL="609585" rtl="0" algn="l">
              <a:lnSpc>
                <a:spcPct val="100000"/>
              </a:lnSpc>
              <a:spcBef>
                <a:spcPts val="0"/>
              </a:spcBef>
              <a:spcAft>
                <a:spcPts val="0"/>
              </a:spcAft>
              <a:buClr>
                <a:schemeClr val="dk1"/>
              </a:buClr>
              <a:buSzPts val="1500"/>
              <a:buChar char="●"/>
            </a:pPr>
            <a:r>
              <a:rPr lang="en-US" sz="2000">
                <a:solidFill>
                  <a:srgbClr val="002060"/>
                </a:solidFill>
                <a:highlight>
                  <a:schemeClr val="lt1"/>
                </a:highlight>
                <a:latin typeface="Trebuchet MS"/>
                <a:ea typeface="Trebuchet MS"/>
                <a:cs typeface="Trebuchet MS"/>
                <a:sym typeface="Trebuchet MS"/>
              </a:rPr>
              <a:t>Potential physical and psychological harm of false positives overdiagnosis, and overtreatment </a:t>
            </a:r>
            <a:endParaRPr sz="2000">
              <a:solidFill>
                <a:srgbClr val="002060"/>
              </a:solidFill>
              <a:highlight>
                <a:schemeClr val="lt1"/>
              </a:highlight>
              <a:latin typeface="Trebuchet MS"/>
              <a:ea typeface="Trebuchet MS"/>
              <a:cs typeface="Trebuchet MS"/>
              <a:sym typeface="Trebuchet MS"/>
            </a:endParaRPr>
          </a:p>
          <a:p>
            <a:pPr indent="-431788" lvl="0" marL="609585" rtl="0" algn="l">
              <a:lnSpc>
                <a:spcPct val="100000"/>
              </a:lnSpc>
              <a:spcBef>
                <a:spcPts val="0"/>
              </a:spcBef>
              <a:spcAft>
                <a:spcPts val="0"/>
              </a:spcAft>
              <a:buClr>
                <a:schemeClr val="dk1"/>
              </a:buClr>
              <a:buSzPts val="1500"/>
              <a:buChar char="●"/>
            </a:pPr>
            <a:r>
              <a:rPr lang="en-US" sz="2000">
                <a:solidFill>
                  <a:srgbClr val="002060"/>
                </a:solidFill>
                <a:highlight>
                  <a:schemeClr val="lt1"/>
                </a:highlight>
                <a:latin typeface="Trebuchet MS"/>
                <a:ea typeface="Trebuchet MS"/>
                <a:cs typeface="Trebuchet MS"/>
                <a:sym typeface="Trebuchet MS"/>
              </a:rPr>
              <a:t>Potential inequities in access and outcomes, particularly in underserved communities</a:t>
            </a:r>
            <a:endParaRPr sz="2000">
              <a:solidFill>
                <a:srgbClr val="002060"/>
              </a:solidFill>
              <a:highlight>
                <a:schemeClr val="lt1"/>
              </a:highlight>
              <a:latin typeface="Trebuchet MS"/>
              <a:ea typeface="Trebuchet MS"/>
              <a:cs typeface="Trebuchet MS"/>
              <a:sym typeface="Trebuchet MS"/>
            </a:endParaRPr>
          </a:p>
        </p:txBody>
      </p:sp>
      <p:pic>
        <p:nvPicPr>
          <p:cNvPr id="565" name="Google Shape;565;p68"/>
          <p:cNvPicPr preferRelativeResize="0"/>
          <p:nvPr/>
        </p:nvPicPr>
        <p:blipFill rotWithShape="1">
          <a:blip r:embed="rId3">
            <a:alphaModFix/>
          </a:blip>
          <a:srcRect b="0" l="0" r="0" t="0"/>
          <a:stretch/>
        </p:blipFill>
        <p:spPr>
          <a:xfrm>
            <a:off x="8849802" y="5001370"/>
            <a:ext cx="3270399" cy="1722892"/>
          </a:xfrm>
          <a:prstGeom prst="rect">
            <a:avLst/>
          </a:prstGeom>
          <a:noFill/>
          <a:ln cap="flat" cmpd="sng" w="9525">
            <a:solidFill>
              <a:srgbClr val="000000"/>
            </a:solidFill>
            <a:prstDash val="solid"/>
            <a:round/>
            <a:headEnd len="sm" w="sm" type="none"/>
            <a:tailEnd len="sm" w="sm" type="none"/>
          </a:ln>
        </p:spPr>
      </p:pic>
      <p:sp>
        <p:nvSpPr>
          <p:cNvPr id="566" name="Google Shape;566;p68"/>
          <p:cNvSpPr txBox="1"/>
          <p:nvPr/>
        </p:nvSpPr>
        <p:spPr>
          <a:xfrm>
            <a:off x="415600" y="1153767"/>
            <a:ext cx="11360800" cy="1888400"/>
          </a:xfrm>
          <a:prstGeom prst="rect">
            <a:avLst/>
          </a:prstGeom>
          <a:noFill/>
          <a:ln cap="flat" cmpd="sng" w="19050">
            <a:solidFill>
              <a:schemeClr val="lt1"/>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just">
              <a:lnSpc>
                <a:spcPct val="100000"/>
              </a:lnSpc>
              <a:spcBef>
                <a:spcPts val="0"/>
              </a:spcBef>
              <a:spcAft>
                <a:spcPts val="0"/>
              </a:spcAft>
              <a:buNone/>
            </a:pPr>
            <a:r>
              <a:rPr b="0" i="0" lang="en-US" sz="2000" u="sng" cap="none" strike="noStrike">
                <a:solidFill>
                  <a:srgbClr val="002060"/>
                </a:solidFill>
                <a:latin typeface="Trebuchet MS"/>
                <a:ea typeface="Trebuchet MS"/>
                <a:cs typeface="Trebuchet MS"/>
                <a:sym typeface="Trebuchet MS"/>
              </a:rPr>
              <a:t>Community engagement studios:</a:t>
            </a:r>
            <a:endParaRPr b="0" i="0" sz="2000" u="sng" cap="none" strike="noStrike">
              <a:solidFill>
                <a:srgbClr val="002060"/>
              </a:solidFill>
              <a:latin typeface="Trebuchet MS"/>
              <a:ea typeface="Trebuchet MS"/>
              <a:cs typeface="Trebuchet MS"/>
              <a:sym typeface="Trebuchet MS"/>
            </a:endParaRPr>
          </a:p>
          <a:p>
            <a:pPr indent="0" lvl="0" marL="609585" marR="0" rtl="0" algn="just">
              <a:lnSpc>
                <a:spcPct val="100000"/>
              </a:lnSpc>
              <a:spcBef>
                <a:spcPts val="0"/>
              </a:spcBef>
              <a:spcAft>
                <a:spcPts val="0"/>
              </a:spcAft>
              <a:buNone/>
            </a:pPr>
            <a:r>
              <a:t/>
            </a:r>
            <a:endParaRPr b="0" i="0" sz="1067" u="none" cap="none" strike="noStrike">
              <a:solidFill>
                <a:srgbClr val="002060"/>
              </a:solidFill>
              <a:latin typeface="Trebuchet MS"/>
              <a:ea typeface="Trebuchet MS"/>
              <a:cs typeface="Trebuchet MS"/>
              <a:sym typeface="Trebuchet MS"/>
            </a:endParaRPr>
          </a:p>
          <a:p>
            <a:pPr indent="-431788" lvl="0" marL="609585" marR="0" rtl="0" algn="l">
              <a:lnSpc>
                <a:spcPct val="100000"/>
              </a:lnSpc>
              <a:spcBef>
                <a:spcPts val="0"/>
              </a:spcBef>
              <a:spcAft>
                <a:spcPts val="0"/>
              </a:spcAft>
              <a:buClr>
                <a:srgbClr val="000000"/>
              </a:buClr>
              <a:buSzPts val="1500"/>
              <a:buFont typeface="Arial"/>
              <a:buChar char="●"/>
            </a:pPr>
            <a:r>
              <a:rPr b="0" i="0" lang="en-US" sz="2000" u="none" cap="none" strike="noStrike">
                <a:solidFill>
                  <a:srgbClr val="002060"/>
                </a:solidFill>
                <a:latin typeface="Trebuchet MS"/>
                <a:ea typeface="Trebuchet MS"/>
                <a:cs typeface="Trebuchet MS"/>
                <a:sym typeface="Trebuchet MS"/>
              </a:rPr>
              <a:t>154 participants, including community advisory board members (n=79), clinicians (n=58), and individual patients (n=17).</a:t>
            </a:r>
            <a:endParaRPr b="0" i="0" sz="2000" u="none" cap="none" strike="noStrike">
              <a:solidFill>
                <a:srgbClr val="002060"/>
              </a:solidFill>
              <a:latin typeface="Trebuchet MS"/>
              <a:ea typeface="Trebuchet MS"/>
              <a:cs typeface="Trebuchet MS"/>
              <a:sym typeface="Trebuchet MS"/>
            </a:endParaRPr>
          </a:p>
          <a:p>
            <a:pPr indent="-431788" lvl="0" marL="609585" marR="0" rtl="0" algn="l">
              <a:lnSpc>
                <a:spcPct val="100000"/>
              </a:lnSpc>
              <a:spcBef>
                <a:spcPts val="0"/>
              </a:spcBef>
              <a:spcAft>
                <a:spcPts val="0"/>
              </a:spcAft>
              <a:buClr>
                <a:srgbClr val="000000"/>
              </a:buClr>
              <a:buSzPts val="1500"/>
              <a:buFont typeface="Arial"/>
              <a:buChar char="●"/>
            </a:pPr>
            <a:r>
              <a:rPr b="0" i="0" lang="en-US" sz="2000" u="none" cap="none" strike="noStrike">
                <a:solidFill>
                  <a:srgbClr val="002060"/>
                </a:solidFill>
                <a:latin typeface="Trebuchet MS"/>
                <a:ea typeface="Trebuchet MS"/>
                <a:cs typeface="Trebuchet MS"/>
                <a:sym typeface="Trebuchet MS"/>
              </a:rPr>
              <a:t>To identify clinician, patient, and community member perspectives on MCD tests and associated benefits, challenges, and risks to their routine use in practice. </a:t>
            </a:r>
            <a:endParaRPr b="0" i="0" sz="2000" u="none" cap="none" strike="noStrike">
              <a:solidFill>
                <a:srgbClr val="002060"/>
              </a:solidFill>
              <a:latin typeface="Trebuchet MS"/>
              <a:ea typeface="Trebuchet MS"/>
              <a:cs typeface="Trebuchet MS"/>
              <a:sym typeface="Trebuchet MS"/>
            </a:endParaRPr>
          </a:p>
        </p:txBody>
      </p:sp>
      <p:sp>
        <p:nvSpPr>
          <p:cNvPr id="567" name="Google Shape;567;p68"/>
          <p:cNvSpPr txBox="1"/>
          <p:nvPr/>
        </p:nvSpPr>
        <p:spPr>
          <a:xfrm>
            <a:off x="609600" y="367700"/>
            <a:ext cx="10972800" cy="1143000"/>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rgbClr val="4179BD"/>
              </a:buClr>
              <a:buSzPct val="108108"/>
              <a:buFont typeface="Trebuchet MS"/>
              <a:buNone/>
            </a:pPr>
            <a:r>
              <a:rPr b="0" i="0" lang="en-US" sz="4400" u="none" cap="none" strike="noStrike">
                <a:solidFill>
                  <a:srgbClr val="4179BD"/>
                </a:solidFill>
                <a:latin typeface="Trebuchet MS"/>
                <a:ea typeface="Trebuchet MS"/>
                <a:cs typeface="Trebuchet MS"/>
                <a:sym typeface="Trebuchet MS"/>
              </a:rPr>
              <a:t>NCI Vanguard – Multicancer Detection Tests</a:t>
            </a:r>
            <a:endParaRPr b="0" i="0" sz="4400" u="none" cap="none" strike="noStrike">
              <a:solidFill>
                <a:srgbClr val="4179BD"/>
              </a:solidFill>
              <a:latin typeface="Trebuchet MS"/>
              <a:ea typeface="Trebuchet MS"/>
              <a:cs typeface="Trebuchet MS"/>
              <a:sym typeface="Trebuchet M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9"/>
          <p:cNvSpPr txBox="1"/>
          <p:nvPr/>
        </p:nvSpPr>
        <p:spPr>
          <a:xfrm>
            <a:off x="814000" y="2612567"/>
            <a:ext cx="10564000" cy="1682400"/>
          </a:xfrm>
          <a:prstGeom prst="rect">
            <a:avLst/>
          </a:prstGeom>
          <a:solidFill>
            <a:srgbClr val="C9DAF8"/>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b="0" i="0" lang="en-US" sz="5333" u="none" cap="none" strike="noStrike">
                <a:solidFill>
                  <a:srgbClr val="002060"/>
                </a:solidFill>
                <a:latin typeface="Calibri"/>
                <a:ea typeface="Calibri"/>
                <a:cs typeface="Calibri"/>
                <a:sym typeface="Calibri"/>
              </a:rPr>
              <a:t>Research that Responds to Local Needs and Challenges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0"/>
          <p:cNvSpPr txBox="1"/>
          <p:nvPr/>
        </p:nvSpPr>
        <p:spPr>
          <a:xfrm>
            <a:off x="-177800" y="2599314"/>
            <a:ext cx="9220200" cy="165937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179BD"/>
              </a:buClr>
              <a:buSzPts val="4400"/>
              <a:buFont typeface="Trebuchet MS"/>
              <a:buNone/>
            </a:pPr>
            <a:r>
              <a:rPr b="0" i="0" lang="en-US" sz="4800" u="none" cap="none" strike="noStrike">
                <a:solidFill>
                  <a:srgbClr val="4179BD"/>
                </a:solidFill>
                <a:latin typeface="Trebuchet MS"/>
                <a:ea typeface="Trebuchet MS"/>
                <a:cs typeface="Trebuchet MS"/>
                <a:sym typeface="Trebuchet MS"/>
              </a:rPr>
              <a:t>Professional Shortages</a:t>
            </a:r>
            <a:endParaRPr/>
          </a:p>
        </p:txBody>
      </p:sp>
      <p:pic>
        <p:nvPicPr>
          <p:cNvPr id="578" name="Google Shape;578;p70"/>
          <p:cNvPicPr preferRelativeResize="0"/>
          <p:nvPr/>
        </p:nvPicPr>
        <p:blipFill rotWithShape="1">
          <a:blip r:embed="rId3">
            <a:alphaModFix/>
          </a:blip>
          <a:srcRect b="0" l="0" r="0" t="0"/>
          <a:stretch/>
        </p:blipFill>
        <p:spPr>
          <a:xfrm>
            <a:off x="8312728" y="2032001"/>
            <a:ext cx="2404768" cy="182861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1"/>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solidFill>
                  <a:schemeClr val="dk2"/>
                </a:solidFill>
              </a:rPr>
              <a:t>Professional Shortages</a:t>
            </a:r>
            <a:endParaRPr>
              <a:solidFill>
                <a:schemeClr val="dk2"/>
              </a:solidFill>
            </a:endParaRPr>
          </a:p>
        </p:txBody>
      </p:sp>
      <p:sp>
        <p:nvSpPr>
          <p:cNvPr id="584" name="Google Shape;584;p71"/>
          <p:cNvSpPr txBox="1"/>
          <p:nvPr>
            <p:ph idx="1" type="body"/>
          </p:nvPr>
        </p:nvSpPr>
        <p:spPr>
          <a:xfrm>
            <a:off x="735711" y="1510700"/>
            <a:ext cx="5360290" cy="4747723"/>
          </a:xfrm>
          <a:prstGeom prst="rect">
            <a:avLst/>
          </a:prstGeom>
          <a:noFill/>
          <a:ln>
            <a:noFill/>
          </a:ln>
        </p:spPr>
        <p:txBody>
          <a:bodyPr anchorCtr="0" anchor="t" bIns="45700" lIns="91425" spcFirstLastPara="1" rIns="91425" wrap="square" tIns="45700">
            <a:normAutofit/>
          </a:bodyPr>
          <a:lstStyle/>
          <a:p>
            <a:pPr indent="0" lvl="0" marL="143930" marR="0" rtl="0" algn="l">
              <a:lnSpc>
                <a:spcPct val="100000"/>
              </a:lnSpc>
              <a:spcBef>
                <a:spcPts val="0"/>
              </a:spcBef>
              <a:spcAft>
                <a:spcPts val="0"/>
              </a:spcAft>
              <a:buClr>
                <a:srgbClr val="000000"/>
              </a:buClr>
              <a:buSzPts val="1900"/>
              <a:buNone/>
            </a:pPr>
            <a:r>
              <a:rPr b="0" i="0" lang="en-US" sz="3200" u="none" cap="none" strike="noStrike">
                <a:solidFill>
                  <a:srgbClr val="002060"/>
                </a:solidFill>
                <a:latin typeface="Trebuchet MS"/>
                <a:ea typeface="Trebuchet MS"/>
                <a:cs typeface="Trebuchet MS"/>
                <a:sym typeface="Trebuchet MS"/>
              </a:rPr>
              <a:t>Clinician or staff turnover</a:t>
            </a:r>
            <a:endParaRPr/>
          </a:p>
          <a:p>
            <a:pPr indent="-457200" lvl="0" marL="601130" rtl="0" algn="l">
              <a:lnSpc>
                <a:spcPct val="100000"/>
              </a:lnSpc>
              <a:spcBef>
                <a:spcPts val="0"/>
              </a:spcBef>
              <a:spcAft>
                <a:spcPts val="0"/>
              </a:spcAft>
              <a:buClr>
                <a:srgbClr val="000000"/>
              </a:buClr>
              <a:buSzPts val="3200"/>
              <a:buChar char="•"/>
            </a:pPr>
            <a:r>
              <a:rPr b="0" i="0" lang="en-US" sz="3200" u="none" cap="none" strike="noStrike">
                <a:solidFill>
                  <a:srgbClr val="002060"/>
                </a:solidFill>
                <a:latin typeface="Trebuchet MS"/>
                <a:ea typeface="Trebuchet MS"/>
                <a:cs typeface="Trebuchet MS"/>
                <a:sym typeface="Trebuchet MS"/>
              </a:rPr>
              <a:t>13% -&gt; 42% from 2018 to 2022</a:t>
            </a:r>
            <a:endParaRPr/>
          </a:p>
          <a:p>
            <a:pPr indent="0" lvl="0" marL="143930" marR="0" rtl="0" algn="l">
              <a:lnSpc>
                <a:spcPct val="100000"/>
              </a:lnSpc>
              <a:spcBef>
                <a:spcPts val="0"/>
              </a:spcBef>
              <a:spcAft>
                <a:spcPts val="0"/>
              </a:spcAft>
              <a:buClr>
                <a:srgbClr val="000000"/>
              </a:buClr>
              <a:buSzPts val="1900"/>
              <a:buNone/>
            </a:pPr>
            <a:r>
              <a:t/>
            </a:r>
            <a:endParaRPr b="0" i="0" sz="3200" u="none" cap="none" strike="noStrike">
              <a:solidFill>
                <a:srgbClr val="002060"/>
              </a:solidFill>
              <a:latin typeface="Trebuchet MS"/>
              <a:ea typeface="Trebuchet MS"/>
              <a:cs typeface="Trebuchet MS"/>
              <a:sym typeface="Trebuchet MS"/>
            </a:endParaRPr>
          </a:p>
          <a:p>
            <a:pPr indent="0" lvl="0" marL="143930" marR="0" rtl="0" algn="l">
              <a:lnSpc>
                <a:spcPct val="100000"/>
              </a:lnSpc>
              <a:spcBef>
                <a:spcPts val="0"/>
              </a:spcBef>
              <a:spcAft>
                <a:spcPts val="0"/>
              </a:spcAft>
              <a:buClr>
                <a:srgbClr val="000000"/>
              </a:buClr>
              <a:buSzPts val="1900"/>
              <a:buNone/>
            </a:pPr>
            <a:r>
              <a:rPr b="0" i="0" lang="en-US" sz="3200" u="none" cap="none" strike="noStrike">
                <a:solidFill>
                  <a:srgbClr val="002060"/>
                </a:solidFill>
                <a:latin typeface="Trebuchet MS"/>
                <a:ea typeface="Trebuchet MS"/>
                <a:cs typeface="Trebuchet MS"/>
                <a:sym typeface="Trebuchet MS"/>
              </a:rPr>
              <a:t>Interviews with 13 practices in Virginia HPSAs that experienced high levels of turnover</a:t>
            </a:r>
            <a:endParaRPr/>
          </a:p>
          <a:p>
            <a:pPr indent="-345004" lvl="0" marL="609585" marR="0" rtl="0" algn="l">
              <a:lnSpc>
                <a:spcPct val="100000"/>
              </a:lnSpc>
              <a:spcBef>
                <a:spcPts val="0"/>
              </a:spcBef>
              <a:spcAft>
                <a:spcPts val="0"/>
              </a:spcAft>
              <a:buClr>
                <a:srgbClr val="000000"/>
              </a:buClr>
              <a:buSzPts val="1900"/>
              <a:buFont typeface="Arial"/>
              <a:buNone/>
            </a:pPr>
            <a:r>
              <a:t/>
            </a:r>
            <a:endParaRPr b="0" i="0" sz="2533" u="none" cap="none" strike="noStrike">
              <a:solidFill>
                <a:srgbClr val="002060"/>
              </a:solidFill>
              <a:latin typeface="Trebuchet MS"/>
              <a:ea typeface="Trebuchet MS"/>
              <a:cs typeface="Trebuchet MS"/>
              <a:sym typeface="Trebuchet MS"/>
            </a:endParaRPr>
          </a:p>
        </p:txBody>
      </p:sp>
      <p:pic>
        <p:nvPicPr>
          <p:cNvPr id="585" name="Google Shape;585;p71"/>
          <p:cNvPicPr preferRelativeResize="0"/>
          <p:nvPr/>
        </p:nvPicPr>
        <p:blipFill rotWithShape="1">
          <a:blip r:embed="rId3">
            <a:alphaModFix/>
          </a:blip>
          <a:srcRect b="0" l="0" r="0" t="0"/>
          <a:stretch/>
        </p:blipFill>
        <p:spPr>
          <a:xfrm>
            <a:off x="6426603" y="1510700"/>
            <a:ext cx="5432888" cy="4414458"/>
          </a:xfrm>
          <a:prstGeom prst="rect">
            <a:avLst/>
          </a:prstGeom>
          <a:noFill/>
          <a:ln cap="flat" cmpd="sng" w="19050">
            <a:solidFill>
              <a:srgbClr val="1F497D"/>
            </a:solidFill>
            <a:prstDash val="solid"/>
            <a:round/>
            <a:headEnd len="sm" w="sm" type="none"/>
            <a:tailEnd len="sm" w="sm" type="none"/>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2"/>
          <p:cNvSpPr txBox="1"/>
          <p:nvPr>
            <p:ph idx="1" type="body"/>
          </p:nvPr>
        </p:nvSpPr>
        <p:spPr>
          <a:xfrm>
            <a:off x="155233" y="269767"/>
            <a:ext cx="6177600" cy="6429200"/>
          </a:xfrm>
          <a:prstGeom prst="rect">
            <a:avLst/>
          </a:prstGeom>
          <a:noFill/>
          <a:ln cap="flat" cmpd="sng" w="19050">
            <a:solidFill>
              <a:srgbClr val="659C40"/>
            </a:solidFill>
            <a:prstDash val="solid"/>
            <a:round/>
            <a:headEnd len="sm" w="sm" type="none"/>
            <a:tailEnd len="sm" w="sm" type="none"/>
          </a:ln>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1800"/>
              <a:buNone/>
            </a:pPr>
            <a:r>
              <a:t/>
            </a:r>
            <a:endParaRPr b="1" sz="933">
              <a:solidFill>
                <a:srgbClr val="002060"/>
              </a:solidFill>
              <a:highlight>
                <a:schemeClr val="lt1"/>
              </a:highlight>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None/>
            </a:pPr>
            <a:r>
              <a:rPr b="1" lang="en-US" sz="2000">
                <a:solidFill>
                  <a:srgbClr val="002060"/>
                </a:solidFill>
                <a:highlight>
                  <a:schemeClr val="lt1"/>
                </a:highlight>
                <a:latin typeface="Trebuchet MS"/>
                <a:ea typeface="Trebuchet MS"/>
                <a:cs typeface="Trebuchet MS"/>
                <a:sym typeface="Trebuchet MS"/>
              </a:rPr>
              <a:t>Challenges of rural healthcare</a:t>
            </a:r>
            <a:endParaRPr b="1" sz="2000">
              <a:solidFill>
                <a:srgbClr val="002060"/>
              </a:solidFill>
              <a:highlight>
                <a:schemeClr val="lt1"/>
              </a:highlight>
              <a:latin typeface="Trebuchet MS"/>
              <a:ea typeface="Trebuchet MS"/>
              <a:cs typeface="Trebuchet MS"/>
              <a:sym typeface="Trebuchet MS"/>
            </a:endParaRPr>
          </a:p>
          <a:p>
            <a:pPr indent="-270927" lvl="1" marL="685783" rtl="0" algn="l">
              <a:lnSpc>
                <a:spcPct val="115000"/>
              </a:lnSpc>
              <a:spcBef>
                <a:spcPts val="0"/>
              </a:spcBef>
              <a:spcAft>
                <a:spcPts val="0"/>
              </a:spcAft>
              <a:buClr>
                <a:schemeClr val="dk1"/>
              </a:buClr>
              <a:buSzPts val="1400"/>
              <a:buChar char="●"/>
            </a:pPr>
            <a:r>
              <a:rPr lang="en-US">
                <a:solidFill>
                  <a:srgbClr val="002060"/>
                </a:solidFill>
                <a:highlight>
                  <a:schemeClr val="lt1"/>
                </a:highlight>
                <a:latin typeface="Trebuchet MS"/>
                <a:ea typeface="Trebuchet MS"/>
                <a:cs typeface="Trebuchet MS"/>
                <a:sym typeface="Trebuchet MS"/>
              </a:rPr>
              <a:t>Distance from urban centers and limited workforce. </a:t>
            </a:r>
            <a:endParaRPr b="1" sz="2000">
              <a:solidFill>
                <a:srgbClr val="002060"/>
              </a:solidFill>
              <a:highlight>
                <a:schemeClr val="lt1"/>
              </a:highlight>
              <a:latin typeface="Trebuchet MS"/>
              <a:ea typeface="Trebuchet MS"/>
              <a:cs typeface="Trebuchet MS"/>
              <a:sym typeface="Trebuchet MS"/>
            </a:endParaRPr>
          </a:p>
          <a:p>
            <a:pPr indent="0" lvl="0" marL="1219170" rtl="0" algn="l">
              <a:lnSpc>
                <a:spcPct val="115000"/>
              </a:lnSpc>
              <a:spcBef>
                <a:spcPts val="0"/>
              </a:spcBef>
              <a:spcAft>
                <a:spcPts val="0"/>
              </a:spcAft>
              <a:buSzPts val="1800"/>
              <a:buNone/>
            </a:pPr>
            <a:r>
              <a:t/>
            </a:r>
            <a:endParaRPr b="1" sz="933">
              <a:solidFill>
                <a:srgbClr val="002060"/>
              </a:solidFill>
              <a:highlight>
                <a:schemeClr val="lt1"/>
              </a:highlight>
              <a:latin typeface="Trebuchet MS"/>
              <a:ea typeface="Trebuchet MS"/>
              <a:cs typeface="Trebuchet MS"/>
              <a:sym typeface="Trebuchet MS"/>
            </a:endParaRPr>
          </a:p>
          <a:p>
            <a:pPr indent="0" lvl="0" marL="0" rtl="0" algn="l">
              <a:lnSpc>
                <a:spcPct val="115000"/>
              </a:lnSpc>
              <a:spcBef>
                <a:spcPts val="0"/>
              </a:spcBef>
              <a:spcAft>
                <a:spcPts val="0"/>
              </a:spcAft>
              <a:buSzPts val="1800"/>
              <a:buNone/>
            </a:pPr>
            <a:r>
              <a:rPr b="1" lang="en-US" sz="2000">
                <a:solidFill>
                  <a:srgbClr val="002060"/>
                </a:solidFill>
                <a:highlight>
                  <a:schemeClr val="lt1"/>
                </a:highlight>
                <a:latin typeface="Trebuchet MS"/>
                <a:ea typeface="Trebuchet MS"/>
                <a:cs typeface="Trebuchet MS"/>
                <a:sym typeface="Trebuchet MS"/>
              </a:rPr>
              <a:t>High turnover of clinicians and staff, particularly mid-level providers (NPs and PAs)</a:t>
            </a:r>
            <a:r>
              <a:rPr lang="en-US" sz="2000">
                <a:solidFill>
                  <a:srgbClr val="002060"/>
                </a:solidFill>
                <a:highlight>
                  <a:schemeClr val="lt1"/>
                </a:highlight>
                <a:latin typeface="Trebuchet MS"/>
                <a:ea typeface="Trebuchet MS"/>
                <a:cs typeface="Trebuchet MS"/>
                <a:sym typeface="Trebuchet MS"/>
              </a:rPr>
              <a:t> </a:t>
            </a:r>
            <a:endParaRPr sz="2000">
              <a:solidFill>
                <a:srgbClr val="002060"/>
              </a:solidFill>
              <a:highlight>
                <a:schemeClr val="lt1"/>
              </a:highlight>
              <a:latin typeface="Trebuchet MS"/>
              <a:ea typeface="Trebuchet MS"/>
              <a:cs typeface="Trebuchet MS"/>
              <a:sym typeface="Trebuchet MS"/>
            </a:endParaRPr>
          </a:p>
          <a:p>
            <a:pPr indent="-270927" lvl="1" marL="685783" rtl="0" algn="l">
              <a:lnSpc>
                <a:spcPct val="115000"/>
              </a:lnSpc>
              <a:spcBef>
                <a:spcPts val="0"/>
              </a:spcBef>
              <a:spcAft>
                <a:spcPts val="0"/>
              </a:spcAft>
              <a:buClr>
                <a:schemeClr val="dk1"/>
              </a:buClr>
              <a:buSzPts val="1400"/>
              <a:buChar char="●"/>
            </a:pPr>
            <a:r>
              <a:rPr lang="en-US">
                <a:solidFill>
                  <a:srgbClr val="002060"/>
                </a:solidFill>
                <a:highlight>
                  <a:schemeClr val="lt1"/>
                </a:highlight>
                <a:latin typeface="Trebuchet MS"/>
                <a:ea typeface="Trebuchet MS"/>
                <a:cs typeface="Trebuchet MS"/>
                <a:sym typeface="Trebuchet MS"/>
              </a:rPr>
              <a:t>Stay less than a year - inexperience, limited training, and the desire for higher pay and specialization.</a:t>
            </a:r>
            <a:endParaRPr>
              <a:solidFill>
                <a:srgbClr val="002060"/>
              </a:solidFill>
              <a:highlight>
                <a:schemeClr val="lt1"/>
              </a:highlight>
              <a:latin typeface="Trebuchet MS"/>
              <a:ea typeface="Trebuchet MS"/>
              <a:cs typeface="Trebuchet MS"/>
              <a:sym typeface="Trebuchet MS"/>
            </a:endParaRPr>
          </a:p>
          <a:p>
            <a:pPr indent="0" lvl="0" marL="0" rtl="0" algn="l">
              <a:lnSpc>
                <a:spcPct val="115000"/>
              </a:lnSpc>
              <a:spcBef>
                <a:spcPts val="0"/>
              </a:spcBef>
              <a:spcAft>
                <a:spcPts val="0"/>
              </a:spcAft>
              <a:buSzPts val="1800"/>
              <a:buNone/>
            </a:pPr>
            <a:r>
              <a:t/>
            </a:r>
            <a:endParaRPr sz="800">
              <a:solidFill>
                <a:srgbClr val="002060"/>
              </a:solidFill>
              <a:highlight>
                <a:schemeClr val="lt1"/>
              </a:highlight>
              <a:latin typeface="Trebuchet MS"/>
              <a:ea typeface="Trebuchet MS"/>
              <a:cs typeface="Trebuchet MS"/>
              <a:sym typeface="Trebuchet MS"/>
            </a:endParaRPr>
          </a:p>
          <a:p>
            <a:pPr indent="0" lvl="0" marL="0" rtl="0" algn="l">
              <a:lnSpc>
                <a:spcPct val="115000"/>
              </a:lnSpc>
              <a:spcBef>
                <a:spcPts val="0"/>
              </a:spcBef>
              <a:spcAft>
                <a:spcPts val="0"/>
              </a:spcAft>
              <a:buSzPts val="1800"/>
              <a:buNone/>
            </a:pPr>
            <a:r>
              <a:rPr b="1" lang="en-US" sz="2000">
                <a:solidFill>
                  <a:srgbClr val="002060"/>
                </a:solidFill>
                <a:highlight>
                  <a:schemeClr val="lt1"/>
                </a:highlight>
                <a:latin typeface="Trebuchet MS"/>
                <a:ea typeface="Trebuchet MS"/>
                <a:cs typeface="Trebuchet MS"/>
                <a:sym typeface="Trebuchet MS"/>
              </a:rPr>
              <a:t>NPs using PC as training ground</a:t>
            </a:r>
            <a:endParaRPr sz="2000">
              <a:solidFill>
                <a:srgbClr val="002060"/>
              </a:solidFill>
              <a:highlight>
                <a:schemeClr val="lt1"/>
              </a:highlight>
              <a:latin typeface="Trebuchet MS"/>
              <a:ea typeface="Trebuchet MS"/>
              <a:cs typeface="Trebuchet MS"/>
              <a:sym typeface="Trebuchet MS"/>
            </a:endParaRPr>
          </a:p>
          <a:p>
            <a:pPr indent="-270927" lvl="1" marL="685783" rtl="0" algn="l">
              <a:lnSpc>
                <a:spcPct val="115000"/>
              </a:lnSpc>
              <a:spcBef>
                <a:spcPts val="0"/>
              </a:spcBef>
              <a:spcAft>
                <a:spcPts val="0"/>
              </a:spcAft>
              <a:buClr>
                <a:schemeClr val="dk1"/>
              </a:buClr>
              <a:buSzPts val="1400"/>
              <a:buChar char="●"/>
            </a:pPr>
            <a:r>
              <a:rPr lang="en-US">
                <a:solidFill>
                  <a:srgbClr val="002060"/>
                </a:solidFill>
                <a:highlight>
                  <a:schemeClr val="lt1"/>
                </a:highlight>
                <a:latin typeface="Trebuchet MS"/>
                <a:ea typeface="Trebuchet MS"/>
                <a:cs typeface="Trebuchet MS"/>
                <a:sym typeface="Trebuchet MS"/>
              </a:rPr>
              <a:t>Practices hire NPs to address financial challenges and patient volume. Using PC as training ground and then moving to specialty care and higher pay.</a:t>
            </a:r>
            <a:endParaRPr>
              <a:solidFill>
                <a:srgbClr val="002060"/>
              </a:solidFill>
              <a:highlight>
                <a:schemeClr val="lt1"/>
              </a:highlight>
              <a:latin typeface="Trebuchet MS"/>
              <a:ea typeface="Trebuchet MS"/>
              <a:cs typeface="Trebuchet MS"/>
              <a:sym typeface="Trebuchet MS"/>
            </a:endParaRPr>
          </a:p>
          <a:p>
            <a:pPr indent="0" lvl="0" marL="1219170" rtl="0" algn="l">
              <a:lnSpc>
                <a:spcPct val="115000"/>
              </a:lnSpc>
              <a:spcBef>
                <a:spcPts val="0"/>
              </a:spcBef>
              <a:spcAft>
                <a:spcPts val="0"/>
              </a:spcAft>
              <a:buSzPts val="1800"/>
              <a:buNone/>
            </a:pPr>
            <a:r>
              <a:t/>
            </a:r>
            <a:endParaRPr sz="933">
              <a:solidFill>
                <a:srgbClr val="002060"/>
              </a:solidFill>
              <a:highlight>
                <a:schemeClr val="lt1"/>
              </a:highlight>
              <a:latin typeface="Trebuchet MS"/>
              <a:ea typeface="Trebuchet MS"/>
              <a:cs typeface="Trebuchet MS"/>
              <a:sym typeface="Trebuchet MS"/>
            </a:endParaRPr>
          </a:p>
          <a:p>
            <a:pPr indent="0" lvl="0" marL="0" rtl="0" algn="l">
              <a:lnSpc>
                <a:spcPct val="115000"/>
              </a:lnSpc>
              <a:spcBef>
                <a:spcPts val="0"/>
              </a:spcBef>
              <a:spcAft>
                <a:spcPts val="0"/>
              </a:spcAft>
              <a:buSzPts val="1800"/>
              <a:buNone/>
            </a:pPr>
            <a:r>
              <a:rPr b="1" lang="en-US" sz="2000">
                <a:solidFill>
                  <a:srgbClr val="002060"/>
                </a:solidFill>
                <a:highlight>
                  <a:schemeClr val="lt1"/>
                </a:highlight>
                <a:latin typeface="Trebuchet MS"/>
                <a:ea typeface="Trebuchet MS"/>
                <a:cs typeface="Trebuchet MS"/>
                <a:sym typeface="Trebuchet MS"/>
              </a:rPr>
              <a:t>Limited scope of work for RNs and MAs</a:t>
            </a:r>
            <a:r>
              <a:rPr lang="en-US" sz="2000">
                <a:solidFill>
                  <a:srgbClr val="002060"/>
                </a:solidFill>
                <a:highlight>
                  <a:schemeClr val="lt1"/>
                </a:highlight>
                <a:latin typeface="Trebuchet MS"/>
                <a:ea typeface="Trebuchet MS"/>
                <a:cs typeface="Trebuchet MS"/>
                <a:sym typeface="Trebuchet MS"/>
              </a:rPr>
              <a:t> </a:t>
            </a:r>
            <a:endParaRPr sz="2000">
              <a:solidFill>
                <a:srgbClr val="002060"/>
              </a:solidFill>
              <a:highlight>
                <a:schemeClr val="lt1"/>
              </a:highlight>
              <a:latin typeface="Trebuchet MS"/>
              <a:ea typeface="Trebuchet MS"/>
              <a:cs typeface="Trebuchet MS"/>
              <a:sym typeface="Trebuchet MS"/>
            </a:endParaRPr>
          </a:p>
          <a:p>
            <a:pPr indent="-270927" lvl="1" marL="533387" rtl="0" algn="l">
              <a:lnSpc>
                <a:spcPct val="115000"/>
              </a:lnSpc>
              <a:spcBef>
                <a:spcPts val="0"/>
              </a:spcBef>
              <a:spcAft>
                <a:spcPts val="0"/>
              </a:spcAft>
              <a:buClr>
                <a:schemeClr val="dk1"/>
              </a:buClr>
              <a:buSzPts val="1400"/>
              <a:buChar char="●"/>
            </a:pPr>
            <a:r>
              <a:rPr lang="en-US">
                <a:solidFill>
                  <a:srgbClr val="002060"/>
                </a:solidFill>
                <a:highlight>
                  <a:schemeClr val="lt1"/>
                </a:highlight>
                <a:latin typeface="Trebuchet MS"/>
                <a:ea typeface="Trebuchet MS"/>
                <a:cs typeface="Trebuchet MS"/>
                <a:sym typeface="Trebuchet MS"/>
              </a:rPr>
              <a:t>Low participation in chronic disease management and patient education undermining job satisfaction and retention.</a:t>
            </a:r>
            <a:endParaRPr>
              <a:solidFill>
                <a:srgbClr val="002060"/>
              </a:solidFill>
              <a:highlight>
                <a:schemeClr val="lt1"/>
              </a:highlight>
              <a:latin typeface="Trebuchet MS"/>
              <a:ea typeface="Trebuchet MS"/>
              <a:cs typeface="Trebuchet MS"/>
              <a:sym typeface="Trebuchet MS"/>
            </a:endParaRPr>
          </a:p>
          <a:p>
            <a:pPr indent="0" lvl="0" marL="0" rtl="0" algn="l">
              <a:lnSpc>
                <a:spcPct val="115000"/>
              </a:lnSpc>
              <a:spcBef>
                <a:spcPts val="0"/>
              </a:spcBef>
              <a:spcAft>
                <a:spcPts val="0"/>
              </a:spcAft>
              <a:buSzPts val="1800"/>
              <a:buNone/>
            </a:pPr>
            <a:r>
              <a:t/>
            </a:r>
            <a:endParaRPr sz="1467">
              <a:solidFill>
                <a:srgbClr val="002060"/>
              </a:solidFill>
              <a:highlight>
                <a:schemeClr val="lt1"/>
              </a:highlight>
              <a:latin typeface="Trebuchet MS"/>
              <a:ea typeface="Trebuchet MS"/>
              <a:cs typeface="Trebuchet MS"/>
              <a:sym typeface="Trebuchet MS"/>
            </a:endParaRPr>
          </a:p>
        </p:txBody>
      </p:sp>
      <p:sp>
        <p:nvSpPr>
          <p:cNvPr id="591" name="Google Shape;591;p72"/>
          <p:cNvSpPr txBox="1"/>
          <p:nvPr/>
        </p:nvSpPr>
        <p:spPr>
          <a:xfrm>
            <a:off x="6566933" y="269767"/>
            <a:ext cx="5455600" cy="6429200"/>
          </a:xfrm>
          <a:prstGeom prst="rect">
            <a:avLst/>
          </a:prstGeom>
          <a:solidFill>
            <a:srgbClr val="D4E2CE"/>
          </a:solidFill>
          <a:ln cap="flat" cmpd="sng" w="19050">
            <a:solidFill>
              <a:srgbClr val="659C40"/>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0" i="1" lang="en-US" sz="1867" u="none" cap="none" strike="noStrike">
                <a:solidFill>
                  <a:srgbClr val="002060"/>
                </a:solidFill>
                <a:latin typeface="Trebuchet MS"/>
                <a:ea typeface="Trebuchet MS"/>
                <a:cs typeface="Trebuchet MS"/>
                <a:sym typeface="Trebuchet MS"/>
              </a:rPr>
              <a:t>"Replacing people has been incredibly difficult. Nursing, medical assistance, even front desk staff. </a:t>
            </a:r>
            <a:r>
              <a:rPr b="1" i="1" lang="en-US" sz="1867" u="none" cap="none" strike="noStrike">
                <a:solidFill>
                  <a:srgbClr val="002060"/>
                </a:solidFill>
                <a:latin typeface="Trebuchet MS"/>
                <a:ea typeface="Trebuchet MS"/>
                <a:cs typeface="Trebuchet MS"/>
                <a:sym typeface="Trebuchet MS"/>
              </a:rPr>
              <a:t>It's just</a:t>
            </a:r>
            <a:r>
              <a:rPr b="0" i="1" lang="en-US" sz="1867" u="none" cap="none" strike="noStrike">
                <a:solidFill>
                  <a:srgbClr val="002060"/>
                </a:solidFill>
                <a:latin typeface="Trebuchet MS"/>
                <a:ea typeface="Trebuchet MS"/>
                <a:cs typeface="Trebuchet MS"/>
                <a:sym typeface="Trebuchet MS"/>
              </a:rPr>
              <a:t> </a:t>
            </a:r>
            <a:r>
              <a:rPr b="1" i="1" lang="en-US" sz="1867" u="none" cap="none" strike="noStrike">
                <a:solidFill>
                  <a:srgbClr val="002060"/>
                </a:solidFill>
                <a:latin typeface="Trebuchet MS"/>
                <a:ea typeface="Trebuchet MS"/>
                <a:cs typeface="Trebuchet MS"/>
                <a:sym typeface="Trebuchet MS"/>
              </a:rPr>
              <a:t>an area where the workforce is pretty limited</a:t>
            </a:r>
            <a:r>
              <a:rPr b="0" i="1" lang="en-US" sz="1867" u="none" cap="none" strike="noStrike">
                <a:solidFill>
                  <a:srgbClr val="002060"/>
                </a:solidFill>
                <a:latin typeface="Trebuchet MS"/>
                <a:ea typeface="Trebuchet MS"/>
                <a:cs typeface="Trebuchet MS"/>
                <a:sym typeface="Trebuchet MS"/>
              </a:rPr>
              <a:t>."</a:t>
            </a:r>
            <a:endParaRPr b="0" i="1" sz="1867" u="none" cap="none" strike="noStrike">
              <a:solidFill>
                <a:srgbClr val="00206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t/>
            </a:r>
            <a:endParaRPr b="0" i="1" sz="1867" u="none" cap="none" strike="noStrike">
              <a:solidFill>
                <a:srgbClr val="00206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rPr b="0" i="1" lang="en-US" sz="1867" u="none" cap="none" strike="noStrike">
                <a:solidFill>
                  <a:srgbClr val="002060"/>
                </a:solidFill>
                <a:latin typeface="Trebuchet MS"/>
                <a:ea typeface="Trebuchet MS"/>
                <a:cs typeface="Trebuchet MS"/>
                <a:sym typeface="Trebuchet MS"/>
              </a:rPr>
              <a:t>"</a:t>
            </a:r>
            <a:r>
              <a:rPr b="1" i="1" lang="en-US" sz="1867" u="none" cap="none" strike="noStrike">
                <a:solidFill>
                  <a:srgbClr val="002060"/>
                </a:solidFill>
                <a:latin typeface="Trebuchet MS"/>
                <a:ea typeface="Trebuchet MS"/>
                <a:cs typeface="Trebuchet MS"/>
                <a:sym typeface="Trebuchet MS"/>
              </a:rPr>
              <a:t>They just don't really seem to stay</a:t>
            </a:r>
            <a:r>
              <a:rPr b="0" i="1" lang="en-US" sz="1867" u="none" cap="none" strike="noStrike">
                <a:solidFill>
                  <a:srgbClr val="002060"/>
                </a:solidFill>
                <a:latin typeface="Trebuchet MS"/>
                <a:ea typeface="Trebuchet MS"/>
                <a:cs typeface="Trebuchet MS"/>
                <a:sym typeface="Trebuchet MS"/>
              </a:rPr>
              <a:t>, but I think we attract them because that's who we have that will apply to jobs in the middle of nowhere. People with no experience."</a:t>
            </a:r>
            <a:endParaRPr b="0" i="1" sz="1867" u="none" cap="none" strike="noStrike">
              <a:solidFill>
                <a:srgbClr val="00206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t/>
            </a:r>
            <a:endParaRPr b="0" i="1" sz="1867" u="none" cap="none" strike="noStrike">
              <a:solidFill>
                <a:srgbClr val="00206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rPr b="0" i="1" lang="en-US" sz="1867" u="none" cap="none" strike="noStrike">
                <a:solidFill>
                  <a:srgbClr val="002060"/>
                </a:solidFill>
                <a:latin typeface="Trebuchet MS"/>
                <a:ea typeface="Trebuchet MS"/>
                <a:cs typeface="Trebuchet MS"/>
                <a:sym typeface="Trebuchet MS"/>
              </a:rPr>
              <a:t>“Many, many of the </a:t>
            </a:r>
            <a:r>
              <a:rPr b="1" i="1" lang="en-US" sz="1867" u="none" cap="none" strike="noStrike">
                <a:solidFill>
                  <a:srgbClr val="002060"/>
                </a:solidFill>
                <a:latin typeface="Trebuchet MS"/>
                <a:ea typeface="Trebuchet MS"/>
                <a:cs typeface="Trebuchet MS"/>
                <a:sym typeface="Trebuchet MS"/>
              </a:rPr>
              <a:t>young people are jumping from job to job</a:t>
            </a:r>
            <a:r>
              <a:rPr b="0" i="1" lang="en-US" sz="1867" u="none" cap="none" strike="noStrike">
                <a:solidFill>
                  <a:srgbClr val="002060"/>
                </a:solidFill>
                <a:latin typeface="Trebuchet MS"/>
                <a:ea typeface="Trebuchet MS"/>
                <a:cs typeface="Trebuchet MS"/>
                <a:sym typeface="Trebuchet MS"/>
              </a:rPr>
              <a:t> to get a better economic situation."</a:t>
            </a:r>
            <a:endParaRPr b="0" i="1" sz="1867" u="none" cap="none" strike="noStrike">
              <a:solidFill>
                <a:srgbClr val="00206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t/>
            </a:r>
            <a:endParaRPr b="0" i="1" sz="1867" u="none" cap="none" strike="noStrike">
              <a:solidFill>
                <a:srgbClr val="00206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rPr b="0" i="1" lang="en-US" sz="1867" u="none" cap="none" strike="noStrike">
                <a:solidFill>
                  <a:srgbClr val="002060"/>
                </a:solidFill>
                <a:latin typeface="Trebuchet MS"/>
                <a:ea typeface="Trebuchet MS"/>
                <a:cs typeface="Trebuchet MS"/>
                <a:sym typeface="Trebuchet MS"/>
              </a:rPr>
              <a:t>"</a:t>
            </a:r>
            <a:r>
              <a:rPr b="1" i="1" lang="en-US" sz="1867" u="none" cap="none" strike="noStrike">
                <a:solidFill>
                  <a:srgbClr val="002060"/>
                </a:solidFill>
                <a:latin typeface="Trebuchet MS"/>
                <a:ea typeface="Trebuchet MS"/>
                <a:cs typeface="Trebuchet MS"/>
                <a:sym typeface="Trebuchet MS"/>
              </a:rPr>
              <a:t>They're offering a higher salary</a:t>
            </a:r>
            <a:r>
              <a:rPr b="0" i="1" lang="en-US" sz="1867" u="none" cap="none" strike="noStrike">
                <a:solidFill>
                  <a:srgbClr val="002060"/>
                </a:solidFill>
                <a:latin typeface="Trebuchet MS"/>
                <a:ea typeface="Trebuchet MS"/>
                <a:cs typeface="Trebuchet MS"/>
                <a:sym typeface="Trebuchet MS"/>
              </a:rPr>
              <a:t> compared to what we can offer. So, of course, when you're competing against them, they're offering more than what we can offer."</a:t>
            </a:r>
            <a:endParaRPr b="0" i="1" sz="1867" u="none" cap="none" strike="noStrike">
              <a:solidFill>
                <a:srgbClr val="002060"/>
              </a:solidFill>
              <a:latin typeface="Trebuchet MS"/>
              <a:ea typeface="Trebuchet MS"/>
              <a:cs typeface="Trebuchet MS"/>
              <a:sym typeface="Trebuchet MS"/>
            </a:endParaRPr>
          </a:p>
          <a:p>
            <a:pPr indent="0" lvl="0" marL="0" marR="0" rtl="0" algn="l">
              <a:lnSpc>
                <a:spcPct val="115000"/>
              </a:lnSpc>
              <a:spcBef>
                <a:spcPts val="0"/>
              </a:spcBef>
              <a:spcAft>
                <a:spcPts val="0"/>
              </a:spcAft>
              <a:buNone/>
            </a:pPr>
            <a:r>
              <a:t/>
            </a:r>
            <a:endParaRPr b="0" i="0" sz="1867" u="none" cap="none" strike="noStrike">
              <a:solidFill>
                <a:srgbClr val="002060"/>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rPr b="0" i="1" lang="en-US" sz="1867" u="none" cap="none" strike="noStrike">
                <a:solidFill>
                  <a:srgbClr val="002060"/>
                </a:solidFill>
                <a:latin typeface="Trebuchet MS"/>
                <a:ea typeface="Trebuchet MS"/>
                <a:cs typeface="Trebuchet MS"/>
                <a:sym typeface="Trebuchet MS"/>
              </a:rPr>
              <a:t>"If you were able to </a:t>
            </a:r>
            <a:r>
              <a:rPr b="1" i="1" lang="en-US" sz="1867" u="none" cap="none" strike="noStrike">
                <a:solidFill>
                  <a:srgbClr val="002060"/>
                </a:solidFill>
                <a:latin typeface="Trebuchet MS"/>
                <a:ea typeface="Trebuchet MS"/>
                <a:cs typeface="Trebuchet MS"/>
                <a:sym typeface="Trebuchet MS"/>
              </a:rPr>
              <a:t>allow them to do those other things</a:t>
            </a:r>
            <a:r>
              <a:rPr b="0" i="1" lang="en-US" sz="1867" u="none" cap="none" strike="noStrike">
                <a:solidFill>
                  <a:srgbClr val="002060"/>
                </a:solidFill>
                <a:latin typeface="Trebuchet MS"/>
                <a:ea typeface="Trebuchet MS"/>
                <a:cs typeface="Trebuchet MS"/>
                <a:sym typeface="Trebuchet MS"/>
              </a:rPr>
              <a:t>, they might not leave." </a:t>
            </a:r>
            <a:endParaRPr b="0" i="0" sz="1867" u="none" cap="none" strike="noStrike">
              <a:solidFill>
                <a:srgbClr val="002060"/>
              </a:solidFill>
              <a:latin typeface="Trebuchet MS"/>
              <a:ea typeface="Trebuchet MS"/>
              <a:cs typeface="Trebuchet MS"/>
              <a:sym typeface="Trebuchet MS"/>
            </a:endParaRPr>
          </a:p>
          <a:p>
            <a:pPr indent="0" lvl="0" marL="0" marR="0" rtl="0" algn="l">
              <a:lnSpc>
                <a:spcPct val="115000"/>
              </a:lnSpc>
              <a:spcBef>
                <a:spcPts val="0"/>
              </a:spcBef>
              <a:spcAft>
                <a:spcPts val="0"/>
              </a:spcAft>
              <a:buNone/>
            </a:pPr>
            <a:r>
              <a:t/>
            </a:r>
            <a:endParaRPr b="0" i="1" sz="1600" u="none" cap="none" strike="noStrike">
              <a:solidFill>
                <a:srgbClr val="002060"/>
              </a:solidFill>
              <a:highlight>
                <a:srgbClr val="FFFFFF"/>
              </a:highlight>
              <a:latin typeface="Trebuchet MS"/>
              <a:ea typeface="Trebuchet MS"/>
              <a:cs typeface="Trebuchet MS"/>
              <a:sym typeface="Trebuchet M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3"/>
          <p:cNvSpPr txBox="1"/>
          <p:nvPr>
            <p:ph type="title"/>
          </p:nvPr>
        </p:nvSpPr>
        <p:spPr>
          <a:xfrm>
            <a:off x="415600" y="0"/>
            <a:ext cx="11360800" cy="7636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600"/>
              </a:spcBef>
              <a:spcAft>
                <a:spcPts val="1600"/>
              </a:spcAft>
              <a:buSzPts val="2800"/>
              <a:buNone/>
            </a:pPr>
            <a:r>
              <a:rPr lang="en-US" sz="4000">
                <a:solidFill>
                  <a:srgbClr val="0070C0"/>
                </a:solidFill>
                <a:latin typeface="Trebuchet MS"/>
                <a:ea typeface="Trebuchet MS"/>
                <a:cs typeface="Trebuchet MS"/>
                <a:sym typeface="Trebuchet MS"/>
              </a:rPr>
              <a:t>Advanced Primary Care Management (APCM) </a:t>
            </a:r>
            <a:endParaRPr sz="4000">
              <a:solidFill>
                <a:srgbClr val="0070C0"/>
              </a:solidFill>
              <a:latin typeface="Trebuchet MS"/>
              <a:ea typeface="Trebuchet MS"/>
              <a:cs typeface="Trebuchet MS"/>
              <a:sym typeface="Trebuchet MS"/>
            </a:endParaRPr>
          </a:p>
        </p:txBody>
      </p:sp>
      <p:sp>
        <p:nvSpPr>
          <p:cNvPr id="597" name="Google Shape;597;p73"/>
          <p:cNvSpPr txBox="1"/>
          <p:nvPr>
            <p:ph idx="1" type="body"/>
          </p:nvPr>
        </p:nvSpPr>
        <p:spPr>
          <a:xfrm>
            <a:off x="415600" y="1130233"/>
            <a:ext cx="11360800" cy="5465200"/>
          </a:xfrm>
          <a:prstGeom prst="rect">
            <a:avLst/>
          </a:prstGeom>
          <a:noFill/>
          <a:ln>
            <a:noFill/>
          </a:ln>
        </p:spPr>
        <p:txBody>
          <a:bodyPr anchorCtr="0" anchor="t" bIns="121900" lIns="121900" spcFirstLastPara="1" rIns="121900" wrap="square" tIns="121900">
            <a:noAutofit/>
          </a:bodyPr>
          <a:lstStyle/>
          <a:p>
            <a:pPr indent="0" lvl="0" marL="0" rtl="0" algn="l">
              <a:lnSpc>
                <a:spcPct val="105000"/>
              </a:lnSpc>
              <a:spcBef>
                <a:spcPts val="0"/>
              </a:spcBef>
              <a:spcAft>
                <a:spcPts val="0"/>
              </a:spcAft>
              <a:buSzPts val="1800"/>
              <a:buNone/>
            </a:pPr>
            <a:r>
              <a:rPr lang="en-US" sz="2267">
                <a:solidFill>
                  <a:srgbClr val="002060"/>
                </a:solidFill>
                <a:highlight>
                  <a:srgbClr val="FFFFFF"/>
                </a:highlight>
                <a:latin typeface="Trebuchet MS"/>
                <a:ea typeface="Trebuchet MS"/>
                <a:cs typeface="Trebuchet MS"/>
                <a:sym typeface="Trebuchet MS"/>
              </a:rPr>
              <a:t>Fee-for-service                   Value-based care</a:t>
            </a:r>
            <a:endParaRPr sz="2267">
              <a:solidFill>
                <a:srgbClr val="002060"/>
              </a:solidFill>
              <a:highlight>
                <a:srgbClr val="FFFFFF"/>
              </a:highlight>
              <a:latin typeface="Trebuchet MS"/>
              <a:ea typeface="Trebuchet MS"/>
              <a:cs typeface="Trebuchet MS"/>
              <a:sym typeface="Trebuchet MS"/>
            </a:endParaRPr>
          </a:p>
          <a:p>
            <a:pPr indent="0" lvl="0" marL="609585" rtl="0" algn="l">
              <a:lnSpc>
                <a:spcPct val="105000"/>
              </a:lnSpc>
              <a:spcBef>
                <a:spcPts val="0"/>
              </a:spcBef>
              <a:spcAft>
                <a:spcPts val="0"/>
              </a:spcAft>
              <a:buSzPts val="1800"/>
              <a:buNone/>
            </a:pPr>
            <a:r>
              <a:t/>
            </a:r>
            <a:endParaRPr sz="1333">
              <a:solidFill>
                <a:srgbClr val="002060"/>
              </a:solidFill>
              <a:highlight>
                <a:srgbClr val="FFFFFF"/>
              </a:highlight>
              <a:latin typeface="Trebuchet MS"/>
              <a:ea typeface="Trebuchet MS"/>
              <a:cs typeface="Trebuchet MS"/>
              <a:sym typeface="Trebuchet MS"/>
            </a:endParaRPr>
          </a:p>
          <a:p>
            <a:pPr indent="0" lvl="0" marL="0" rtl="0" algn="l">
              <a:lnSpc>
                <a:spcPct val="105000"/>
              </a:lnSpc>
              <a:spcBef>
                <a:spcPts val="0"/>
              </a:spcBef>
              <a:spcAft>
                <a:spcPts val="0"/>
              </a:spcAft>
              <a:buSzPts val="1800"/>
              <a:buNone/>
            </a:pPr>
            <a:r>
              <a:rPr lang="en-US" sz="2267">
                <a:solidFill>
                  <a:srgbClr val="002060"/>
                </a:solidFill>
                <a:latin typeface="Trebuchet MS"/>
                <a:ea typeface="Trebuchet MS"/>
                <a:cs typeface="Trebuchet MS"/>
                <a:sym typeface="Trebuchet MS"/>
              </a:rPr>
              <a:t>Expand interprofessional teams, develop patient-centered comprehensive care plans, manage care transitions, improve communication, and strengthen population health management.</a:t>
            </a:r>
            <a:r>
              <a:rPr lang="en-US" sz="2267">
                <a:solidFill>
                  <a:srgbClr val="002060"/>
                </a:solidFill>
                <a:highlight>
                  <a:srgbClr val="FFFFFF"/>
                </a:highlight>
                <a:latin typeface="Trebuchet MS"/>
                <a:ea typeface="Trebuchet MS"/>
                <a:cs typeface="Trebuchet MS"/>
                <a:sym typeface="Trebuchet MS"/>
              </a:rPr>
              <a:t> </a:t>
            </a:r>
            <a:endParaRPr b="1" sz="2267">
              <a:solidFill>
                <a:srgbClr val="002060"/>
              </a:solidFill>
              <a:latin typeface="Trebuchet MS"/>
              <a:ea typeface="Trebuchet MS"/>
              <a:cs typeface="Trebuchet MS"/>
              <a:sym typeface="Trebuchet MS"/>
            </a:endParaRPr>
          </a:p>
          <a:p>
            <a:pPr indent="0" lvl="0" marL="0" rtl="0" algn="l">
              <a:lnSpc>
                <a:spcPct val="105000"/>
              </a:lnSpc>
              <a:spcBef>
                <a:spcPts val="1600"/>
              </a:spcBef>
              <a:spcAft>
                <a:spcPts val="0"/>
              </a:spcAft>
              <a:buClr>
                <a:schemeClr val="dk1"/>
              </a:buClr>
              <a:buSzPts val="1100"/>
              <a:buNone/>
            </a:pPr>
            <a:r>
              <a:rPr lang="en-US" sz="2267">
                <a:solidFill>
                  <a:srgbClr val="002060"/>
                </a:solidFill>
                <a:latin typeface="Trebuchet MS"/>
                <a:ea typeface="Trebuchet MS"/>
                <a:cs typeface="Trebuchet MS"/>
                <a:sym typeface="Trebuchet MS"/>
              </a:rPr>
              <a:t>NINR collaboration to determine:</a:t>
            </a:r>
            <a:endParaRPr sz="2267">
              <a:solidFill>
                <a:srgbClr val="002060"/>
              </a:solidFill>
              <a:latin typeface="Trebuchet MS"/>
              <a:ea typeface="Trebuchet MS"/>
              <a:cs typeface="Trebuchet MS"/>
              <a:sym typeface="Trebuchet MS"/>
            </a:endParaRPr>
          </a:p>
          <a:p>
            <a:pPr indent="-448722" lvl="0" marL="1371566" rtl="0" algn="l">
              <a:lnSpc>
                <a:spcPct val="105000"/>
              </a:lnSpc>
              <a:spcBef>
                <a:spcPts val="1600"/>
              </a:spcBef>
              <a:spcAft>
                <a:spcPts val="0"/>
              </a:spcAft>
              <a:buClr>
                <a:schemeClr val="dk1"/>
              </a:buClr>
              <a:buSzPts val="1700"/>
              <a:buAutoNum type="arabicPeriod"/>
            </a:pPr>
            <a:r>
              <a:rPr lang="en-US" sz="2267">
                <a:solidFill>
                  <a:srgbClr val="002060"/>
                </a:solidFill>
                <a:highlight>
                  <a:srgbClr val="FFFFFF"/>
                </a:highlight>
                <a:latin typeface="Trebuchet MS"/>
                <a:ea typeface="Trebuchet MS"/>
                <a:cs typeface="Trebuchet MS"/>
                <a:sym typeface="Trebuchet MS"/>
              </a:rPr>
              <a:t>How do practice size, ownership, and patient population influence </a:t>
            </a:r>
            <a:r>
              <a:rPr b="1" lang="en-US" sz="2267">
                <a:solidFill>
                  <a:srgbClr val="002060"/>
                </a:solidFill>
                <a:highlight>
                  <a:srgbClr val="FFFFFF"/>
                </a:highlight>
                <a:latin typeface="Trebuchet MS"/>
                <a:ea typeface="Trebuchet MS"/>
                <a:cs typeface="Trebuchet MS"/>
                <a:sym typeface="Trebuchet MS"/>
              </a:rPr>
              <a:t>practice intention and plans to adopt APCM</a:t>
            </a:r>
            <a:r>
              <a:rPr lang="en-US" sz="2267">
                <a:solidFill>
                  <a:srgbClr val="002060"/>
                </a:solidFill>
                <a:highlight>
                  <a:srgbClr val="FFFFFF"/>
                </a:highlight>
                <a:latin typeface="Trebuchet MS"/>
                <a:ea typeface="Trebuchet MS"/>
                <a:cs typeface="Trebuchet MS"/>
                <a:sym typeface="Trebuchet MS"/>
              </a:rPr>
              <a:t>? </a:t>
            </a:r>
            <a:endParaRPr sz="2267">
              <a:solidFill>
                <a:srgbClr val="002060"/>
              </a:solidFill>
              <a:highlight>
                <a:srgbClr val="FFFFFF"/>
              </a:highlight>
              <a:latin typeface="Trebuchet MS"/>
              <a:ea typeface="Trebuchet MS"/>
              <a:cs typeface="Trebuchet MS"/>
              <a:sym typeface="Trebuchet MS"/>
            </a:endParaRPr>
          </a:p>
          <a:p>
            <a:pPr indent="-448722" lvl="0" marL="1371566" rtl="0" algn="l">
              <a:lnSpc>
                <a:spcPct val="105000"/>
              </a:lnSpc>
              <a:spcBef>
                <a:spcPts val="0"/>
              </a:spcBef>
              <a:spcAft>
                <a:spcPts val="0"/>
              </a:spcAft>
              <a:buClr>
                <a:schemeClr val="dk1"/>
              </a:buClr>
              <a:buSzPts val="1700"/>
              <a:buAutoNum type="arabicPeriod"/>
            </a:pPr>
            <a:r>
              <a:rPr lang="en-US" sz="2267">
                <a:solidFill>
                  <a:srgbClr val="002060"/>
                </a:solidFill>
                <a:highlight>
                  <a:srgbClr val="FFFFFF"/>
                </a:highlight>
                <a:latin typeface="Trebuchet MS"/>
                <a:ea typeface="Trebuchet MS"/>
                <a:cs typeface="Trebuchet MS"/>
                <a:sym typeface="Trebuchet MS"/>
              </a:rPr>
              <a:t>What are the perceived </a:t>
            </a:r>
            <a:r>
              <a:rPr b="1" lang="en-US" sz="2267">
                <a:solidFill>
                  <a:srgbClr val="002060"/>
                </a:solidFill>
                <a:highlight>
                  <a:srgbClr val="FFFFFF"/>
                </a:highlight>
                <a:latin typeface="Trebuchet MS"/>
                <a:ea typeface="Trebuchet MS"/>
                <a:cs typeface="Trebuchet MS"/>
                <a:sym typeface="Trebuchet MS"/>
              </a:rPr>
              <a:t>training needs and concerns</a:t>
            </a:r>
            <a:r>
              <a:rPr lang="en-US" sz="2267">
                <a:solidFill>
                  <a:srgbClr val="002060"/>
                </a:solidFill>
                <a:highlight>
                  <a:srgbClr val="FFFFFF"/>
                </a:highlight>
                <a:latin typeface="Trebuchet MS"/>
                <a:ea typeface="Trebuchet MS"/>
                <a:cs typeface="Trebuchet MS"/>
                <a:sym typeface="Trebuchet MS"/>
              </a:rPr>
              <a:t> among nursing staff related to the expanded roles and responsibilities under APCM? </a:t>
            </a:r>
            <a:endParaRPr sz="2267">
              <a:solidFill>
                <a:srgbClr val="002060"/>
              </a:solidFill>
              <a:highlight>
                <a:srgbClr val="FFFFFF"/>
              </a:highlight>
              <a:latin typeface="Trebuchet MS"/>
              <a:ea typeface="Trebuchet MS"/>
              <a:cs typeface="Trebuchet MS"/>
              <a:sym typeface="Trebuchet MS"/>
            </a:endParaRPr>
          </a:p>
          <a:p>
            <a:pPr indent="-448722" lvl="0" marL="1371566" rtl="0" algn="l">
              <a:lnSpc>
                <a:spcPct val="105000"/>
              </a:lnSpc>
              <a:spcBef>
                <a:spcPts val="0"/>
              </a:spcBef>
              <a:spcAft>
                <a:spcPts val="0"/>
              </a:spcAft>
              <a:buClr>
                <a:schemeClr val="dk1"/>
              </a:buClr>
              <a:buSzPts val="1700"/>
              <a:buAutoNum type="arabicPeriod"/>
            </a:pPr>
            <a:r>
              <a:rPr lang="en-US" sz="2267">
                <a:solidFill>
                  <a:srgbClr val="002060"/>
                </a:solidFill>
                <a:highlight>
                  <a:srgbClr val="FFFFFF"/>
                </a:highlight>
                <a:latin typeface="Trebuchet MS"/>
                <a:ea typeface="Trebuchet MS"/>
                <a:cs typeface="Trebuchet MS"/>
                <a:sym typeface="Trebuchet MS"/>
              </a:rPr>
              <a:t>How will APCM </a:t>
            </a:r>
            <a:r>
              <a:rPr b="1" lang="en-US" sz="2267">
                <a:solidFill>
                  <a:srgbClr val="002060"/>
                </a:solidFill>
                <a:highlight>
                  <a:srgbClr val="FFFFFF"/>
                </a:highlight>
                <a:latin typeface="Trebuchet MS"/>
                <a:ea typeface="Trebuchet MS"/>
                <a:cs typeface="Trebuchet MS"/>
                <a:sym typeface="Trebuchet MS"/>
              </a:rPr>
              <a:t>impact daily workflows, care coordination activities, and team dynamics</a:t>
            </a:r>
            <a:r>
              <a:rPr lang="en-US" sz="2267">
                <a:solidFill>
                  <a:srgbClr val="002060"/>
                </a:solidFill>
                <a:highlight>
                  <a:srgbClr val="FFFFFF"/>
                </a:highlight>
                <a:latin typeface="Trebuchet MS"/>
                <a:ea typeface="Trebuchet MS"/>
                <a:cs typeface="Trebuchet MS"/>
                <a:sym typeface="Trebuchet MS"/>
              </a:rPr>
              <a:t> within primary care practices? </a:t>
            </a:r>
            <a:endParaRPr sz="2267">
              <a:solidFill>
                <a:srgbClr val="002060"/>
              </a:solidFill>
              <a:highlight>
                <a:srgbClr val="FFFFFF"/>
              </a:highlight>
              <a:latin typeface="Trebuchet MS"/>
              <a:ea typeface="Trebuchet MS"/>
              <a:cs typeface="Trebuchet MS"/>
              <a:sym typeface="Trebuchet MS"/>
            </a:endParaRPr>
          </a:p>
          <a:p>
            <a:pPr indent="-448722" lvl="0" marL="1371566" rtl="0" algn="l">
              <a:lnSpc>
                <a:spcPct val="105000"/>
              </a:lnSpc>
              <a:spcBef>
                <a:spcPts val="0"/>
              </a:spcBef>
              <a:spcAft>
                <a:spcPts val="0"/>
              </a:spcAft>
              <a:buClr>
                <a:schemeClr val="dk1"/>
              </a:buClr>
              <a:buSzPts val="1700"/>
              <a:buAutoNum type="arabicPeriod"/>
            </a:pPr>
            <a:r>
              <a:rPr lang="en-US" sz="2267">
                <a:solidFill>
                  <a:srgbClr val="002060"/>
                </a:solidFill>
                <a:highlight>
                  <a:srgbClr val="FFFFFF"/>
                </a:highlight>
                <a:latin typeface="Trebuchet MS"/>
                <a:ea typeface="Trebuchet MS"/>
                <a:cs typeface="Trebuchet MS"/>
                <a:sym typeface="Trebuchet MS"/>
              </a:rPr>
              <a:t>What are the </a:t>
            </a:r>
            <a:r>
              <a:rPr b="1" lang="en-US" sz="2267">
                <a:solidFill>
                  <a:srgbClr val="002060"/>
                </a:solidFill>
                <a:highlight>
                  <a:srgbClr val="FFFFFF"/>
                </a:highlight>
                <a:latin typeface="Trebuchet MS"/>
                <a:ea typeface="Trebuchet MS"/>
                <a:cs typeface="Trebuchet MS"/>
                <a:sym typeface="Trebuchet MS"/>
              </a:rPr>
              <a:t>regional</a:t>
            </a:r>
            <a:r>
              <a:rPr lang="en-US" sz="2267">
                <a:solidFill>
                  <a:srgbClr val="002060"/>
                </a:solidFill>
                <a:highlight>
                  <a:srgbClr val="FFFFFF"/>
                </a:highlight>
                <a:latin typeface="Trebuchet MS"/>
                <a:ea typeface="Trebuchet MS"/>
                <a:cs typeface="Trebuchet MS"/>
                <a:sym typeface="Trebuchet MS"/>
              </a:rPr>
              <a:t> </a:t>
            </a:r>
            <a:r>
              <a:rPr b="1" lang="en-US" sz="2267">
                <a:solidFill>
                  <a:srgbClr val="002060"/>
                </a:solidFill>
                <a:highlight>
                  <a:srgbClr val="FFFFFF"/>
                </a:highlight>
                <a:latin typeface="Trebuchet MS"/>
                <a:ea typeface="Trebuchet MS"/>
                <a:cs typeface="Trebuchet MS"/>
                <a:sym typeface="Trebuchet MS"/>
              </a:rPr>
              <a:t>differences and variations in implementation strategies and challenges</a:t>
            </a:r>
            <a:r>
              <a:rPr lang="en-US" sz="2267">
                <a:solidFill>
                  <a:srgbClr val="002060"/>
                </a:solidFill>
                <a:highlight>
                  <a:srgbClr val="FFFFFF"/>
                </a:highlight>
                <a:latin typeface="Trebuchet MS"/>
                <a:ea typeface="Trebuchet MS"/>
                <a:cs typeface="Trebuchet MS"/>
                <a:sym typeface="Trebuchet MS"/>
              </a:rPr>
              <a:t> across Virginia?</a:t>
            </a:r>
            <a:endParaRPr sz="1867">
              <a:solidFill>
                <a:srgbClr val="002060"/>
              </a:solidFill>
              <a:latin typeface="Trebuchet MS"/>
              <a:ea typeface="Trebuchet MS"/>
              <a:cs typeface="Trebuchet MS"/>
              <a:sym typeface="Trebuchet MS"/>
            </a:endParaRPr>
          </a:p>
        </p:txBody>
      </p:sp>
      <p:pic>
        <p:nvPicPr>
          <p:cNvPr id="598" name="Google Shape;598;p73"/>
          <p:cNvPicPr preferRelativeResize="0"/>
          <p:nvPr/>
        </p:nvPicPr>
        <p:blipFill rotWithShape="1">
          <a:blip r:embed="rId3">
            <a:alphaModFix/>
          </a:blip>
          <a:srcRect b="11145" l="0" r="0" t="15426"/>
          <a:stretch/>
        </p:blipFill>
        <p:spPr>
          <a:xfrm>
            <a:off x="9038134" y="279400"/>
            <a:ext cx="2583767" cy="1518968"/>
          </a:xfrm>
          <a:prstGeom prst="rect">
            <a:avLst/>
          </a:prstGeom>
          <a:noFill/>
          <a:ln>
            <a:noFill/>
          </a:ln>
        </p:spPr>
      </p:pic>
      <p:sp>
        <p:nvSpPr>
          <p:cNvPr id="599" name="Google Shape;599;p73"/>
          <p:cNvSpPr/>
          <p:nvPr/>
        </p:nvSpPr>
        <p:spPr>
          <a:xfrm>
            <a:off x="2787367" y="1318263"/>
            <a:ext cx="979600" cy="272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4"/>
          <p:cNvSpPr txBox="1"/>
          <p:nvPr/>
        </p:nvSpPr>
        <p:spPr>
          <a:xfrm>
            <a:off x="-177800" y="2599314"/>
            <a:ext cx="9220200" cy="165937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179BD"/>
              </a:buClr>
              <a:buSzPts val="4400"/>
              <a:buFont typeface="Trebuchet MS"/>
              <a:buNone/>
            </a:pPr>
            <a:r>
              <a:rPr b="0" i="0" lang="en-US" sz="4800" u="none" cap="none" strike="noStrike">
                <a:solidFill>
                  <a:srgbClr val="4179BD"/>
                </a:solidFill>
                <a:latin typeface="Trebuchet MS"/>
                <a:ea typeface="Trebuchet MS"/>
                <a:cs typeface="Trebuchet MS"/>
                <a:sym typeface="Trebuchet MS"/>
              </a:rPr>
              <a:t>Practice Ownership</a:t>
            </a:r>
            <a:endParaRPr/>
          </a:p>
        </p:txBody>
      </p:sp>
      <p:pic>
        <p:nvPicPr>
          <p:cNvPr id="605" name="Google Shape;605;p74"/>
          <p:cNvPicPr preferRelativeResize="0"/>
          <p:nvPr/>
        </p:nvPicPr>
        <p:blipFill rotWithShape="1">
          <a:blip r:embed="rId3">
            <a:alphaModFix/>
          </a:blip>
          <a:srcRect b="0" l="0" r="0" t="0"/>
          <a:stretch/>
        </p:blipFill>
        <p:spPr>
          <a:xfrm>
            <a:off x="8012854" y="2048255"/>
            <a:ext cx="2059091" cy="198803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5"/>
          <p:cNvSpPr txBox="1"/>
          <p:nvPr>
            <p:ph idx="1" type="body"/>
          </p:nvPr>
        </p:nvSpPr>
        <p:spPr>
          <a:xfrm>
            <a:off x="381000" y="4044452"/>
            <a:ext cx="7930000" cy="2264400"/>
          </a:xfrm>
          <a:prstGeom prst="rect">
            <a:avLst/>
          </a:prstGeom>
          <a:noFill/>
          <a:ln>
            <a:noFill/>
          </a:ln>
        </p:spPr>
        <p:txBody>
          <a:bodyPr anchorCtr="0" anchor="t" bIns="45700" lIns="91425" spcFirstLastPara="1" rIns="91425" wrap="square" tIns="45700">
            <a:normAutofit fontScale="25000" lnSpcReduction="20000"/>
          </a:bodyPr>
          <a:lstStyle/>
          <a:p>
            <a:pPr indent="-186288" lvl="0" marL="338658" rtl="0" algn="l">
              <a:lnSpc>
                <a:spcPct val="115000"/>
              </a:lnSpc>
              <a:spcBef>
                <a:spcPts val="0"/>
              </a:spcBef>
              <a:spcAft>
                <a:spcPts val="0"/>
              </a:spcAft>
              <a:buClr>
                <a:schemeClr val="dk1"/>
              </a:buClr>
              <a:buSzPct val="82352"/>
              <a:buChar char="●"/>
            </a:pPr>
            <a:r>
              <a:rPr lang="en-US" sz="9066">
                <a:solidFill>
                  <a:srgbClr val="002060"/>
                </a:solidFill>
                <a:latin typeface="Trebuchet MS"/>
                <a:ea typeface="Trebuchet MS"/>
                <a:cs typeface="Trebuchet MS"/>
                <a:sym typeface="Trebuchet MS"/>
              </a:rPr>
              <a:t>68% of active AAFP members are now employed</a:t>
            </a:r>
            <a:endParaRPr sz="9066">
              <a:solidFill>
                <a:srgbClr val="002060"/>
              </a:solidFill>
              <a:latin typeface="Trebuchet MS"/>
              <a:ea typeface="Trebuchet MS"/>
              <a:cs typeface="Trebuchet MS"/>
              <a:sym typeface="Trebuchet MS"/>
            </a:endParaRPr>
          </a:p>
          <a:p>
            <a:pPr indent="-245551" lvl="2" marL="965176" rtl="0" algn="l">
              <a:lnSpc>
                <a:spcPct val="115000"/>
              </a:lnSpc>
              <a:spcBef>
                <a:spcPts val="0"/>
              </a:spcBef>
              <a:spcAft>
                <a:spcPts val="0"/>
              </a:spcAft>
              <a:buClr>
                <a:schemeClr val="dk1"/>
              </a:buClr>
              <a:buSzPct val="76470"/>
              <a:buChar char="■"/>
            </a:pPr>
            <a:r>
              <a:rPr b="1" lang="en-US" sz="9066">
                <a:solidFill>
                  <a:srgbClr val="002060"/>
                </a:solidFill>
                <a:latin typeface="Trebuchet MS"/>
                <a:ea typeface="Trebuchet MS"/>
                <a:cs typeface="Trebuchet MS"/>
                <a:sym typeface="Trebuchet MS"/>
              </a:rPr>
              <a:t>90% of positions offered to new residency graduates</a:t>
            </a:r>
            <a:r>
              <a:rPr lang="en-US" sz="9066">
                <a:solidFill>
                  <a:srgbClr val="002060"/>
                </a:solidFill>
                <a:latin typeface="Trebuchet MS"/>
                <a:ea typeface="Trebuchet MS"/>
                <a:cs typeface="Trebuchet MS"/>
                <a:sym typeface="Trebuchet MS"/>
              </a:rPr>
              <a:t> are employed rather than independent</a:t>
            </a:r>
            <a:endParaRPr sz="9066">
              <a:solidFill>
                <a:srgbClr val="002060"/>
              </a:solidFill>
              <a:latin typeface="Trebuchet MS"/>
              <a:ea typeface="Trebuchet MS"/>
              <a:cs typeface="Trebuchet MS"/>
              <a:sym typeface="Trebuchet MS"/>
            </a:endParaRPr>
          </a:p>
          <a:p>
            <a:pPr indent="0" lvl="0" marL="338658" rtl="0" algn="l">
              <a:lnSpc>
                <a:spcPct val="115000"/>
              </a:lnSpc>
              <a:spcBef>
                <a:spcPts val="1600"/>
              </a:spcBef>
              <a:spcAft>
                <a:spcPts val="0"/>
              </a:spcAft>
              <a:buSzPts val="3200"/>
              <a:buNone/>
            </a:pPr>
            <a:r>
              <a:t/>
            </a:r>
            <a:endParaRPr sz="3200">
              <a:solidFill>
                <a:srgbClr val="002060"/>
              </a:solidFill>
              <a:latin typeface="Trebuchet MS"/>
              <a:ea typeface="Trebuchet MS"/>
              <a:cs typeface="Trebuchet MS"/>
              <a:sym typeface="Trebuchet MS"/>
            </a:endParaRPr>
          </a:p>
          <a:p>
            <a:pPr indent="-186288" lvl="0" marL="338658" rtl="0" algn="l">
              <a:lnSpc>
                <a:spcPct val="115000"/>
              </a:lnSpc>
              <a:spcBef>
                <a:spcPts val="1600"/>
              </a:spcBef>
              <a:spcAft>
                <a:spcPts val="0"/>
              </a:spcAft>
              <a:buClr>
                <a:schemeClr val="dk1"/>
              </a:buClr>
              <a:buSzPct val="82352"/>
              <a:buChar char="●"/>
            </a:pPr>
            <a:r>
              <a:rPr lang="en-US" sz="9066">
                <a:solidFill>
                  <a:srgbClr val="002060"/>
                </a:solidFill>
                <a:latin typeface="Trebuchet MS"/>
                <a:ea typeface="Trebuchet MS"/>
                <a:cs typeface="Trebuchet MS"/>
                <a:sym typeface="Trebuchet MS"/>
              </a:rPr>
              <a:t>In Virginia, shift from </a:t>
            </a:r>
            <a:r>
              <a:rPr b="1" lang="en-US" sz="9066">
                <a:solidFill>
                  <a:srgbClr val="002060"/>
                </a:solidFill>
                <a:latin typeface="Trebuchet MS"/>
                <a:ea typeface="Trebuchet MS"/>
                <a:cs typeface="Trebuchet MS"/>
                <a:sym typeface="Trebuchet MS"/>
              </a:rPr>
              <a:t>25% -&gt; 43% of practices owned by a health system</a:t>
            </a:r>
            <a:r>
              <a:rPr lang="en-US" sz="9066">
                <a:solidFill>
                  <a:srgbClr val="002060"/>
                </a:solidFill>
                <a:latin typeface="Trebuchet MS"/>
                <a:ea typeface="Trebuchet MS"/>
                <a:cs typeface="Trebuchet MS"/>
                <a:sym typeface="Trebuchet MS"/>
              </a:rPr>
              <a:t> between 2018-2022 </a:t>
            </a:r>
            <a:endParaRPr sz="9066">
              <a:solidFill>
                <a:srgbClr val="002060"/>
              </a:solidFill>
              <a:latin typeface="Trebuchet MS"/>
              <a:ea typeface="Trebuchet MS"/>
              <a:cs typeface="Trebuchet MS"/>
              <a:sym typeface="Trebuchet MS"/>
            </a:endParaRPr>
          </a:p>
          <a:p>
            <a:pPr indent="-84665" lvl="0" marL="338658" rtl="0" algn="l">
              <a:lnSpc>
                <a:spcPct val="115000"/>
              </a:lnSpc>
              <a:spcBef>
                <a:spcPts val="1600"/>
              </a:spcBef>
              <a:spcAft>
                <a:spcPts val="0"/>
              </a:spcAft>
              <a:buSzPct val="177777"/>
              <a:buNone/>
            </a:pPr>
            <a:r>
              <a:t/>
            </a:r>
            <a:endParaRPr>
              <a:solidFill>
                <a:srgbClr val="002060"/>
              </a:solidFill>
              <a:latin typeface="Trebuchet MS"/>
              <a:ea typeface="Trebuchet MS"/>
              <a:cs typeface="Trebuchet MS"/>
              <a:sym typeface="Trebuchet MS"/>
            </a:endParaRPr>
          </a:p>
          <a:p>
            <a:pPr indent="-84665" lvl="0" marL="338658" rtl="0" algn="l">
              <a:lnSpc>
                <a:spcPct val="115000"/>
              </a:lnSpc>
              <a:spcBef>
                <a:spcPts val="533"/>
              </a:spcBef>
              <a:spcAft>
                <a:spcPts val="0"/>
              </a:spcAft>
              <a:buSzPct val="177777"/>
              <a:buNone/>
            </a:pPr>
            <a:r>
              <a:t/>
            </a:r>
            <a:endParaRPr>
              <a:solidFill>
                <a:srgbClr val="002060"/>
              </a:solidFill>
              <a:latin typeface="Trebuchet MS"/>
              <a:ea typeface="Trebuchet MS"/>
              <a:cs typeface="Trebuchet MS"/>
              <a:sym typeface="Trebuchet MS"/>
            </a:endParaRPr>
          </a:p>
          <a:p>
            <a:pPr indent="-84665" lvl="0" marL="338658" rtl="0" algn="l">
              <a:lnSpc>
                <a:spcPct val="115000"/>
              </a:lnSpc>
              <a:spcBef>
                <a:spcPts val="533"/>
              </a:spcBef>
              <a:spcAft>
                <a:spcPts val="1600"/>
              </a:spcAft>
              <a:buSzPct val="177777"/>
              <a:buNone/>
            </a:pPr>
            <a:r>
              <a:t/>
            </a:r>
            <a:endParaRPr>
              <a:solidFill>
                <a:srgbClr val="002060"/>
              </a:solidFill>
              <a:latin typeface="Trebuchet MS"/>
              <a:ea typeface="Trebuchet MS"/>
              <a:cs typeface="Trebuchet MS"/>
              <a:sym typeface="Trebuchet MS"/>
            </a:endParaRPr>
          </a:p>
        </p:txBody>
      </p:sp>
      <p:sp>
        <p:nvSpPr>
          <p:cNvPr id="611" name="Google Shape;611;p75"/>
          <p:cNvSpPr txBox="1"/>
          <p:nvPr>
            <p:ph idx="12" type="sldNum"/>
          </p:nvPr>
        </p:nvSpPr>
        <p:spPr>
          <a:xfrm>
            <a:off x="8514607" y="4767263"/>
            <a:ext cx="455200" cy="274000"/>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r">
              <a:lnSpc>
                <a:spcPct val="100000"/>
              </a:lnSpc>
              <a:spcBef>
                <a:spcPts val="0"/>
              </a:spcBef>
              <a:spcAft>
                <a:spcPts val="0"/>
              </a:spcAft>
              <a:buSzPct val="97524"/>
              <a:buNone/>
            </a:pPr>
            <a:fld id="{00000000-1234-1234-1234-123412341234}" type="slidenum">
              <a:rPr lang="en-US">
                <a:solidFill>
                  <a:srgbClr val="595959"/>
                </a:solidFill>
              </a:rPr>
              <a:t>‹#›</a:t>
            </a:fld>
            <a:endParaRPr>
              <a:solidFill>
                <a:srgbClr val="595959"/>
              </a:solidFill>
            </a:endParaRPr>
          </a:p>
        </p:txBody>
      </p:sp>
      <p:pic>
        <p:nvPicPr>
          <p:cNvPr id="612" name="Google Shape;612;p75"/>
          <p:cNvPicPr preferRelativeResize="0"/>
          <p:nvPr/>
        </p:nvPicPr>
        <p:blipFill rotWithShape="1">
          <a:blip r:embed="rId3">
            <a:alphaModFix/>
          </a:blip>
          <a:srcRect b="0" l="0" r="0" t="0"/>
          <a:stretch/>
        </p:blipFill>
        <p:spPr>
          <a:xfrm>
            <a:off x="8382000" y="4012702"/>
            <a:ext cx="3502533" cy="2115133"/>
          </a:xfrm>
          <a:prstGeom prst="rect">
            <a:avLst/>
          </a:prstGeom>
          <a:noFill/>
          <a:ln>
            <a:noFill/>
          </a:ln>
        </p:spPr>
      </p:pic>
      <p:sp>
        <p:nvSpPr>
          <p:cNvPr id="613" name="Google Shape;613;p75"/>
          <p:cNvSpPr txBox="1"/>
          <p:nvPr/>
        </p:nvSpPr>
        <p:spPr>
          <a:xfrm>
            <a:off x="381000" y="1351484"/>
            <a:ext cx="11427200" cy="1595200"/>
          </a:xfrm>
          <a:prstGeom prst="rect">
            <a:avLst/>
          </a:prstGeom>
          <a:noFill/>
          <a:ln>
            <a:noFill/>
          </a:ln>
        </p:spPr>
        <p:txBody>
          <a:bodyPr anchorCtr="0" anchor="t" bIns="91425" lIns="91425" spcFirstLastPara="1" rIns="91425" wrap="square" tIns="91425">
            <a:noAutofit/>
          </a:bodyPr>
          <a:lstStyle/>
          <a:p>
            <a:pPr indent="-262460" lvl="0" marL="338658" marR="0" rtl="0" algn="l">
              <a:lnSpc>
                <a:spcPct val="100000"/>
              </a:lnSpc>
              <a:spcBef>
                <a:spcPts val="0"/>
              </a:spcBef>
              <a:spcAft>
                <a:spcPts val="0"/>
              </a:spcAft>
              <a:buClr>
                <a:srgbClr val="000000"/>
              </a:buClr>
              <a:buSzPts val="3401"/>
              <a:buFont typeface="Arial"/>
              <a:buChar char="•"/>
            </a:pPr>
            <a:r>
              <a:rPr b="0" i="0" lang="en-US" sz="2267" u="none" cap="none" strike="noStrike">
                <a:solidFill>
                  <a:srgbClr val="002060"/>
                </a:solidFill>
                <a:latin typeface="Trebuchet MS"/>
                <a:ea typeface="Trebuchet MS"/>
                <a:cs typeface="Trebuchet MS"/>
                <a:sym typeface="Trebuchet MS"/>
              </a:rPr>
              <a:t>Between 2019 and 2022, U.S. hospitals and other corporate entities</a:t>
            </a:r>
            <a:r>
              <a:rPr b="1" i="0" lang="en-US" sz="2267" u="none" cap="none" strike="noStrike">
                <a:solidFill>
                  <a:srgbClr val="002060"/>
                </a:solidFill>
                <a:latin typeface="Trebuchet MS"/>
                <a:ea typeface="Trebuchet MS"/>
                <a:cs typeface="Trebuchet MS"/>
                <a:sym typeface="Trebuchet MS"/>
              </a:rPr>
              <a:t> acquired 36,200 additional clinician practices </a:t>
            </a:r>
            <a:r>
              <a:rPr b="0" i="0" lang="en-US" sz="2267" u="none" cap="none" strike="noStrike">
                <a:solidFill>
                  <a:srgbClr val="002060"/>
                </a:solidFill>
                <a:latin typeface="Trebuchet MS"/>
                <a:ea typeface="Trebuchet MS"/>
                <a:cs typeface="Trebuchet MS"/>
                <a:sym typeface="Trebuchet MS"/>
              </a:rPr>
              <a:t>(a 38%increase)</a:t>
            </a:r>
            <a:endParaRPr b="0" i="0" sz="2267" u="none" cap="none" strike="noStrike">
              <a:solidFill>
                <a:srgbClr val="002060"/>
              </a:solidFill>
              <a:latin typeface="Trebuchet MS"/>
              <a:ea typeface="Trebuchet MS"/>
              <a:cs typeface="Trebuchet MS"/>
              <a:sym typeface="Trebuchet MS"/>
            </a:endParaRPr>
          </a:p>
          <a:p>
            <a:pPr indent="0" lvl="0" marL="457189" marR="0" rtl="0" algn="l">
              <a:lnSpc>
                <a:spcPct val="100000"/>
              </a:lnSpc>
              <a:spcBef>
                <a:spcPts val="0"/>
              </a:spcBef>
              <a:spcAft>
                <a:spcPts val="0"/>
              </a:spcAft>
              <a:buNone/>
            </a:pPr>
            <a:r>
              <a:t/>
            </a:r>
            <a:endParaRPr b="0" i="0" sz="2000" u="none" cap="none" strike="noStrike">
              <a:solidFill>
                <a:srgbClr val="002060"/>
              </a:solidFill>
              <a:latin typeface="Trebuchet MS"/>
              <a:ea typeface="Trebuchet MS"/>
              <a:cs typeface="Trebuchet MS"/>
              <a:sym typeface="Trebuchet MS"/>
            </a:endParaRPr>
          </a:p>
          <a:p>
            <a:pPr indent="-262460" lvl="0" marL="338658" marR="0" rtl="0" algn="l">
              <a:lnSpc>
                <a:spcPct val="100000"/>
              </a:lnSpc>
              <a:spcBef>
                <a:spcPts val="0"/>
              </a:spcBef>
              <a:spcAft>
                <a:spcPts val="0"/>
              </a:spcAft>
              <a:buClr>
                <a:srgbClr val="000000"/>
              </a:buClr>
              <a:buSzPts val="3401"/>
              <a:buFont typeface="Arial"/>
              <a:buChar char="•"/>
            </a:pPr>
            <a:r>
              <a:rPr b="0" i="0" lang="en-US" sz="2267" u="none" cap="none" strike="noStrike">
                <a:solidFill>
                  <a:srgbClr val="002060"/>
                </a:solidFill>
                <a:latin typeface="Trebuchet MS"/>
                <a:ea typeface="Trebuchet MS"/>
                <a:cs typeface="Trebuchet MS"/>
                <a:sym typeface="Trebuchet MS"/>
              </a:rPr>
              <a:t>Unprecedented </a:t>
            </a:r>
            <a:r>
              <a:rPr b="1" i="0" lang="en-US" sz="2267" u="none" cap="none" strike="noStrike">
                <a:solidFill>
                  <a:srgbClr val="002060"/>
                </a:solidFill>
                <a:latin typeface="Trebuchet MS"/>
                <a:ea typeface="Trebuchet MS"/>
                <a:cs typeface="Trebuchet MS"/>
                <a:sym typeface="Trebuchet MS"/>
              </a:rPr>
              <a:t>stresses and financial challenges</a:t>
            </a:r>
            <a:r>
              <a:rPr b="0" i="0" lang="en-US" sz="2267" u="none" cap="none" strike="noStrike">
                <a:solidFill>
                  <a:srgbClr val="002060"/>
                </a:solidFill>
                <a:latin typeface="Trebuchet MS"/>
                <a:ea typeface="Trebuchet MS"/>
                <a:cs typeface="Trebuchet MS"/>
                <a:sym typeface="Trebuchet MS"/>
              </a:rPr>
              <a:t> put on primary care amidst the COVID-19 pandemic</a:t>
            </a:r>
            <a:endParaRPr b="0" i="0" sz="2267" u="none" cap="none" strike="noStrike">
              <a:solidFill>
                <a:srgbClr val="002060"/>
              </a:solidFill>
              <a:latin typeface="Trebuchet MS"/>
              <a:ea typeface="Trebuchet MS"/>
              <a:cs typeface="Trebuchet MS"/>
              <a:sym typeface="Trebuchet MS"/>
            </a:endParaRPr>
          </a:p>
          <a:p>
            <a:pPr indent="-279392" lvl="2" marL="965176" marR="0" rtl="0" algn="l">
              <a:lnSpc>
                <a:spcPct val="100000"/>
              </a:lnSpc>
              <a:spcBef>
                <a:spcPts val="0"/>
              </a:spcBef>
              <a:spcAft>
                <a:spcPts val="0"/>
              </a:spcAft>
              <a:buClr>
                <a:srgbClr val="000000"/>
              </a:buClr>
              <a:buSzPts val="2267"/>
              <a:buFont typeface="Arial"/>
              <a:buChar char="−"/>
            </a:pPr>
            <a:r>
              <a:rPr b="0" i="0" lang="en-US" sz="2267" u="none" cap="none" strike="noStrike">
                <a:solidFill>
                  <a:srgbClr val="002060"/>
                </a:solidFill>
                <a:latin typeface="Trebuchet MS"/>
                <a:ea typeface="Trebuchet MS"/>
                <a:cs typeface="Trebuchet MS"/>
                <a:sym typeface="Trebuchet MS"/>
              </a:rPr>
              <a:t>Saved practices on the brink of foreclosure </a:t>
            </a:r>
            <a:endParaRPr b="0" i="0" sz="1600" u="none" cap="none" strike="noStrike">
              <a:solidFill>
                <a:srgbClr val="002060"/>
              </a:solidFill>
              <a:latin typeface="Trebuchet MS"/>
              <a:ea typeface="Trebuchet MS"/>
              <a:cs typeface="Trebuchet MS"/>
              <a:sym typeface="Trebuchet MS"/>
            </a:endParaRPr>
          </a:p>
        </p:txBody>
      </p:sp>
      <p:sp>
        <p:nvSpPr>
          <p:cNvPr id="614" name="Google Shape;614;p75"/>
          <p:cNvSpPr txBox="1"/>
          <p:nvPr/>
        </p:nvSpPr>
        <p:spPr>
          <a:xfrm>
            <a:off x="9558600" y="6127851"/>
            <a:ext cx="2402000" cy="17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1067" u="none" cap="none" strike="noStrike">
                <a:solidFill>
                  <a:srgbClr val="4B5563"/>
                </a:solidFill>
                <a:latin typeface="Arial"/>
                <a:ea typeface="Arial"/>
                <a:cs typeface="Arial"/>
                <a:sym typeface="Arial"/>
              </a:rPr>
              <a:t>(theispot.com/Harry Campbell)</a:t>
            </a:r>
            <a:endParaRPr b="0" i="0" sz="2800" u="none" cap="none" strike="noStrike">
              <a:solidFill>
                <a:srgbClr val="000000"/>
              </a:solidFill>
              <a:latin typeface="Arial"/>
              <a:ea typeface="Arial"/>
              <a:cs typeface="Arial"/>
              <a:sym typeface="Arial"/>
            </a:endParaRPr>
          </a:p>
        </p:txBody>
      </p:sp>
      <p:sp>
        <p:nvSpPr>
          <p:cNvPr id="615" name="Google Shape;615;p75"/>
          <p:cNvSpPr txBox="1"/>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b="0" i="0" lang="en-US" sz="4400" u="none" cap="none" strike="noStrike">
                <a:solidFill>
                  <a:srgbClr val="4179BD"/>
                </a:solidFill>
                <a:latin typeface="Trebuchet MS"/>
                <a:ea typeface="Trebuchet MS"/>
                <a:cs typeface="Trebuchet MS"/>
                <a:sym typeface="Trebuchet MS"/>
              </a:rPr>
              <a:t>Shifts in Ownership</a:t>
            </a:r>
            <a:endParaRPr b="0" i="0" sz="4400" u="none" cap="none" strike="noStrike">
              <a:solidFill>
                <a:srgbClr val="4179BD"/>
              </a:solidFill>
              <a:latin typeface="Trebuchet MS"/>
              <a:ea typeface="Trebuchet MS"/>
              <a:cs typeface="Trebuchet MS"/>
              <a:sym typeface="Trebuchet M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76"/>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solidFill>
                  <a:schemeClr val="dk2"/>
                </a:solidFill>
              </a:rPr>
              <a:t>Research Gaps</a:t>
            </a:r>
            <a:endParaRPr>
              <a:solidFill>
                <a:schemeClr val="dk2"/>
              </a:solidFill>
            </a:endParaRPr>
          </a:p>
        </p:txBody>
      </p:sp>
      <p:sp>
        <p:nvSpPr>
          <p:cNvPr id="621" name="Google Shape;621;p76"/>
          <p:cNvSpPr txBox="1"/>
          <p:nvPr>
            <p:ph idx="1" type="body"/>
          </p:nvPr>
        </p:nvSpPr>
        <p:spPr>
          <a:xfrm>
            <a:off x="726475" y="1344446"/>
            <a:ext cx="10477234" cy="4747723"/>
          </a:xfrm>
          <a:prstGeom prst="rect">
            <a:avLst/>
          </a:prstGeom>
          <a:noFill/>
          <a:ln>
            <a:noFill/>
          </a:ln>
        </p:spPr>
        <p:txBody>
          <a:bodyPr anchorCtr="0" anchor="t" bIns="45700" lIns="91425" spcFirstLastPara="1" rIns="91425" wrap="square" tIns="45700">
            <a:noAutofit/>
          </a:bodyPr>
          <a:lstStyle/>
          <a:p>
            <a:pPr indent="-372524" lvl="0" marL="457189" marR="0" rtl="0" algn="l">
              <a:lnSpc>
                <a:spcPct val="115000"/>
              </a:lnSpc>
              <a:spcBef>
                <a:spcPts val="0"/>
              </a:spcBef>
              <a:spcAft>
                <a:spcPts val="0"/>
              </a:spcAft>
              <a:buClr>
                <a:srgbClr val="000000"/>
              </a:buClr>
              <a:buSzPts val="1800"/>
              <a:buFont typeface="Arial"/>
              <a:buChar char="●"/>
            </a:pPr>
            <a:r>
              <a:rPr b="0" i="0" lang="en-US" sz="2400" u="none" cap="none" strike="noStrike">
                <a:solidFill>
                  <a:srgbClr val="002060"/>
                </a:solidFill>
                <a:highlight>
                  <a:srgbClr val="FFFFFF"/>
                </a:highlight>
                <a:latin typeface="Trebuchet MS"/>
                <a:ea typeface="Trebuchet MS"/>
                <a:cs typeface="Trebuchet MS"/>
                <a:sym typeface="Trebuchet MS"/>
              </a:rPr>
              <a:t>Lack of research on </a:t>
            </a:r>
            <a:r>
              <a:rPr b="1" i="0" lang="en-US" sz="2400" u="none" cap="none" strike="noStrike">
                <a:solidFill>
                  <a:srgbClr val="002060"/>
                </a:solidFill>
                <a:highlight>
                  <a:srgbClr val="FFFFFF"/>
                </a:highlight>
                <a:latin typeface="Trebuchet MS"/>
                <a:ea typeface="Trebuchet MS"/>
                <a:cs typeface="Trebuchet MS"/>
                <a:sym typeface="Trebuchet MS"/>
              </a:rPr>
              <a:t>how primary care clinicians respond to and are affected by these shifts</a:t>
            </a:r>
            <a:r>
              <a:rPr b="0" i="0" lang="en-US" sz="2400" u="none" cap="none" strike="noStrike">
                <a:solidFill>
                  <a:srgbClr val="002060"/>
                </a:solidFill>
                <a:highlight>
                  <a:srgbClr val="FFFFFF"/>
                </a:highlight>
                <a:latin typeface="Trebuchet MS"/>
                <a:ea typeface="Trebuchet MS"/>
                <a:cs typeface="Trebuchet MS"/>
                <a:sym typeface="Trebuchet MS"/>
              </a:rPr>
              <a:t>, and to what extent this facilitates or undermines </a:t>
            </a:r>
            <a:r>
              <a:rPr b="1" i="0" lang="en-US" sz="2400" u="none" cap="none" strike="noStrike">
                <a:solidFill>
                  <a:srgbClr val="002060"/>
                </a:solidFill>
                <a:highlight>
                  <a:srgbClr val="FFFFFF"/>
                </a:highlight>
                <a:latin typeface="Trebuchet MS"/>
                <a:ea typeface="Trebuchet MS"/>
                <a:cs typeface="Trebuchet MS"/>
                <a:sym typeface="Trebuchet MS"/>
              </a:rPr>
              <a:t>practices’ ability to promote NASEM elements of high-quality care and whole health</a:t>
            </a:r>
            <a:endParaRPr/>
          </a:p>
          <a:p>
            <a:pPr indent="-372524" lvl="0" marL="457189" marR="0" rtl="0" algn="l">
              <a:lnSpc>
                <a:spcPct val="115000"/>
              </a:lnSpc>
              <a:spcBef>
                <a:spcPts val="1600"/>
              </a:spcBef>
              <a:spcAft>
                <a:spcPts val="0"/>
              </a:spcAft>
              <a:buClr>
                <a:srgbClr val="000000"/>
              </a:buClr>
              <a:buSzPts val="1800"/>
              <a:buFont typeface="Arial"/>
              <a:buChar char="●"/>
            </a:pPr>
            <a:r>
              <a:rPr b="0" i="0" lang="en-US" sz="2400" u="none" cap="none" strike="noStrike">
                <a:solidFill>
                  <a:srgbClr val="002060"/>
                </a:solidFill>
                <a:highlight>
                  <a:srgbClr val="FFFFFF"/>
                </a:highlight>
                <a:latin typeface="Trebuchet MS"/>
                <a:ea typeface="Trebuchet MS"/>
                <a:cs typeface="Trebuchet MS"/>
                <a:sym typeface="Trebuchet MS"/>
              </a:rPr>
              <a:t>Previous studies have overlooked:</a:t>
            </a:r>
            <a:endParaRPr/>
          </a:p>
          <a:p>
            <a:pPr indent="-372524" lvl="1" marL="914377" marR="0" rtl="0" algn="l">
              <a:lnSpc>
                <a:spcPct val="115000"/>
              </a:lnSpc>
              <a:spcBef>
                <a:spcPts val="0"/>
              </a:spcBef>
              <a:spcAft>
                <a:spcPts val="0"/>
              </a:spcAft>
              <a:buClr>
                <a:srgbClr val="000000"/>
              </a:buClr>
              <a:buSzPts val="1800"/>
              <a:buFont typeface="Arial"/>
              <a:buChar char="○"/>
            </a:pPr>
            <a:r>
              <a:rPr b="0" i="0" lang="en-US" u="none" cap="none" strike="noStrike">
                <a:solidFill>
                  <a:srgbClr val="002060"/>
                </a:solidFill>
                <a:highlight>
                  <a:srgbClr val="FFFFFF"/>
                </a:highlight>
                <a:latin typeface="Trebuchet MS"/>
                <a:ea typeface="Trebuchet MS"/>
                <a:cs typeface="Trebuchet MS"/>
                <a:sym typeface="Trebuchet MS"/>
              </a:rPr>
              <a:t>Impact of </a:t>
            </a:r>
            <a:r>
              <a:rPr b="1" i="0" lang="en-US" u="none" cap="none" strike="noStrike">
                <a:solidFill>
                  <a:srgbClr val="002060"/>
                </a:solidFill>
                <a:highlight>
                  <a:srgbClr val="FFFFFF"/>
                </a:highlight>
                <a:latin typeface="Trebuchet MS"/>
                <a:ea typeface="Trebuchet MS"/>
                <a:cs typeface="Trebuchet MS"/>
                <a:sym typeface="Trebuchet MS"/>
              </a:rPr>
              <a:t>regional differences</a:t>
            </a:r>
            <a:endParaRPr/>
          </a:p>
          <a:p>
            <a:pPr indent="-372524" lvl="1" marL="914377" marR="0" rtl="0" algn="l">
              <a:lnSpc>
                <a:spcPct val="115000"/>
              </a:lnSpc>
              <a:spcBef>
                <a:spcPts val="0"/>
              </a:spcBef>
              <a:spcAft>
                <a:spcPts val="0"/>
              </a:spcAft>
              <a:buClr>
                <a:srgbClr val="000000"/>
              </a:buClr>
              <a:buSzPts val="1800"/>
              <a:buFont typeface="Arial"/>
              <a:buChar char="○"/>
            </a:pPr>
            <a:r>
              <a:rPr b="1" i="0" lang="en-US" u="none" cap="none" strike="noStrike">
                <a:solidFill>
                  <a:srgbClr val="002060"/>
                </a:solidFill>
                <a:highlight>
                  <a:srgbClr val="FFFFFF"/>
                </a:highlight>
                <a:latin typeface="Trebuchet MS"/>
                <a:ea typeface="Trebuchet MS"/>
                <a:cs typeface="Trebuchet MS"/>
                <a:sym typeface="Trebuchet MS"/>
              </a:rPr>
              <a:t>Micro-level variations</a:t>
            </a:r>
            <a:r>
              <a:rPr b="0" i="0" lang="en-US" u="none" cap="none" strike="noStrike">
                <a:solidFill>
                  <a:srgbClr val="002060"/>
                </a:solidFill>
                <a:highlight>
                  <a:srgbClr val="FFFFFF"/>
                </a:highlight>
                <a:latin typeface="Trebuchet MS"/>
                <a:ea typeface="Trebuchet MS"/>
                <a:cs typeface="Trebuchet MS"/>
                <a:sym typeface="Trebuchet MS"/>
              </a:rPr>
              <a:t> in experiences across different health systems</a:t>
            </a:r>
            <a:endParaRPr/>
          </a:p>
          <a:p>
            <a:pPr indent="-372524" lvl="1" marL="914377" marR="0" rtl="0" algn="l">
              <a:lnSpc>
                <a:spcPct val="115000"/>
              </a:lnSpc>
              <a:spcBef>
                <a:spcPts val="0"/>
              </a:spcBef>
              <a:spcAft>
                <a:spcPts val="0"/>
              </a:spcAft>
              <a:buClr>
                <a:srgbClr val="000000"/>
              </a:buClr>
              <a:buSzPts val="1800"/>
              <a:buFont typeface="Arial"/>
              <a:buChar char="○"/>
            </a:pPr>
            <a:r>
              <a:rPr b="0" i="0" lang="en-US" u="none" cap="none" strike="noStrike">
                <a:solidFill>
                  <a:srgbClr val="002060"/>
                </a:solidFill>
                <a:highlight>
                  <a:srgbClr val="FFFFFF"/>
                </a:highlight>
                <a:latin typeface="Trebuchet MS"/>
                <a:ea typeface="Trebuchet MS"/>
                <a:cs typeface="Trebuchet MS"/>
                <a:sym typeface="Trebuchet MS"/>
              </a:rPr>
              <a:t>Impact of specific </a:t>
            </a:r>
            <a:r>
              <a:rPr b="1" i="0" lang="en-US" u="none" cap="none" strike="noStrike">
                <a:solidFill>
                  <a:srgbClr val="002060"/>
                </a:solidFill>
                <a:highlight>
                  <a:srgbClr val="FFFFFF"/>
                </a:highlight>
                <a:latin typeface="Trebuchet MS"/>
                <a:ea typeface="Trebuchet MS"/>
                <a:cs typeface="Trebuchet MS"/>
                <a:sym typeface="Trebuchet MS"/>
              </a:rPr>
              <a:t>socioeconomic conditions </a:t>
            </a:r>
            <a:r>
              <a:rPr b="0" i="0" lang="en-US" u="none" cap="none" strike="noStrike">
                <a:solidFill>
                  <a:srgbClr val="002060"/>
                </a:solidFill>
                <a:highlight>
                  <a:srgbClr val="FFFFFF"/>
                </a:highlight>
                <a:latin typeface="Trebuchet MS"/>
                <a:ea typeface="Trebuchet MS"/>
                <a:cs typeface="Trebuchet MS"/>
                <a:sym typeface="Trebuchet MS"/>
              </a:rPr>
              <a:t>unique to a given historical moment</a:t>
            </a:r>
            <a:endParaRPr/>
          </a:p>
          <a:p>
            <a:pPr indent="-345004" lvl="0" marL="609585" marR="0" rtl="0" algn="l">
              <a:lnSpc>
                <a:spcPct val="100000"/>
              </a:lnSpc>
              <a:spcBef>
                <a:spcPts val="0"/>
              </a:spcBef>
              <a:spcAft>
                <a:spcPts val="0"/>
              </a:spcAft>
              <a:buClr>
                <a:srgbClr val="000000"/>
              </a:buClr>
              <a:buSzPts val="1900"/>
              <a:buFont typeface="Arial"/>
              <a:buNone/>
            </a:pPr>
            <a:r>
              <a:t/>
            </a:r>
            <a:endParaRPr b="0" i="0" sz="2400" u="none" cap="none" strike="noStrike">
              <a:solidFill>
                <a:srgbClr val="002060"/>
              </a:solidFill>
              <a:latin typeface="Trebuchet MS"/>
              <a:ea typeface="Trebuchet MS"/>
              <a:cs typeface="Trebuchet MS"/>
              <a:sym typeface="Trebuchet MS"/>
            </a:endParaRPr>
          </a:p>
        </p:txBody>
      </p:sp>
      <p:pic>
        <p:nvPicPr>
          <p:cNvPr id="622" name="Google Shape;622;p76"/>
          <p:cNvPicPr preferRelativeResize="0"/>
          <p:nvPr/>
        </p:nvPicPr>
        <p:blipFill rotWithShape="1">
          <a:blip r:embed="rId3">
            <a:alphaModFix/>
          </a:blip>
          <a:srcRect b="0" l="0" r="0" t="0"/>
          <a:stretch/>
        </p:blipFill>
        <p:spPr>
          <a:xfrm>
            <a:off x="7998691" y="5715000"/>
            <a:ext cx="4193309" cy="1143000"/>
          </a:xfrm>
          <a:prstGeom prst="rect">
            <a:avLst/>
          </a:prstGeom>
          <a:noFill/>
          <a:ln cap="flat" cmpd="sng" w="28575">
            <a:solidFill>
              <a:srgbClr val="A4C2F4"/>
            </a:solidFill>
            <a:prstDash val="solid"/>
            <a:round/>
            <a:headEnd len="sm" w="sm" type="none"/>
            <a:tailEnd len="sm" w="sm" type="none"/>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7"/>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solidFill>
                  <a:schemeClr val="dk2"/>
                </a:solidFill>
              </a:rPr>
              <a:t>Study Sample</a:t>
            </a:r>
            <a:endParaRPr>
              <a:solidFill>
                <a:schemeClr val="dk2"/>
              </a:solidFill>
            </a:endParaRPr>
          </a:p>
        </p:txBody>
      </p:sp>
      <p:sp>
        <p:nvSpPr>
          <p:cNvPr id="628" name="Google Shape;628;p77"/>
          <p:cNvSpPr txBox="1"/>
          <p:nvPr>
            <p:ph idx="1" type="body"/>
          </p:nvPr>
        </p:nvSpPr>
        <p:spPr>
          <a:xfrm>
            <a:off x="735711" y="1510700"/>
            <a:ext cx="10477234" cy="1143001"/>
          </a:xfrm>
          <a:prstGeom prst="rect">
            <a:avLst/>
          </a:prstGeom>
          <a:noFill/>
          <a:ln>
            <a:noFill/>
          </a:ln>
        </p:spPr>
        <p:txBody>
          <a:bodyPr anchorCtr="0" anchor="t" bIns="45700" lIns="91425" spcFirstLastPara="1" rIns="91425" wrap="square" tIns="45700">
            <a:noAutofit/>
          </a:bodyPr>
          <a:lstStyle/>
          <a:p>
            <a:pPr indent="0" lvl="0" marL="84665" marR="0" rtl="0" algn="l">
              <a:lnSpc>
                <a:spcPct val="115000"/>
              </a:lnSpc>
              <a:spcBef>
                <a:spcPts val="0"/>
              </a:spcBef>
              <a:spcAft>
                <a:spcPts val="0"/>
              </a:spcAft>
              <a:buClr>
                <a:srgbClr val="000000"/>
              </a:buClr>
              <a:buSzPts val="1800"/>
              <a:buNone/>
            </a:pPr>
            <a:r>
              <a:rPr b="0" i="0" lang="en-US" sz="2400" u="none" cap="none" strike="noStrike">
                <a:solidFill>
                  <a:srgbClr val="002060"/>
                </a:solidFill>
                <a:highlight>
                  <a:srgbClr val="FFFFFF"/>
                </a:highlight>
                <a:latin typeface="Trebuchet MS"/>
                <a:ea typeface="Trebuchet MS"/>
                <a:cs typeface="Trebuchet MS"/>
                <a:sym typeface="Trebuchet MS"/>
              </a:rPr>
              <a:t>Random sample of 30 practices (10 of each of the following types) that have in the past five years either:</a:t>
            </a:r>
            <a:endParaRPr/>
          </a:p>
          <a:p>
            <a:pPr indent="-345004" lvl="0" marL="609585" marR="0" rtl="0" algn="l">
              <a:lnSpc>
                <a:spcPct val="100000"/>
              </a:lnSpc>
              <a:spcBef>
                <a:spcPts val="0"/>
              </a:spcBef>
              <a:spcAft>
                <a:spcPts val="0"/>
              </a:spcAft>
              <a:buClr>
                <a:srgbClr val="000000"/>
              </a:buClr>
              <a:buSzPts val="1900"/>
              <a:buFont typeface="Arial"/>
              <a:buNone/>
            </a:pPr>
            <a:r>
              <a:t/>
            </a:r>
            <a:endParaRPr b="0" i="0" sz="2400" u="none" cap="none" strike="noStrike">
              <a:solidFill>
                <a:srgbClr val="002060"/>
              </a:solidFill>
              <a:latin typeface="Trebuchet MS"/>
              <a:ea typeface="Trebuchet MS"/>
              <a:cs typeface="Trebuchet MS"/>
              <a:sym typeface="Trebuchet MS"/>
            </a:endParaRPr>
          </a:p>
        </p:txBody>
      </p:sp>
      <p:sp>
        <p:nvSpPr>
          <p:cNvPr id="629" name="Google Shape;629;p77"/>
          <p:cNvSpPr txBox="1"/>
          <p:nvPr/>
        </p:nvSpPr>
        <p:spPr>
          <a:xfrm>
            <a:off x="805237" y="2450500"/>
            <a:ext cx="3859127" cy="33096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b="0" i="0" lang="en-US" sz="2400" u="none" cap="none" strike="noStrike">
                <a:solidFill>
                  <a:srgbClr val="002060"/>
                </a:solidFill>
                <a:latin typeface="Trebuchet MS"/>
                <a:ea typeface="Trebuchet MS"/>
                <a:cs typeface="Trebuchet MS"/>
                <a:sym typeface="Trebuchet MS"/>
              </a:rPr>
              <a:t>(a) moved from clinician to hospital/health system ownership</a:t>
            </a:r>
            <a:endParaRPr b="0" i="0" sz="2400" u="none" cap="none" strike="noStrike">
              <a:solidFill>
                <a:srgbClr val="002060"/>
              </a:solidFill>
              <a:latin typeface="Trebuchet MS"/>
              <a:ea typeface="Trebuchet MS"/>
              <a:cs typeface="Trebuchet MS"/>
              <a:sym typeface="Trebuchet MS"/>
            </a:endParaRPr>
          </a:p>
          <a:p>
            <a:pPr indent="0" lvl="0" marL="0" marR="0" rtl="0" algn="l">
              <a:lnSpc>
                <a:spcPct val="115000"/>
              </a:lnSpc>
              <a:spcBef>
                <a:spcPts val="1600"/>
              </a:spcBef>
              <a:spcAft>
                <a:spcPts val="0"/>
              </a:spcAft>
              <a:buNone/>
            </a:pPr>
            <a:r>
              <a:rPr b="0" i="0" lang="en-US" sz="2400" u="none" cap="none" strike="noStrike">
                <a:solidFill>
                  <a:srgbClr val="002060"/>
                </a:solidFill>
                <a:latin typeface="Trebuchet MS"/>
                <a:ea typeface="Trebuchet MS"/>
                <a:cs typeface="Trebuchet MS"/>
                <a:sym typeface="Trebuchet MS"/>
              </a:rPr>
              <a:t>(b) stayed clinician owned</a:t>
            </a:r>
            <a:endParaRPr b="0" i="0" sz="2400" u="none" cap="none" strike="noStrike">
              <a:solidFill>
                <a:srgbClr val="002060"/>
              </a:solidFill>
              <a:latin typeface="Trebuchet MS"/>
              <a:ea typeface="Trebuchet MS"/>
              <a:cs typeface="Trebuchet MS"/>
              <a:sym typeface="Trebuchet MS"/>
            </a:endParaRPr>
          </a:p>
          <a:p>
            <a:pPr indent="0" lvl="0" marL="0" marR="0" rtl="0" algn="l">
              <a:lnSpc>
                <a:spcPct val="115000"/>
              </a:lnSpc>
              <a:spcBef>
                <a:spcPts val="1600"/>
              </a:spcBef>
              <a:spcAft>
                <a:spcPts val="1600"/>
              </a:spcAft>
              <a:buNone/>
            </a:pPr>
            <a:r>
              <a:rPr b="0" i="0" lang="en-US" sz="2400" u="none" cap="none" strike="noStrike">
                <a:solidFill>
                  <a:srgbClr val="002060"/>
                </a:solidFill>
                <a:latin typeface="Trebuchet MS"/>
                <a:ea typeface="Trebuchet MS"/>
                <a:cs typeface="Trebuchet MS"/>
                <a:sym typeface="Trebuchet MS"/>
              </a:rPr>
              <a:t>(c) stayed </a:t>
            </a:r>
            <a:r>
              <a:rPr b="0" i="0" lang="en-US" sz="2400" u="none" cap="none" strike="noStrike">
                <a:solidFill>
                  <a:srgbClr val="002060"/>
                </a:solidFill>
                <a:highlight>
                  <a:srgbClr val="FFFFFF"/>
                </a:highlight>
                <a:latin typeface="Trebuchet MS"/>
                <a:ea typeface="Trebuchet MS"/>
                <a:cs typeface="Trebuchet MS"/>
                <a:sym typeface="Trebuchet MS"/>
              </a:rPr>
              <a:t>hospital/health system owned</a:t>
            </a:r>
            <a:endParaRPr b="0" i="0" sz="2400" u="none" cap="none" strike="noStrike">
              <a:solidFill>
                <a:srgbClr val="002060"/>
              </a:solidFill>
              <a:latin typeface="Trebuchet MS"/>
              <a:ea typeface="Trebuchet MS"/>
              <a:cs typeface="Trebuchet MS"/>
              <a:sym typeface="Trebuchet MS"/>
            </a:endParaRPr>
          </a:p>
        </p:txBody>
      </p:sp>
      <p:pic>
        <p:nvPicPr>
          <p:cNvPr id="630" name="Google Shape;630;p77"/>
          <p:cNvPicPr preferRelativeResize="0"/>
          <p:nvPr/>
        </p:nvPicPr>
        <p:blipFill rotWithShape="1">
          <a:blip r:embed="rId3">
            <a:alphaModFix/>
          </a:blip>
          <a:srcRect b="22758" l="3888" r="1717" t="24365"/>
          <a:stretch/>
        </p:blipFill>
        <p:spPr>
          <a:xfrm>
            <a:off x="4953637" y="2653700"/>
            <a:ext cx="7137894" cy="3360384"/>
          </a:xfrm>
          <a:prstGeom prst="rect">
            <a:avLst/>
          </a:prstGeom>
          <a:noFill/>
          <a:ln cap="flat" cmpd="sng" w="9525">
            <a:solidFill>
              <a:srgbClr val="000000"/>
            </a:solidFill>
            <a:prstDash val="solid"/>
            <a:miter lim="8000"/>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5"/>
          <p:cNvSpPr txBox="1"/>
          <p:nvPr>
            <p:ph type="title"/>
          </p:nvPr>
        </p:nvSpPr>
        <p:spPr>
          <a:xfrm>
            <a:off x="173913" y="423995"/>
            <a:ext cx="11844174" cy="1143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t>ACORN </a:t>
            </a:r>
            <a:r>
              <a:rPr lang="en-US">
                <a:solidFill>
                  <a:schemeClr val="dk2"/>
                </a:solidFill>
              </a:rPr>
              <a:t>Mission</a:t>
            </a:r>
            <a:endParaRPr/>
          </a:p>
        </p:txBody>
      </p:sp>
      <p:sp>
        <p:nvSpPr>
          <p:cNvPr id="106" name="Google Shape;106;p15"/>
          <p:cNvSpPr txBox="1"/>
          <p:nvPr>
            <p:ph idx="1" type="body"/>
          </p:nvPr>
        </p:nvSpPr>
        <p:spPr>
          <a:xfrm>
            <a:off x="507924" y="1400740"/>
            <a:ext cx="9504293" cy="3749273"/>
          </a:xfrm>
          <a:prstGeom prst="rect">
            <a:avLst/>
          </a:prstGeom>
          <a:noFill/>
          <a:ln>
            <a:noFill/>
          </a:ln>
        </p:spPr>
        <p:txBody>
          <a:bodyPr anchorCtr="0" anchor="t" bIns="45700" lIns="91425" spcFirstLastPara="1" rIns="91425" wrap="square" tIns="45700">
            <a:normAutofit/>
          </a:bodyPr>
          <a:lstStyle/>
          <a:p>
            <a:pPr indent="0" lvl="0" marL="50800" rtl="0" algn="l">
              <a:lnSpc>
                <a:spcPct val="110000"/>
              </a:lnSpc>
              <a:spcBef>
                <a:spcPts val="800"/>
              </a:spcBef>
              <a:spcAft>
                <a:spcPts val="0"/>
              </a:spcAft>
              <a:buSzPts val="2800"/>
              <a:buNone/>
            </a:pPr>
            <a:r>
              <a:rPr i="1" lang="en-US" sz="3200">
                <a:solidFill>
                  <a:srgbClr val="FF0000"/>
                </a:solidFill>
                <a:latin typeface="Calibri"/>
                <a:ea typeface="Calibri"/>
                <a:cs typeface="Calibri"/>
                <a:sym typeface="Calibri"/>
              </a:rPr>
              <a:t>“To do research that matters to primary care”</a:t>
            </a:r>
            <a:endParaRPr/>
          </a:p>
          <a:p>
            <a:pPr indent="0" lvl="0" marL="50800" rtl="0" algn="l">
              <a:lnSpc>
                <a:spcPct val="110000"/>
              </a:lnSpc>
              <a:spcBef>
                <a:spcPts val="800"/>
              </a:spcBef>
              <a:spcAft>
                <a:spcPts val="0"/>
              </a:spcAft>
              <a:buSzPts val="2800"/>
              <a:buNone/>
            </a:pPr>
            <a:r>
              <a:t/>
            </a:r>
            <a:endParaRPr i="1" sz="3200" u="sng">
              <a:solidFill>
                <a:srgbClr val="002060"/>
              </a:solidFill>
              <a:latin typeface="Calibri"/>
              <a:ea typeface="Calibri"/>
              <a:cs typeface="Calibri"/>
              <a:sym typeface="Calibri"/>
            </a:endParaRPr>
          </a:p>
          <a:p>
            <a:pPr indent="0" lvl="0" marL="50800" rtl="0" algn="l">
              <a:lnSpc>
                <a:spcPct val="110000"/>
              </a:lnSpc>
              <a:spcBef>
                <a:spcPts val="800"/>
              </a:spcBef>
              <a:spcAft>
                <a:spcPts val="0"/>
              </a:spcAft>
              <a:buSzPts val="2800"/>
              <a:buNone/>
            </a:pPr>
            <a:r>
              <a:rPr lang="en-US" sz="3200">
                <a:solidFill>
                  <a:srgbClr val="002060"/>
                </a:solidFill>
                <a:latin typeface="Calibri"/>
                <a:ea typeface="Calibri"/>
                <a:cs typeface="Calibri"/>
                <a:sym typeface="Calibri"/>
              </a:rPr>
              <a:t>Inadequate access =</a:t>
            </a:r>
            <a:endParaRPr/>
          </a:p>
          <a:p>
            <a:pPr indent="-406400" lvl="0" marL="457200" rtl="0" algn="l">
              <a:lnSpc>
                <a:spcPct val="110000"/>
              </a:lnSpc>
              <a:spcBef>
                <a:spcPts val="800"/>
              </a:spcBef>
              <a:spcAft>
                <a:spcPts val="0"/>
              </a:spcAft>
              <a:buSzPts val="2800"/>
              <a:buFont typeface="Arial"/>
              <a:buChar char="‒"/>
            </a:pPr>
            <a:r>
              <a:rPr lang="en-US" sz="3200">
                <a:solidFill>
                  <a:srgbClr val="002060"/>
                </a:solidFill>
                <a:latin typeface="Calibri"/>
                <a:ea typeface="Calibri"/>
                <a:cs typeface="Calibri"/>
                <a:sym typeface="Calibri"/>
              </a:rPr>
              <a:t>Poor health for communities</a:t>
            </a:r>
            <a:endParaRPr/>
          </a:p>
          <a:p>
            <a:pPr indent="-406400" lvl="0" marL="457200" rtl="0" algn="l">
              <a:lnSpc>
                <a:spcPct val="110000"/>
              </a:lnSpc>
              <a:spcBef>
                <a:spcPts val="800"/>
              </a:spcBef>
              <a:spcAft>
                <a:spcPts val="0"/>
              </a:spcAft>
              <a:buSzPts val="2800"/>
              <a:buFont typeface="Arial"/>
              <a:buChar char="‒"/>
            </a:pPr>
            <a:r>
              <a:rPr lang="en-US" sz="3200">
                <a:solidFill>
                  <a:srgbClr val="002060"/>
                </a:solidFill>
                <a:latin typeface="Calibri"/>
                <a:ea typeface="Calibri"/>
                <a:cs typeface="Calibri"/>
                <a:sym typeface="Calibri"/>
              </a:rPr>
              <a:t>Burnout for primary care</a:t>
            </a:r>
            <a:endParaRPr/>
          </a:p>
        </p:txBody>
      </p:sp>
      <p:pic>
        <p:nvPicPr>
          <p:cNvPr id="107" name="Google Shape;107;p15"/>
          <p:cNvPicPr preferRelativeResize="0"/>
          <p:nvPr/>
        </p:nvPicPr>
        <p:blipFill rotWithShape="1">
          <a:blip r:embed="rId3">
            <a:alphaModFix/>
          </a:blip>
          <a:srcRect b="0" l="0" r="0" t="0"/>
          <a:stretch/>
        </p:blipFill>
        <p:spPr>
          <a:xfrm>
            <a:off x="6543890" y="3275376"/>
            <a:ext cx="5389491" cy="267659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8"/>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solidFill>
                  <a:schemeClr val="dk2"/>
                </a:solidFill>
              </a:rPr>
              <a:t>Multimedia Survey &amp; Interviews</a:t>
            </a:r>
            <a:endParaRPr>
              <a:solidFill>
                <a:schemeClr val="dk2"/>
              </a:solidFill>
            </a:endParaRPr>
          </a:p>
        </p:txBody>
      </p:sp>
      <p:sp>
        <p:nvSpPr>
          <p:cNvPr id="636" name="Google Shape;636;p78"/>
          <p:cNvSpPr txBox="1"/>
          <p:nvPr>
            <p:ph idx="1" type="body"/>
          </p:nvPr>
        </p:nvSpPr>
        <p:spPr>
          <a:xfrm>
            <a:off x="726475" y="1344446"/>
            <a:ext cx="10477234" cy="4747723"/>
          </a:xfrm>
          <a:prstGeom prst="rect">
            <a:avLst/>
          </a:prstGeom>
          <a:noFill/>
          <a:ln>
            <a:noFill/>
          </a:ln>
        </p:spPr>
        <p:txBody>
          <a:bodyPr anchorCtr="0" anchor="t" bIns="45700" lIns="91425" spcFirstLastPara="1" rIns="91425" wrap="square" tIns="45700">
            <a:noAutofit/>
          </a:bodyPr>
          <a:lstStyle/>
          <a:p>
            <a:pPr indent="-372524" lvl="0" marL="457189" marR="0" rtl="0" algn="l">
              <a:lnSpc>
                <a:spcPct val="115000"/>
              </a:lnSpc>
              <a:spcBef>
                <a:spcPts val="0"/>
              </a:spcBef>
              <a:spcAft>
                <a:spcPts val="0"/>
              </a:spcAft>
              <a:buClr>
                <a:srgbClr val="000000"/>
              </a:buClr>
              <a:buSzPts val="1800"/>
              <a:buFont typeface="Arial"/>
              <a:buChar char="●"/>
            </a:pPr>
            <a:r>
              <a:rPr b="1" i="0" lang="en-US" sz="2400" u="none" cap="none" strike="noStrike">
                <a:solidFill>
                  <a:srgbClr val="002060"/>
                </a:solidFill>
                <a:highlight>
                  <a:srgbClr val="FFFFFF"/>
                </a:highlight>
                <a:latin typeface="Trebuchet MS"/>
                <a:ea typeface="Trebuchet MS"/>
                <a:cs typeface="Trebuchet MS"/>
                <a:sym typeface="Trebuchet MS"/>
              </a:rPr>
              <a:t>Collaborate with NASEM </a:t>
            </a:r>
            <a:r>
              <a:rPr b="0" i="0" lang="en-US" sz="2400" u="none" cap="none" strike="noStrike">
                <a:solidFill>
                  <a:srgbClr val="002060"/>
                </a:solidFill>
                <a:highlight>
                  <a:srgbClr val="FFFFFF"/>
                </a:highlight>
                <a:latin typeface="Trebuchet MS"/>
                <a:ea typeface="Trebuchet MS"/>
                <a:cs typeface="Trebuchet MS"/>
                <a:sym typeface="Trebuchet MS"/>
              </a:rPr>
              <a:t>report authors to develop a multimedia elicitation survey that presents a brief overview of the reports’ findings</a:t>
            </a:r>
            <a:endParaRPr/>
          </a:p>
          <a:p>
            <a:pPr indent="-258224" lvl="0" marL="457189"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2060"/>
              </a:solidFill>
              <a:highlight>
                <a:srgbClr val="FFFFFF"/>
              </a:highlight>
              <a:latin typeface="Trebuchet MS"/>
              <a:ea typeface="Trebuchet MS"/>
              <a:cs typeface="Trebuchet MS"/>
              <a:sym typeface="Trebuchet MS"/>
            </a:endParaRPr>
          </a:p>
          <a:p>
            <a:pPr indent="-372524" lvl="0" marL="457189" marR="0" rtl="0" algn="l">
              <a:lnSpc>
                <a:spcPct val="115000"/>
              </a:lnSpc>
              <a:spcBef>
                <a:spcPts val="0"/>
              </a:spcBef>
              <a:spcAft>
                <a:spcPts val="0"/>
              </a:spcAft>
              <a:buClr>
                <a:srgbClr val="000000"/>
              </a:buClr>
              <a:buSzPts val="1800"/>
              <a:buFont typeface="Arial"/>
              <a:buChar char="●"/>
            </a:pPr>
            <a:r>
              <a:rPr b="1" i="0" lang="en-US" sz="2400" u="none" cap="none" strike="noStrike">
                <a:solidFill>
                  <a:srgbClr val="002060"/>
                </a:solidFill>
                <a:highlight>
                  <a:srgbClr val="FFFFFF"/>
                </a:highlight>
                <a:latin typeface="Trebuchet MS"/>
                <a:ea typeface="Trebuchet MS"/>
                <a:cs typeface="Trebuchet MS"/>
                <a:sym typeface="Trebuchet MS"/>
              </a:rPr>
              <a:t>Assess perspectives</a:t>
            </a:r>
            <a:r>
              <a:rPr b="0" i="0" lang="en-US" sz="2400" u="none" cap="none" strike="noStrike">
                <a:solidFill>
                  <a:srgbClr val="002060"/>
                </a:solidFill>
                <a:highlight>
                  <a:srgbClr val="FFFFFF"/>
                </a:highlight>
                <a:latin typeface="Trebuchet MS"/>
                <a:ea typeface="Trebuchet MS"/>
                <a:cs typeface="Trebuchet MS"/>
                <a:sym typeface="Trebuchet MS"/>
              </a:rPr>
              <a:t> attitude, current practice, confidence of future improvement  on the 5 core NASEM elements</a:t>
            </a:r>
            <a:endParaRPr/>
          </a:p>
          <a:p>
            <a:pPr indent="-258224" lvl="0" marL="457189"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2060"/>
              </a:solidFill>
              <a:highlight>
                <a:srgbClr val="FFFFFF"/>
              </a:highlight>
              <a:latin typeface="Trebuchet MS"/>
              <a:ea typeface="Trebuchet MS"/>
              <a:cs typeface="Trebuchet MS"/>
              <a:sym typeface="Trebuchet MS"/>
            </a:endParaRPr>
          </a:p>
          <a:p>
            <a:pPr indent="-372524" lvl="0" marL="457189" marR="0" rtl="0" algn="l">
              <a:lnSpc>
                <a:spcPct val="115000"/>
              </a:lnSpc>
              <a:spcBef>
                <a:spcPts val="0"/>
              </a:spcBef>
              <a:spcAft>
                <a:spcPts val="0"/>
              </a:spcAft>
              <a:buClr>
                <a:srgbClr val="000000"/>
              </a:buClr>
              <a:buSzPts val="1800"/>
              <a:buFont typeface="Arial"/>
              <a:buChar char="●"/>
            </a:pPr>
            <a:r>
              <a:rPr b="1" i="0" lang="en-US" sz="2400" u="none" cap="none" strike="noStrike">
                <a:solidFill>
                  <a:srgbClr val="002060"/>
                </a:solidFill>
                <a:highlight>
                  <a:srgbClr val="FFFFFF"/>
                </a:highlight>
                <a:latin typeface="Trebuchet MS"/>
                <a:ea typeface="Trebuchet MS"/>
                <a:cs typeface="Trebuchet MS"/>
                <a:sym typeface="Trebuchet MS"/>
              </a:rPr>
              <a:t>Interview practice teams</a:t>
            </a:r>
            <a:r>
              <a:rPr b="0" i="0" lang="en-US" sz="2400" u="none" cap="none" strike="noStrike">
                <a:solidFill>
                  <a:srgbClr val="002060"/>
                </a:solidFill>
                <a:highlight>
                  <a:srgbClr val="FFFFFF"/>
                </a:highlight>
                <a:latin typeface="Trebuchet MS"/>
                <a:ea typeface="Trebuchet MS"/>
                <a:cs typeface="Trebuchet MS"/>
                <a:sym typeface="Trebuchet MS"/>
              </a:rPr>
              <a:t> to assess the </a:t>
            </a:r>
            <a:r>
              <a:rPr b="1" i="0" lang="en-US" sz="2400" u="none" cap="none" strike="noStrike">
                <a:solidFill>
                  <a:srgbClr val="002060"/>
                </a:solidFill>
                <a:highlight>
                  <a:srgbClr val="FFFFFF"/>
                </a:highlight>
                <a:latin typeface="Trebuchet MS"/>
                <a:ea typeface="Trebuchet MS"/>
                <a:cs typeface="Trebuchet MS"/>
                <a:sym typeface="Trebuchet MS"/>
              </a:rPr>
              <a:t>impact of ownership and practice setting</a:t>
            </a:r>
            <a:r>
              <a:rPr b="0" i="0" lang="en-US" sz="2400" u="none" cap="none" strike="noStrike">
                <a:solidFill>
                  <a:srgbClr val="002060"/>
                </a:solidFill>
                <a:highlight>
                  <a:srgbClr val="FFFFFF"/>
                </a:highlight>
                <a:latin typeface="Trebuchet MS"/>
                <a:ea typeface="Trebuchet MS"/>
                <a:cs typeface="Trebuchet MS"/>
                <a:sym typeface="Trebuchet MS"/>
              </a:rPr>
              <a:t> on their ability to deliver high-quality primary care, and identify and describe </a:t>
            </a:r>
            <a:r>
              <a:rPr b="1" i="0" lang="en-US" sz="2400" u="none" cap="none" strike="noStrike">
                <a:solidFill>
                  <a:srgbClr val="002060"/>
                </a:solidFill>
                <a:highlight>
                  <a:srgbClr val="FFFFFF"/>
                </a:highlight>
                <a:latin typeface="Trebuchet MS"/>
                <a:ea typeface="Trebuchet MS"/>
                <a:cs typeface="Trebuchet MS"/>
                <a:sym typeface="Trebuchet MS"/>
              </a:rPr>
              <a:t>other organizational, practice, and individual factors</a:t>
            </a:r>
            <a:r>
              <a:rPr b="0" i="0" lang="en-US" sz="2400" u="none" cap="none" strike="noStrike">
                <a:solidFill>
                  <a:srgbClr val="002060"/>
                </a:solidFill>
                <a:highlight>
                  <a:srgbClr val="FFFFFF"/>
                </a:highlight>
                <a:latin typeface="Trebuchet MS"/>
                <a:ea typeface="Trebuchet MS"/>
                <a:cs typeface="Trebuchet MS"/>
                <a:sym typeface="Trebuchet MS"/>
              </a:rPr>
              <a:t> influencing care quality</a:t>
            </a:r>
            <a:endParaRPr/>
          </a:p>
          <a:p>
            <a:pPr indent="-345004" lvl="0" marL="609585" marR="0" rtl="0" algn="l">
              <a:lnSpc>
                <a:spcPct val="100000"/>
              </a:lnSpc>
              <a:spcBef>
                <a:spcPts val="0"/>
              </a:spcBef>
              <a:spcAft>
                <a:spcPts val="0"/>
              </a:spcAft>
              <a:buClr>
                <a:srgbClr val="000000"/>
              </a:buClr>
              <a:buSzPts val="1900"/>
              <a:buFont typeface="Arial"/>
              <a:buNone/>
            </a:pPr>
            <a:r>
              <a:t/>
            </a:r>
            <a:endParaRPr b="0" i="0" sz="2400" u="none" cap="none" strike="noStrike">
              <a:solidFill>
                <a:srgbClr val="002060"/>
              </a:solidFill>
              <a:latin typeface="Trebuchet MS"/>
              <a:ea typeface="Trebuchet MS"/>
              <a:cs typeface="Trebuchet MS"/>
              <a:sym typeface="Trebuchet M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79"/>
          <p:cNvSpPr txBox="1"/>
          <p:nvPr/>
        </p:nvSpPr>
        <p:spPr>
          <a:xfrm>
            <a:off x="1454767" y="1318733"/>
            <a:ext cx="10422800" cy="5232400"/>
          </a:xfrm>
          <a:prstGeom prst="rect">
            <a:avLst/>
          </a:prstGeom>
          <a:noFill/>
          <a:ln>
            <a:noFill/>
          </a:ln>
        </p:spPr>
        <p:txBody>
          <a:bodyPr anchorCtr="0" anchor="t" bIns="121900" lIns="121900" spcFirstLastPara="1" rIns="121900" wrap="square" tIns="121900">
            <a:noAutofit/>
          </a:bodyPr>
          <a:lstStyle/>
          <a:p>
            <a:pPr indent="0" lvl="0" marL="609585" marR="0" rtl="0" algn="l">
              <a:lnSpc>
                <a:spcPct val="115000"/>
              </a:lnSpc>
              <a:spcBef>
                <a:spcPts val="0"/>
              </a:spcBef>
              <a:spcAft>
                <a:spcPts val="0"/>
              </a:spcAft>
              <a:buNone/>
            </a:pPr>
            <a:r>
              <a:rPr b="0" i="0" lang="en-US" sz="2867" u="none" cap="none" strike="noStrike">
                <a:solidFill>
                  <a:srgbClr val="002060"/>
                </a:solidFill>
                <a:latin typeface="Arial"/>
                <a:ea typeface="Arial"/>
                <a:cs typeface="Arial"/>
                <a:sym typeface="Arial"/>
              </a:rPr>
              <a:t>Develop mechanisms for regularly gathering information about practices</a:t>
            </a:r>
            <a:endParaRPr b="0" i="0" sz="2867" u="none" cap="none" strike="noStrike">
              <a:solidFill>
                <a:srgbClr val="002060"/>
              </a:solidFill>
              <a:latin typeface="Arial"/>
              <a:ea typeface="Arial"/>
              <a:cs typeface="Arial"/>
              <a:sym typeface="Arial"/>
            </a:endParaRPr>
          </a:p>
          <a:p>
            <a:pPr indent="0" lvl="0" marL="609585" marR="0" rtl="0" algn="l">
              <a:lnSpc>
                <a:spcPct val="115000"/>
              </a:lnSpc>
              <a:spcBef>
                <a:spcPts val="1600"/>
              </a:spcBef>
              <a:spcAft>
                <a:spcPts val="0"/>
              </a:spcAft>
              <a:buNone/>
            </a:pPr>
            <a:r>
              <a:rPr b="0" i="0" lang="en-US" sz="2867" u="none" cap="none" strike="noStrike">
                <a:solidFill>
                  <a:srgbClr val="002060"/>
                </a:solidFill>
                <a:latin typeface="Arial"/>
                <a:ea typeface="Arial"/>
                <a:cs typeface="Arial"/>
                <a:sym typeface="Arial"/>
              </a:rPr>
              <a:t>Invest in cultivating person-centered, long term relationships with practices</a:t>
            </a:r>
            <a:endParaRPr b="0" i="0" sz="2867" u="none" cap="none" strike="noStrike">
              <a:solidFill>
                <a:srgbClr val="002060"/>
              </a:solidFill>
              <a:latin typeface="Arial"/>
              <a:ea typeface="Arial"/>
              <a:cs typeface="Arial"/>
              <a:sym typeface="Arial"/>
            </a:endParaRPr>
          </a:p>
          <a:p>
            <a:pPr indent="0" lvl="0" marL="609585" marR="0" rtl="0" algn="l">
              <a:lnSpc>
                <a:spcPct val="115000"/>
              </a:lnSpc>
              <a:spcBef>
                <a:spcPts val="1600"/>
              </a:spcBef>
              <a:spcAft>
                <a:spcPts val="0"/>
              </a:spcAft>
              <a:buNone/>
            </a:pPr>
            <a:r>
              <a:rPr b="0" i="0" lang="en-US" sz="2867" u="none" cap="none" strike="noStrike">
                <a:solidFill>
                  <a:srgbClr val="002060"/>
                </a:solidFill>
                <a:latin typeface="Arial"/>
                <a:ea typeface="Arial"/>
                <a:cs typeface="Arial"/>
                <a:sym typeface="Arial"/>
              </a:rPr>
              <a:t>Elicit feedback on current challenges, priorities, and interests</a:t>
            </a:r>
            <a:endParaRPr b="0" i="0" sz="2867" u="none" cap="none" strike="noStrike">
              <a:solidFill>
                <a:srgbClr val="002060"/>
              </a:solidFill>
              <a:latin typeface="Arial"/>
              <a:ea typeface="Arial"/>
              <a:cs typeface="Arial"/>
              <a:sym typeface="Arial"/>
            </a:endParaRPr>
          </a:p>
          <a:p>
            <a:pPr indent="0" lvl="0" marL="609585" marR="0" rtl="0" algn="l">
              <a:lnSpc>
                <a:spcPct val="115000"/>
              </a:lnSpc>
              <a:spcBef>
                <a:spcPts val="1600"/>
              </a:spcBef>
              <a:spcAft>
                <a:spcPts val="0"/>
              </a:spcAft>
              <a:buNone/>
            </a:pPr>
            <a:r>
              <a:rPr b="0" i="0" lang="en-US" sz="2867" u="none" cap="none" strike="noStrike">
                <a:solidFill>
                  <a:srgbClr val="002060"/>
                </a:solidFill>
                <a:latin typeface="Arial"/>
                <a:ea typeface="Arial"/>
                <a:cs typeface="Arial"/>
                <a:sym typeface="Arial"/>
              </a:rPr>
              <a:t>Incorporate perspectives and experiences into study design and engagement activities</a:t>
            </a:r>
            <a:endParaRPr b="0" i="0" sz="2867" u="none" cap="none" strike="noStrike">
              <a:solidFill>
                <a:srgbClr val="002060"/>
              </a:solidFill>
              <a:latin typeface="Arial"/>
              <a:ea typeface="Arial"/>
              <a:cs typeface="Arial"/>
              <a:sym typeface="Arial"/>
            </a:endParaRPr>
          </a:p>
          <a:p>
            <a:pPr indent="0" lvl="0" marL="609585" marR="0" rtl="0" algn="l">
              <a:lnSpc>
                <a:spcPct val="115000"/>
              </a:lnSpc>
              <a:spcBef>
                <a:spcPts val="1600"/>
              </a:spcBef>
              <a:spcAft>
                <a:spcPts val="0"/>
              </a:spcAft>
              <a:buNone/>
            </a:pPr>
            <a:r>
              <a:rPr b="0" i="0" lang="en-US" sz="2867" u="none" cap="none" strike="noStrike">
                <a:solidFill>
                  <a:srgbClr val="002060"/>
                </a:solidFill>
                <a:latin typeface="Arial"/>
                <a:ea typeface="Arial"/>
                <a:cs typeface="Arial"/>
                <a:sym typeface="Arial"/>
              </a:rPr>
              <a:t>Conduct research responsive to practice identified needs</a:t>
            </a:r>
            <a:r>
              <a:rPr b="0" i="0" lang="en-US" sz="2267" u="none" cap="none" strike="noStrike">
                <a:solidFill>
                  <a:srgbClr val="002060"/>
                </a:solidFill>
                <a:latin typeface="Arial"/>
                <a:ea typeface="Arial"/>
                <a:cs typeface="Arial"/>
                <a:sym typeface="Arial"/>
              </a:rPr>
              <a:t> </a:t>
            </a:r>
            <a:endParaRPr b="0" i="0" sz="2267" u="none" cap="none" strike="noStrike">
              <a:solidFill>
                <a:srgbClr val="002060"/>
              </a:solidFill>
              <a:latin typeface="Arial"/>
              <a:ea typeface="Arial"/>
              <a:cs typeface="Arial"/>
              <a:sym typeface="Arial"/>
            </a:endParaRPr>
          </a:p>
          <a:p>
            <a:pPr indent="0" lvl="0" marL="0" marR="0" rtl="0" algn="l">
              <a:lnSpc>
                <a:spcPct val="100000"/>
              </a:lnSpc>
              <a:spcBef>
                <a:spcPts val="1600"/>
              </a:spcBef>
              <a:spcAft>
                <a:spcPts val="0"/>
              </a:spcAft>
              <a:buNone/>
            </a:pPr>
            <a:r>
              <a:t/>
            </a:r>
            <a:endParaRPr b="0" i="0" sz="2267" u="none" cap="none" strike="noStrike">
              <a:solidFill>
                <a:srgbClr val="002060"/>
              </a:solidFill>
              <a:latin typeface="Arial"/>
              <a:ea typeface="Arial"/>
              <a:cs typeface="Arial"/>
              <a:sym typeface="Arial"/>
            </a:endParaRPr>
          </a:p>
        </p:txBody>
      </p:sp>
      <p:pic>
        <p:nvPicPr>
          <p:cNvPr id="642" name="Google Shape;642;p79"/>
          <p:cNvPicPr preferRelativeResize="0"/>
          <p:nvPr/>
        </p:nvPicPr>
        <p:blipFill rotWithShape="1">
          <a:blip r:embed="rId3">
            <a:alphaModFix/>
          </a:blip>
          <a:srcRect b="0" l="20868" r="19507" t="0"/>
          <a:stretch/>
        </p:blipFill>
        <p:spPr>
          <a:xfrm>
            <a:off x="1060445" y="5997700"/>
            <a:ext cx="455287" cy="763600"/>
          </a:xfrm>
          <a:prstGeom prst="rect">
            <a:avLst/>
          </a:prstGeom>
          <a:noFill/>
          <a:ln>
            <a:noFill/>
          </a:ln>
        </p:spPr>
      </p:pic>
      <p:pic>
        <p:nvPicPr>
          <p:cNvPr id="643" name="Google Shape;643;p79"/>
          <p:cNvPicPr preferRelativeResize="0"/>
          <p:nvPr/>
        </p:nvPicPr>
        <p:blipFill rotWithShape="1">
          <a:blip r:embed="rId4">
            <a:alphaModFix/>
          </a:blip>
          <a:srcRect b="14550" l="20354" r="21321" t="15722"/>
          <a:stretch/>
        </p:blipFill>
        <p:spPr>
          <a:xfrm>
            <a:off x="889766" y="1458032"/>
            <a:ext cx="757300" cy="905400"/>
          </a:xfrm>
          <a:prstGeom prst="rect">
            <a:avLst/>
          </a:prstGeom>
          <a:noFill/>
          <a:ln>
            <a:noFill/>
          </a:ln>
        </p:spPr>
      </p:pic>
      <p:pic>
        <p:nvPicPr>
          <p:cNvPr id="644" name="Google Shape;644;p79"/>
          <p:cNvPicPr preferRelativeResize="0"/>
          <p:nvPr/>
        </p:nvPicPr>
        <p:blipFill rotWithShape="1">
          <a:blip r:embed="rId5">
            <a:alphaModFix/>
          </a:blip>
          <a:srcRect b="23479" l="14243" r="15692" t="21365"/>
          <a:stretch/>
        </p:blipFill>
        <p:spPr>
          <a:xfrm>
            <a:off x="911071" y="2869009"/>
            <a:ext cx="757300" cy="596161"/>
          </a:xfrm>
          <a:prstGeom prst="rect">
            <a:avLst/>
          </a:prstGeom>
          <a:noFill/>
          <a:ln>
            <a:noFill/>
          </a:ln>
        </p:spPr>
      </p:pic>
      <p:pic>
        <p:nvPicPr>
          <p:cNvPr id="645" name="Google Shape;645;p79"/>
          <p:cNvPicPr preferRelativeResize="0"/>
          <p:nvPr/>
        </p:nvPicPr>
        <p:blipFill rotWithShape="1">
          <a:blip r:embed="rId6">
            <a:alphaModFix/>
          </a:blip>
          <a:srcRect b="4329" l="0" r="55997" t="67444"/>
          <a:stretch/>
        </p:blipFill>
        <p:spPr>
          <a:xfrm>
            <a:off x="732729" y="5157032"/>
            <a:ext cx="1102340" cy="596168"/>
          </a:xfrm>
          <a:prstGeom prst="rect">
            <a:avLst/>
          </a:prstGeom>
          <a:noFill/>
          <a:ln>
            <a:noFill/>
          </a:ln>
        </p:spPr>
      </p:pic>
      <p:pic>
        <p:nvPicPr>
          <p:cNvPr id="646" name="Google Shape;646;p79"/>
          <p:cNvPicPr preferRelativeResize="0"/>
          <p:nvPr/>
        </p:nvPicPr>
        <p:blipFill rotWithShape="1">
          <a:blip r:embed="rId7">
            <a:alphaModFix/>
          </a:blip>
          <a:srcRect b="17193" l="15262" r="15143" t="19916"/>
          <a:stretch/>
        </p:blipFill>
        <p:spPr>
          <a:xfrm>
            <a:off x="913838" y="3919088"/>
            <a:ext cx="757300" cy="684313"/>
          </a:xfrm>
          <a:prstGeom prst="rect">
            <a:avLst/>
          </a:prstGeom>
          <a:noFill/>
          <a:ln>
            <a:noFill/>
          </a:ln>
        </p:spPr>
      </p:pic>
      <p:sp>
        <p:nvSpPr>
          <p:cNvPr id="647" name="Google Shape;647;p79"/>
          <p:cNvSpPr txBox="1"/>
          <p:nvPr/>
        </p:nvSpPr>
        <p:spPr>
          <a:xfrm>
            <a:off x="545988" y="378360"/>
            <a:ext cx="11267967" cy="1143000"/>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rgbClr val="4179BD"/>
              </a:buClr>
              <a:buSzPct val="108108"/>
              <a:buFont typeface="Trebuchet MS"/>
              <a:buNone/>
            </a:pPr>
            <a:r>
              <a:rPr b="0" i="0" lang="en-US" sz="4400" u="none" cap="none" strike="noStrike">
                <a:solidFill>
                  <a:srgbClr val="4179BD"/>
                </a:solidFill>
                <a:latin typeface="Trebuchet MS"/>
                <a:ea typeface="Trebuchet MS"/>
                <a:cs typeface="Trebuchet MS"/>
                <a:sym typeface="Trebuchet MS"/>
              </a:rPr>
              <a:t>Serving Primary Care by Knowing Primary Care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descr="A screenshot of a web page&#10;&#10;AI-generated content may be incorrect." id="652" name="Google Shape;652;p80"/>
          <p:cNvPicPr preferRelativeResize="0"/>
          <p:nvPr/>
        </p:nvPicPr>
        <p:blipFill rotWithShape="1">
          <a:blip r:embed="rId3">
            <a:alphaModFix/>
          </a:blip>
          <a:srcRect b="0" l="0" r="0" t="0"/>
          <a:stretch/>
        </p:blipFill>
        <p:spPr>
          <a:xfrm>
            <a:off x="199967" y="68263"/>
            <a:ext cx="11792066" cy="67214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81"/>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a:t>Changing What it Means to Be in ACORN</a:t>
            </a:r>
            <a:endParaRPr/>
          </a:p>
        </p:txBody>
      </p:sp>
      <p:sp>
        <p:nvSpPr>
          <p:cNvPr id="658" name="Google Shape;658;p81"/>
          <p:cNvSpPr txBox="1"/>
          <p:nvPr>
            <p:ph idx="1" type="body"/>
          </p:nvPr>
        </p:nvSpPr>
        <p:spPr>
          <a:xfrm>
            <a:off x="1018794" y="1540046"/>
            <a:ext cx="4002545" cy="4664596"/>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Font typeface="Noto Sans Symbols"/>
              <a:buChar char="❑"/>
            </a:pPr>
            <a:r>
              <a:rPr lang="en-US">
                <a:solidFill>
                  <a:srgbClr val="002060"/>
                </a:solidFill>
              </a:rPr>
              <a:t>Create an Advanced Primary Care Management (APCM) learning community</a:t>
            </a:r>
            <a:endParaRPr/>
          </a:p>
          <a:p>
            <a:pPr indent="-228600" lvl="0" marL="457200" rtl="0" algn="l">
              <a:lnSpc>
                <a:spcPct val="90000"/>
              </a:lnSpc>
              <a:spcBef>
                <a:spcPts val="1000"/>
              </a:spcBef>
              <a:spcAft>
                <a:spcPts val="0"/>
              </a:spcAft>
              <a:buSzPts val="2800"/>
              <a:buFont typeface="Noto Sans Symbols"/>
              <a:buNone/>
            </a:pPr>
            <a:r>
              <a:t/>
            </a:r>
            <a:endParaRPr>
              <a:solidFill>
                <a:srgbClr val="002060"/>
              </a:solidFill>
            </a:endParaRPr>
          </a:p>
          <a:p>
            <a:pPr indent="-406400" lvl="0" marL="457200" rtl="0" algn="l">
              <a:lnSpc>
                <a:spcPct val="90000"/>
              </a:lnSpc>
              <a:spcBef>
                <a:spcPts val="1000"/>
              </a:spcBef>
              <a:spcAft>
                <a:spcPts val="0"/>
              </a:spcAft>
              <a:buSzPts val="2800"/>
              <a:buFont typeface="Noto Sans Symbols"/>
              <a:buChar char="❑"/>
            </a:pPr>
            <a:r>
              <a:rPr lang="en-US">
                <a:solidFill>
                  <a:srgbClr val="002060"/>
                </a:solidFill>
              </a:rPr>
              <a:t>Provide practice- and clinician-level benchmarked feedback</a:t>
            </a:r>
            <a:endParaRPr/>
          </a:p>
        </p:txBody>
      </p:sp>
      <p:graphicFrame>
        <p:nvGraphicFramePr>
          <p:cNvPr id="659" name="Google Shape;659;p81"/>
          <p:cNvGraphicFramePr/>
          <p:nvPr/>
        </p:nvGraphicFramePr>
        <p:xfrm>
          <a:off x="5721365" y="1603064"/>
          <a:ext cx="3000000" cy="3000000"/>
        </p:xfrm>
        <a:graphic>
          <a:graphicData uri="http://schemas.openxmlformats.org/drawingml/2006/table">
            <a:tbl>
              <a:tblPr bandRow="1" firstRow="1">
                <a:noFill/>
                <a:tableStyleId>{887B0C0E-481A-43AC-941E-35FEF981F2E8}</a:tableStyleId>
              </a:tblPr>
              <a:tblGrid>
                <a:gridCol w="5624100"/>
              </a:tblGrid>
              <a:tr h="719675">
                <a:tc>
                  <a:txBody>
                    <a:bodyPr/>
                    <a:lstStyle/>
                    <a:p>
                      <a:pPr indent="0" lvl="0" marL="0" marR="0" rtl="0" algn="ctr">
                        <a:lnSpc>
                          <a:spcPct val="100000"/>
                        </a:lnSpc>
                        <a:spcBef>
                          <a:spcPts val="0"/>
                        </a:spcBef>
                        <a:spcAft>
                          <a:spcPts val="0"/>
                        </a:spcAft>
                        <a:buNone/>
                      </a:pPr>
                      <a:r>
                        <a:rPr lang="en-US" sz="2400" u="sng" cap="none" strike="noStrike">
                          <a:solidFill>
                            <a:schemeClr val="dk1"/>
                          </a:solidFill>
                        </a:rPr>
                        <a:t>526 (26.7%) ACORN practices</a:t>
                      </a:r>
                      <a:endParaRPr/>
                    </a:p>
                  </a:txBody>
                  <a:tcPr marT="45725" marB="45725" marR="91450" marL="91450" anchor="ctr">
                    <a:solidFill>
                      <a:srgbClr val="D9D9D9"/>
                    </a:solidFill>
                  </a:tcPr>
                </a:tc>
              </a:tr>
              <a:tr h="3159750">
                <a:tc>
                  <a:txBody>
                    <a:bodyPr/>
                    <a:lstStyle/>
                    <a:p>
                      <a:pPr indent="0" lvl="0" marL="0" marR="0" rtl="0" algn="ctr">
                        <a:lnSpc>
                          <a:spcPct val="100000"/>
                        </a:lnSpc>
                        <a:spcBef>
                          <a:spcPts val="0"/>
                        </a:spcBef>
                        <a:spcAft>
                          <a:spcPts val="0"/>
                        </a:spcAft>
                        <a:buNone/>
                      </a:pPr>
                      <a:r>
                        <a:t/>
                      </a:r>
                      <a:endParaRPr sz="2400" u="none" cap="none" strike="noStrike"/>
                    </a:p>
                  </a:txBody>
                  <a:tcPr marT="45725" marB="45725" marR="91450" marL="91450">
                    <a:solidFill>
                      <a:srgbClr val="D8D8D8"/>
                    </a:solidFill>
                  </a:tcPr>
                </a:tc>
              </a:tr>
            </a:tbl>
          </a:graphicData>
        </a:graphic>
      </p:graphicFrame>
      <p:pic>
        <p:nvPicPr>
          <p:cNvPr id="660" name="Google Shape;660;p81"/>
          <p:cNvPicPr preferRelativeResize="0"/>
          <p:nvPr/>
        </p:nvPicPr>
        <p:blipFill rotWithShape="1">
          <a:blip r:embed="rId3">
            <a:alphaModFix/>
          </a:blip>
          <a:srcRect b="0" l="0" r="0" t="0"/>
          <a:stretch/>
        </p:blipFill>
        <p:spPr>
          <a:xfrm>
            <a:off x="5893612" y="2640846"/>
            <a:ext cx="5279594" cy="246299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82"/>
          <p:cNvSpPr txBox="1"/>
          <p:nvPr/>
        </p:nvSpPr>
        <p:spPr>
          <a:xfrm>
            <a:off x="838200" y="1283741"/>
            <a:ext cx="10515600" cy="310959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4179BD"/>
              </a:buClr>
              <a:buSzPts val="4400"/>
              <a:buFont typeface="Trebuchet MS"/>
              <a:buNone/>
            </a:pPr>
            <a:r>
              <a:rPr b="0" i="0" lang="en-US" sz="4800" u="none" cap="none" strike="noStrike">
                <a:solidFill>
                  <a:srgbClr val="4179BD"/>
                </a:solidFill>
                <a:latin typeface="Trebuchet MS"/>
                <a:ea typeface="Trebuchet MS"/>
                <a:cs typeface="Trebuchet MS"/>
                <a:sym typeface="Trebuchet MS"/>
              </a:rPr>
              <a:t>PBRNs matter</a:t>
            </a:r>
            <a:br>
              <a:rPr b="0" i="0" lang="en-US" sz="4800" u="none" cap="none" strike="noStrike">
                <a:solidFill>
                  <a:srgbClr val="4179BD"/>
                </a:solidFill>
                <a:latin typeface="Trebuchet MS"/>
                <a:ea typeface="Trebuchet MS"/>
                <a:cs typeface="Trebuchet MS"/>
                <a:sym typeface="Trebuchet MS"/>
              </a:rPr>
            </a:br>
            <a:endParaRPr b="0" i="0" sz="4800" u="none" cap="none" strike="noStrike">
              <a:solidFill>
                <a:srgbClr val="4179BD"/>
              </a:solidFill>
              <a:latin typeface="Trebuchet MS"/>
              <a:ea typeface="Trebuchet MS"/>
              <a:cs typeface="Trebuchet MS"/>
              <a:sym typeface="Trebuchet MS"/>
            </a:endParaRPr>
          </a:p>
          <a:p>
            <a:pPr indent="0" lvl="0" marL="0" marR="0" rtl="0" algn="ctr">
              <a:lnSpc>
                <a:spcPct val="90000"/>
              </a:lnSpc>
              <a:spcBef>
                <a:spcPts val="0"/>
              </a:spcBef>
              <a:spcAft>
                <a:spcPts val="0"/>
              </a:spcAft>
              <a:buClr>
                <a:srgbClr val="4179BD"/>
              </a:buClr>
              <a:buSzPts val="4400"/>
              <a:buFont typeface="Trebuchet MS"/>
              <a:buNone/>
            </a:pPr>
            <a:r>
              <a:rPr b="0" i="0" lang="en-US" sz="4800" u="none" cap="none" strike="noStrike">
                <a:solidFill>
                  <a:srgbClr val="4179BD"/>
                </a:solidFill>
                <a:latin typeface="Trebuchet MS"/>
                <a:ea typeface="Trebuchet MS"/>
                <a:cs typeface="Trebuchet MS"/>
                <a:sym typeface="Trebuchet MS"/>
              </a:rPr>
              <a:t>Primary care, communities, and policy-makers need PBRNs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83"/>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lang="en-US">
                <a:solidFill>
                  <a:schemeClr val="dk2"/>
                </a:solidFill>
              </a:rPr>
              <a:t>Read more about our primary care evaluations!</a:t>
            </a:r>
            <a:endParaRPr/>
          </a:p>
        </p:txBody>
      </p:sp>
      <p:pic>
        <p:nvPicPr>
          <p:cNvPr id="671" name="Google Shape;671;p83"/>
          <p:cNvPicPr preferRelativeResize="0"/>
          <p:nvPr/>
        </p:nvPicPr>
        <p:blipFill rotWithShape="1">
          <a:blip r:embed="rId3">
            <a:alphaModFix/>
          </a:blip>
          <a:srcRect b="0" l="0" r="0" t="0"/>
          <a:stretch/>
        </p:blipFill>
        <p:spPr>
          <a:xfrm>
            <a:off x="2062317" y="1873852"/>
            <a:ext cx="5577348" cy="2424395"/>
          </a:xfrm>
          <a:prstGeom prst="rect">
            <a:avLst/>
          </a:prstGeom>
          <a:noFill/>
          <a:ln>
            <a:noFill/>
          </a:ln>
        </p:spPr>
      </p:pic>
      <p:pic>
        <p:nvPicPr>
          <p:cNvPr id="672" name="Google Shape;672;p83"/>
          <p:cNvPicPr preferRelativeResize="0"/>
          <p:nvPr/>
        </p:nvPicPr>
        <p:blipFill rotWithShape="1">
          <a:blip r:embed="rId4">
            <a:alphaModFix/>
          </a:blip>
          <a:srcRect b="0" l="0" r="0" t="0"/>
          <a:stretch/>
        </p:blipFill>
        <p:spPr>
          <a:xfrm>
            <a:off x="8330240" y="1137512"/>
            <a:ext cx="2544401" cy="2544401"/>
          </a:xfrm>
          <a:prstGeom prst="rect">
            <a:avLst/>
          </a:prstGeom>
          <a:noFill/>
          <a:ln>
            <a:noFill/>
          </a:ln>
        </p:spPr>
      </p:pic>
      <p:pic>
        <p:nvPicPr>
          <p:cNvPr descr="Line arrow Counter clockwise curve" id="673" name="Google Shape;673;p83"/>
          <p:cNvPicPr preferRelativeResize="0"/>
          <p:nvPr/>
        </p:nvPicPr>
        <p:blipFill rotWithShape="1">
          <a:blip r:embed="rId5">
            <a:alphaModFix/>
          </a:blip>
          <a:srcRect b="0" l="0" r="0" t="0"/>
          <a:stretch/>
        </p:blipFill>
        <p:spPr>
          <a:xfrm rot="4244623">
            <a:off x="7980435" y="3554203"/>
            <a:ext cx="914400" cy="914400"/>
          </a:xfrm>
          <a:prstGeom prst="rect">
            <a:avLst/>
          </a:prstGeom>
          <a:noFill/>
          <a:ln>
            <a:noFill/>
          </a:ln>
        </p:spPr>
      </p:pic>
      <p:sp>
        <p:nvSpPr>
          <p:cNvPr id="674" name="Google Shape;674;p83"/>
          <p:cNvSpPr txBox="1"/>
          <p:nvPr/>
        </p:nvSpPr>
        <p:spPr>
          <a:xfrm>
            <a:off x="6135659" y="4667735"/>
            <a:ext cx="4603955" cy="106336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179BD"/>
              </a:buClr>
              <a:buSzPts val="4400"/>
              <a:buFont typeface="Trebuchet MS"/>
              <a:buNone/>
            </a:pPr>
            <a:r>
              <a:rPr b="0" i="0" lang="en-US" sz="2400" u="sng" cap="none" strike="noStrike">
                <a:solidFill>
                  <a:srgbClr val="4179BD"/>
                </a:solidFill>
                <a:latin typeface="Trebuchet MS"/>
                <a:ea typeface="Trebuchet MS"/>
                <a:cs typeface="Trebuchet MS"/>
                <a:sym typeface="Trebuchet MS"/>
              </a:rPr>
              <a:t>Alexander.krist@vcuhealth.org</a:t>
            </a:r>
            <a:endParaRPr/>
          </a:p>
          <a:p>
            <a:pPr indent="0" lvl="0" marL="0" marR="0" rtl="0" algn="l">
              <a:lnSpc>
                <a:spcPct val="90000"/>
              </a:lnSpc>
              <a:spcBef>
                <a:spcPts val="0"/>
              </a:spcBef>
              <a:spcAft>
                <a:spcPts val="0"/>
              </a:spcAft>
              <a:buClr>
                <a:srgbClr val="4179BD"/>
              </a:buClr>
              <a:buSzPts val="4400"/>
              <a:buFont typeface="Trebuchet MS"/>
              <a:buNone/>
            </a:pPr>
            <a:r>
              <a:rPr b="0" i="0" lang="en-US" sz="2400" u="sng" cap="none" strike="noStrike">
                <a:solidFill>
                  <a:srgbClr val="4179BD"/>
                </a:solidFill>
                <a:latin typeface="Trebuchet MS"/>
                <a:ea typeface="Trebuchet MS"/>
                <a:cs typeface="Trebuchet MS"/>
                <a:sym typeface="Trebuchet MS"/>
                <a:hlinkClick r:id="rId6">
                  <a:extLst>
                    <a:ext uri="{A12FA001-AC4F-418D-AE19-62706E023703}">
                      <ahyp:hlinkClr val="tx"/>
                    </a:ext>
                  </a:extLst>
                </a:hlinkClick>
              </a:rPr>
              <a:t>Jacqueline.britz@vcuhealth.org</a:t>
            </a:r>
            <a:endParaRPr b="0" i="0" sz="2400" u="sng" cap="none" strike="noStrike">
              <a:solidFill>
                <a:srgbClr val="4179BD"/>
              </a:solidFill>
              <a:latin typeface="Trebuchet MS"/>
              <a:ea typeface="Trebuchet MS"/>
              <a:cs typeface="Trebuchet MS"/>
              <a:sym typeface="Trebuchet MS"/>
            </a:endParaRPr>
          </a:p>
          <a:p>
            <a:pPr indent="0" lvl="0" marL="0" marR="0" rtl="0" algn="l">
              <a:lnSpc>
                <a:spcPct val="90000"/>
              </a:lnSpc>
              <a:spcBef>
                <a:spcPts val="0"/>
              </a:spcBef>
              <a:spcAft>
                <a:spcPts val="0"/>
              </a:spcAft>
              <a:buClr>
                <a:srgbClr val="4179BD"/>
              </a:buClr>
              <a:buSzPts val="4400"/>
              <a:buFont typeface="Trebuchet MS"/>
              <a:buNone/>
            </a:pPr>
            <a:r>
              <a:rPr b="0" i="0" lang="en-US" sz="2400" u="sng" cap="none" strike="noStrike">
                <a:solidFill>
                  <a:srgbClr val="4179BD"/>
                </a:solidFill>
                <a:latin typeface="Trebuchet MS"/>
                <a:ea typeface="Trebuchet MS"/>
                <a:cs typeface="Trebuchet MS"/>
                <a:sym typeface="Trebuchet MS"/>
              </a:rPr>
              <a:t>Edward.brooks@vcuhealth.org</a:t>
            </a:r>
            <a:endParaRPr/>
          </a:p>
        </p:txBody>
      </p:sp>
      <p:pic>
        <p:nvPicPr>
          <p:cNvPr id="675" name="Google Shape;675;p83"/>
          <p:cNvPicPr preferRelativeResize="0"/>
          <p:nvPr/>
        </p:nvPicPr>
        <p:blipFill rotWithShape="1">
          <a:blip r:embed="rId7">
            <a:alphaModFix/>
          </a:blip>
          <a:srcRect b="0" l="0" r="0" t="0"/>
          <a:stretch/>
        </p:blipFill>
        <p:spPr>
          <a:xfrm>
            <a:off x="1077093" y="4667734"/>
            <a:ext cx="2217063" cy="1100725"/>
          </a:xfrm>
          <a:prstGeom prst="rect">
            <a:avLst/>
          </a:prstGeom>
          <a:noFill/>
          <a:ln>
            <a:noFill/>
          </a:ln>
        </p:spPr>
      </p:pic>
      <p:pic>
        <p:nvPicPr>
          <p:cNvPr id="676" name="Google Shape;676;p83"/>
          <p:cNvPicPr preferRelativeResize="0"/>
          <p:nvPr/>
        </p:nvPicPr>
        <p:blipFill rotWithShape="1">
          <a:blip r:embed="rId8">
            <a:alphaModFix/>
          </a:blip>
          <a:srcRect b="0" l="0" r="0" t="0"/>
          <a:stretch/>
        </p:blipFill>
        <p:spPr>
          <a:xfrm>
            <a:off x="3775272" y="4854060"/>
            <a:ext cx="2032000" cy="91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descr="GreenAcrossSt2" id="112" name="Google Shape;112;p16"/>
          <p:cNvPicPr preferRelativeResize="0"/>
          <p:nvPr/>
        </p:nvPicPr>
        <p:blipFill rotWithShape="1">
          <a:blip r:embed="rId3">
            <a:alphaModFix/>
          </a:blip>
          <a:srcRect b="0" l="0" r="0" t="0"/>
          <a:stretch/>
        </p:blipFill>
        <p:spPr>
          <a:xfrm>
            <a:off x="6825663" y="0"/>
            <a:ext cx="5366335" cy="3120133"/>
          </a:xfrm>
          <a:prstGeom prst="rect">
            <a:avLst/>
          </a:prstGeom>
          <a:noFill/>
          <a:ln>
            <a:noFill/>
          </a:ln>
        </p:spPr>
      </p:pic>
      <p:pic>
        <p:nvPicPr>
          <p:cNvPr id="113" name="Google Shape;113;p16"/>
          <p:cNvPicPr preferRelativeResize="0"/>
          <p:nvPr/>
        </p:nvPicPr>
        <p:blipFill rotWithShape="1">
          <a:blip r:embed="rId4">
            <a:alphaModFix/>
          </a:blip>
          <a:srcRect b="0" l="0" r="0" t="0"/>
          <a:stretch/>
        </p:blipFill>
        <p:spPr>
          <a:xfrm>
            <a:off x="-3" y="0"/>
            <a:ext cx="6825666" cy="2430966"/>
          </a:xfrm>
          <a:prstGeom prst="rect">
            <a:avLst/>
          </a:prstGeom>
          <a:noFill/>
          <a:ln>
            <a:noFill/>
          </a:ln>
        </p:spPr>
      </p:pic>
      <p:pic>
        <p:nvPicPr>
          <p:cNvPr id="114" name="Google Shape;114;p16"/>
          <p:cNvPicPr preferRelativeResize="0"/>
          <p:nvPr/>
        </p:nvPicPr>
        <p:blipFill rotWithShape="1">
          <a:blip r:embed="rId5">
            <a:alphaModFix/>
          </a:blip>
          <a:srcRect b="0" l="0" r="0" t="0"/>
          <a:stretch/>
        </p:blipFill>
        <p:spPr>
          <a:xfrm>
            <a:off x="-3" y="2430967"/>
            <a:ext cx="2955834" cy="4427034"/>
          </a:xfrm>
          <a:prstGeom prst="rect">
            <a:avLst/>
          </a:prstGeom>
          <a:noFill/>
          <a:ln>
            <a:noFill/>
          </a:ln>
        </p:spPr>
      </p:pic>
      <p:pic>
        <p:nvPicPr>
          <p:cNvPr id="115" name="Google Shape;115;p16"/>
          <p:cNvPicPr preferRelativeResize="0"/>
          <p:nvPr/>
        </p:nvPicPr>
        <p:blipFill rotWithShape="1">
          <a:blip r:embed="rId6">
            <a:alphaModFix/>
          </a:blip>
          <a:srcRect b="0" l="0" r="0" t="0"/>
          <a:stretch/>
        </p:blipFill>
        <p:spPr>
          <a:xfrm>
            <a:off x="4522935" y="3635298"/>
            <a:ext cx="7669065" cy="3222703"/>
          </a:xfrm>
          <a:prstGeom prst="rect">
            <a:avLst/>
          </a:prstGeom>
          <a:noFill/>
          <a:ln>
            <a:noFill/>
          </a:ln>
        </p:spPr>
      </p:pic>
      <p:pic>
        <p:nvPicPr>
          <p:cNvPr id="116" name="Google Shape;116;p16"/>
          <p:cNvPicPr preferRelativeResize="0"/>
          <p:nvPr/>
        </p:nvPicPr>
        <p:blipFill rotWithShape="1">
          <a:blip r:embed="rId7">
            <a:alphaModFix/>
          </a:blip>
          <a:srcRect b="0" l="0" r="0" t="0"/>
          <a:stretch/>
        </p:blipFill>
        <p:spPr>
          <a:xfrm>
            <a:off x="3123065" y="2671260"/>
            <a:ext cx="3535363" cy="1755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7"/>
          <p:cNvSpPr txBox="1"/>
          <p:nvPr>
            <p:ph type="title"/>
          </p:nvPr>
        </p:nvSpPr>
        <p:spPr>
          <a:xfrm>
            <a:off x="609600" y="367700"/>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179BD"/>
              </a:buClr>
              <a:buSzPts val="4400"/>
              <a:buFont typeface="Trebuchet MS"/>
              <a:buNone/>
            </a:pPr>
            <a:r>
              <a:rPr lang="en-US" sz="4400"/>
              <a:t>ACORN Overview</a:t>
            </a:r>
            <a:endParaRPr/>
          </a:p>
        </p:txBody>
      </p:sp>
      <p:sp>
        <p:nvSpPr>
          <p:cNvPr id="122" name="Google Shape;122;p17"/>
          <p:cNvSpPr txBox="1"/>
          <p:nvPr>
            <p:ph idx="1" type="body"/>
          </p:nvPr>
        </p:nvSpPr>
        <p:spPr>
          <a:xfrm>
            <a:off x="846546" y="1427573"/>
            <a:ext cx="10735854" cy="4747723"/>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90000"/>
              </a:lnSpc>
              <a:spcBef>
                <a:spcPts val="1000"/>
              </a:spcBef>
              <a:spcAft>
                <a:spcPts val="0"/>
              </a:spcAft>
              <a:buClr>
                <a:srgbClr val="1B3555"/>
              </a:buClr>
              <a:buSzPts val="2800"/>
              <a:buFont typeface="Arial"/>
              <a:buChar char="•"/>
            </a:pPr>
            <a:r>
              <a:rPr lang="en-US"/>
              <a:t>Established in 1996 as one of original Agency for Healthcare Research and Quality PBRNS</a:t>
            </a:r>
            <a:endParaRPr/>
          </a:p>
          <a:p>
            <a:pPr indent="-406400" lvl="0" marL="457200" marR="0" rtl="0" algn="l">
              <a:lnSpc>
                <a:spcPct val="90000"/>
              </a:lnSpc>
              <a:spcBef>
                <a:spcPts val="1000"/>
              </a:spcBef>
              <a:spcAft>
                <a:spcPts val="0"/>
              </a:spcAft>
              <a:buClr>
                <a:srgbClr val="1B3555"/>
              </a:buClr>
              <a:buSzPts val="2800"/>
              <a:buFont typeface="Arial"/>
              <a:buChar char="•"/>
            </a:pPr>
            <a:r>
              <a:rPr lang="en-US"/>
              <a:t>524 member practices – “non-denominational”</a:t>
            </a:r>
            <a:endParaRPr/>
          </a:p>
          <a:p>
            <a:pPr indent="-381000" lvl="1" marL="914400" rtl="0" algn="l">
              <a:lnSpc>
                <a:spcPct val="90000"/>
              </a:lnSpc>
              <a:spcBef>
                <a:spcPts val="500"/>
              </a:spcBef>
              <a:spcAft>
                <a:spcPts val="0"/>
              </a:spcAft>
              <a:buClr>
                <a:srgbClr val="002060"/>
              </a:buClr>
              <a:buSzPts val="2400"/>
              <a:buFont typeface="Calibri"/>
              <a:buChar char="‒"/>
            </a:pPr>
            <a:r>
              <a:rPr lang="en-US" sz="2800">
                <a:solidFill>
                  <a:srgbClr val="002060"/>
                </a:solidFill>
              </a:rPr>
              <a:t>Spanning every health system, FQHC, Accountable Care Organization, and census tract in the state</a:t>
            </a:r>
            <a:endParaRPr/>
          </a:p>
          <a:p>
            <a:pPr indent="-381000" lvl="1" marL="914400" rtl="0" algn="l">
              <a:lnSpc>
                <a:spcPct val="90000"/>
              </a:lnSpc>
              <a:spcBef>
                <a:spcPts val="500"/>
              </a:spcBef>
              <a:spcAft>
                <a:spcPts val="0"/>
              </a:spcAft>
              <a:buClr>
                <a:srgbClr val="002060"/>
              </a:buClr>
              <a:buSzPts val="2400"/>
              <a:buFont typeface="Calibri"/>
              <a:buChar char="‒"/>
            </a:pPr>
            <a:r>
              <a:rPr lang="en-US" sz="2800">
                <a:solidFill>
                  <a:srgbClr val="002060"/>
                </a:solidFill>
              </a:rPr>
              <a:t>Range in size from 1 to 64 clinicians</a:t>
            </a:r>
            <a:endParaRPr/>
          </a:p>
          <a:p>
            <a:pPr indent="-381000" lvl="1" marL="914400" rtl="0" algn="l">
              <a:lnSpc>
                <a:spcPct val="90000"/>
              </a:lnSpc>
              <a:spcBef>
                <a:spcPts val="500"/>
              </a:spcBef>
              <a:spcAft>
                <a:spcPts val="0"/>
              </a:spcAft>
              <a:buClr>
                <a:srgbClr val="002060"/>
              </a:buClr>
              <a:buSzPts val="2400"/>
              <a:buFont typeface="Calibri"/>
              <a:buChar char="‒"/>
            </a:pPr>
            <a:r>
              <a:rPr lang="en-US" sz="2800">
                <a:solidFill>
                  <a:srgbClr val="002060"/>
                </a:solidFill>
              </a:rPr>
              <a:t>Operate under the full spectrum of ownership and insurance models</a:t>
            </a:r>
            <a:endParaRPr/>
          </a:p>
          <a:p>
            <a:pPr indent="-381000" lvl="1" marL="914400" rtl="0" algn="l">
              <a:lnSpc>
                <a:spcPct val="90000"/>
              </a:lnSpc>
              <a:spcBef>
                <a:spcPts val="500"/>
              </a:spcBef>
              <a:spcAft>
                <a:spcPts val="0"/>
              </a:spcAft>
              <a:buClr>
                <a:srgbClr val="002060"/>
              </a:buClr>
              <a:buSzPts val="2400"/>
              <a:buFont typeface="Calibri"/>
              <a:buChar char="‒"/>
            </a:pPr>
            <a:r>
              <a:rPr lang="en-US" sz="2800">
                <a:solidFill>
                  <a:srgbClr val="002060"/>
                </a:solidFill>
              </a:rPr>
              <a:t>52 unique electronic health record instances, spanning 14 systems</a:t>
            </a:r>
            <a:endParaRPr sz="3200">
              <a:solidFill>
                <a:srgbClr val="00206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2">
      <a:dk1>
        <a:srgbClr val="414141"/>
      </a:dk1>
      <a:lt1>
        <a:srgbClr val="FFFFFF"/>
      </a:lt1>
      <a:dk2>
        <a:srgbClr val="4179BD"/>
      </a:dk2>
      <a:lt2>
        <a:srgbClr val="E7E6E6"/>
      </a:lt2>
      <a:accent1>
        <a:srgbClr val="4179BD"/>
      </a:accent1>
      <a:accent2>
        <a:srgbClr val="EEA120"/>
      </a:accent2>
      <a:accent3>
        <a:srgbClr val="FBC5B5"/>
      </a:accent3>
      <a:accent4>
        <a:srgbClr val="1B3455"/>
      </a:accent4>
      <a:accent5>
        <a:srgbClr val="414141"/>
      </a:accent5>
      <a:accent6>
        <a:srgbClr val="414141"/>
      </a:accent6>
      <a:hlink>
        <a:srgbClr val="4179BD"/>
      </a:hlink>
      <a:folHlink>
        <a:srgbClr val="1B34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2019-06-12T14:21:30Z</dcterms:created>
  <dc:creator>JILL Haught</dc:creator>
</cp:coreProperties>
</file>