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Play"/>
      <p:regular r:id="rId32"/>
      <p:bold r:id="rId33"/>
    </p:embeddedFont>
    <p:embeddedFont>
      <p:font typeface="Franklin Gothic"/>
      <p:bold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MtCREB5mitTp1bCb2u00CWYj9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7507BF-1163-4308-A95D-DC2BF7C1D4BC}">
  <a:tblStyle styleId="{1E7507BF-1163-4308-A95D-DC2BF7C1D4BC}"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bold.fntdata"/><Relationship Id="rId10" Type="http://schemas.openxmlformats.org/officeDocument/2006/relationships/slide" Target="slides/slide5.xml"/><Relationship Id="rId32" Type="http://schemas.openxmlformats.org/officeDocument/2006/relationships/font" Target="fonts/Play-regular.fntdata"/><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font" Target="fonts/FranklinGothic-bold.fntdata"/><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Practice</a:t>
            </a:r>
            <a:r>
              <a:rPr lang="en-US" sz="1800" baseline="0"/>
              <a:t> I</a:t>
            </a:r>
            <a:r>
              <a:rPr lang="en-US" sz="1800"/>
              <a:t>mplementation Scores over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Sheet2!$C$3</c:f>
              <c:strCache>
                <c:ptCount val="1"/>
                <c:pt idx="0">
                  <c:v>TIPS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Sheet2!$B$4:$B$6</c:f>
              <c:numCache>
                <c:formatCode>General</c:formatCode>
                <c:ptCount val="3"/>
                <c:pt idx="0">
                  <c:v>0</c:v>
                </c:pt>
                <c:pt idx="1">
                  <c:v>6</c:v>
                </c:pt>
                <c:pt idx="2">
                  <c:v>12</c:v>
                </c:pt>
              </c:numCache>
            </c:numRef>
          </c:xVal>
          <c:yVal>
            <c:numRef>
              <c:f>Sheet2!$C$4:$C$6</c:f>
              <c:numCache>
                <c:formatCode>General</c:formatCode>
                <c:ptCount val="3"/>
                <c:pt idx="0">
                  <c:v>32.200000000000003</c:v>
                </c:pt>
                <c:pt idx="1">
                  <c:v>60.5</c:v>
                </c:pt>
                <c:pt idx="2">
                  <c:v>68</c:v>
                </c:pt>
              </c:numCache>
            </c:numRef>
          </c:yVal>
          <c:smooth val="0"/>
          <c:extLst>
            <c:ext xmlns:c16="http://schemas.microsoft.com/office/drawing/2014/chart" uri="{C3380CC4-5D6E-409C-BE32-E72D297353CC}">
              <c16:uniqueId val="{00000000-A4D8-430A-A0B6-36EDBD50931C}"/>
            </c:ext>
          </c:extLst>
        </c:ser>
        <c:ser>
          <c:idx val="1"/>
          <c:order val="1"/>
          <c:tx>
            <c:strRef>
              <c:f>Sheet2!$D$3</c:f>
              <c:strCache>
                <c:ptCount val="1"/>
                <c:pt idx="0">
                  <c:v>TIPS + PF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Sheet2!$B$4:$B$6</c:f>
              <c:numCache>
                <c:formatCode>General</c:formatCode>
                <c:ptCount val="3"/>
                <c:pt idx="0">
                  <c:v>0</c:v>
                </c:pt>
                <c:pt idx="1">
                  <c:v>6</c:v>
                </c:pt>
                <c:pt idx="2">
                  <c:v>12</c:v>
                </c:pt>
              </c:numCache>
            </c:numRef>
          </c:xVal>
          <c:yVal>
            <c:numRef>
              <c:f>Sheet2!$D$4:$D$6</c:f>
              <c:numCache>
                <c:formatCode>General</c:formatCode>
                <c:ptCount val="3"/>
                <c:pt idx="0">
                  <c:v>30.5</c:v>
                </c:pt>
                <c:pt idx="1">
                  <c:v>60.9</c:v>
                </c:pt>
                <c:pt idx="2">
                  <c:v>62.4</c:v>
                </c:pt>
              </c:numCache>
            </c:numRef>
          </c:yVal>
          <c:smooth val="0"/>
          <c:extLst>
            <c:ext xmlns:c16="http://schemas.microsoft.com/office/drawing/2014/chart" uri="{C3380CC4-5D6E-409C-BE32-E72D297353CC}">
              <c16:uniqueId val="{00000001-A4D8-430A-A0B6-36EDBD50931C}"/>
            </c:ext>
          </c:extLst>
        </c:ser>
        <c:ser>
          <c:idx val="2"/>
          <c:order val="2"/>
          <c:tx>
            <c:strRef>
              <c:f>Sheet2!$E$3</c:f>
              <c:strCache>
                <c:ptCount val="1"/>
                <c:pt idx="0">
                  <c:v>virCIS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Sheet2!$B$4:$B$6</c:f>
              <c:numCache>
                <c:formatCode>General</c:formatCode>
                <c:ptCount val="3"/>
                <c:pt idx="0">
                  <c:v>0</c:v>
                </c:pt>
                <c:pt idx="1">
                  <c:v>6</c:v>
                </c:pt>
                <c:pt idx="2">
                  <c:v>12</c:v>
                </c:pt>
              </c:numCache>
            </c:numRef>
          </c:xVal>
          <c:yVal>
            <c:numRef>
              <c:f>Sheet2!$E$4:$E$6</c:f>
              <c:numCache>
                <c:formatCode>General</c:formatCode>
                <c:ptCount val="3"/>
                <c:pt idx="0">
                  <c:v>23.6</c:v>
                </c:pt>
                <c:pt idx="1">
                  <c:v>36.5</c:v>
                </c:pt>
                <c:pt idx="2">
                  <c:v>45.5</c:v>
                </c:pt>
              </c:numCache>
            </c:numRef>
          </c:yVal>
          <c:smooth val="0"/>
          <c:extLst>
            <c:ext xmlns:c16="http://schemas.microsoft.com/office/drawing/2014/chart" uri="{C3380CC4-5D6E-409C-BE32-E72D297353CC}">
              <c16:uniqueId val="{00000002-A4D8-430A-A0B6-36EDBD50931C}"/>
            </c:ext>
          </c:extLst>
        </c:ser>
        <c:dLbls>
          <c:showLegendKey val="0"/>
          <c:showVal val="0"/>
          <c:showCatName val="0"/>
          <c:showSerName val="0"/>
          <c:showPercent val="0"/>
          <c:showBubbleSize val="0"/>
        </c:dLbls>
        <c:axId val="1807128272"/>
        <c:axId val="952395744"/>
      </c:scatterChart>
      <c:valAx>
        <c:axId val="1807128272"/>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2395744"/>
        <c:crosses val="autoZero"/>
        <c:crossBetween val="midCat"/>
        <c:majorUnit val="2"/>
      </c:valAx>
      <c:valAx>
        <c:axId val="9523957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Implementation score (possible range: 0-100)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7128272"/>
        <c:crosses val="autoZero"/>
        <c:crossBetween val="midCat"/>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Two goals: get pt on CGM 2) educate your practice / ultimately self-sufficient (NOT like referring out patients to a specialist and you never see them again – they reintegrated and we’re going to teach you about how to do this on your own). So after we see your patient three times over 6 months the practice is ready to do tha ton their own</a:t>
            </a:r>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265" name="Google Shape;26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276" name="Google Shape;27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123" name="Google Shape;1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 name="Google Shape;84;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0"/>
          <p:cNvSpPr/>
          <p:nvPr>
            <p:ph idx="2" type="pic"/>
          </p:nvPr>
        </p:nvSpPr>
        <p:spPr>
          <a:xfrm>
            <a:off x="5183188" y="987425"/>
            <a:ext cx="6172200" cy="4873625"/>
          </a:xfrm>
          <a:prstGeom prst="rect">
            <a:avLst/>
          </a:prstGeom>
          <a:noFill/>
          <a:ln>
            <a:noFill/>
          </a:ln>
        </p:spPr>
      </p:sp>
      <p:sp>
        <p:nvSpPr>
          <p:cNvPr id="91" name="Google Shape;91;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mall Image">
  <p:cSld name="Text Small Image">
    <p:spTree>
      <p:nvGrpSpPr>
        <p:cNvPr id="18" name="Shape 18"/>
        <p:cNvGrpSpPr/>
        <p:nvPr/>
      </p:nvGrpSpPr>
      <p:grpSpPr>
        <a:xfrm>
          <a:off x="0" y="0"/>
          <a:ext cx="0" cy="0"/>
          <a:chOff x="0" y="0"/>
          <a:chExt cx="0" cy="0"/>
        </a:xfrm>
      </p:grpSpPr>
      <p:sp>
        <p:nvSpPr>
          <p:cNvPr id="19" name="Google Shape;19;p29"/>
          <p:cNvSpPr/>
          <p:nvPr/>
        </p:nvSpPr>
        <p:spPr>
          <a:xfrm>
            <a:off x="0" y="555892"/>
            <a:ext cx="416859" cy="707886"/>
          </a:xfrm>
          <a:prstGeom prst="rect">
            <a:avLst/>
          </a:prstGeom>
          <a:solidFill>
            <a:srgbClr val="CBB3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 name="Google Shape;20;p29"/>
          <p:cNvSpPr txBox="1"/>
          <p:nvPr>
            <p:ph type="title"/>
          </p:nvPr>
        </p:nvSpPr>
        <p:spPr>
          <a:xfrm>
            <a:off x="762784" y="620441"/>
            <a:ext cx="9143215" cy="6433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 type="body"/>
          </p:nvPr>
        </p:nvSpPr>
        <p:spPr>
          <a:xfrm>
            <a:off x="762784" y="1922114"/>
            <a:ext cx="4660243" cy="8309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i="1" sz="1600">
                <a:solidFill>
                  <a:srgbClr val="3F3F3F"/>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rgbClr val="3F3F3F"/>
              </a:buClr>
              <a:buSzPts val="1800"/>
              <a:buNone/>
              <a:defRPr sz="1800">
                <a:solidFill>
                  <a:srgbClr val="3F3F3F"/>
                </a:solidFill>
              </a:defRPr>
            </a:lvl2pPr>
            <a:lvl3pPr indent="-228600" lvl="2" marL="1371600" algn="l">
              <a:lnSpc>
                <a:spcPct val="90000"/>
              </a:lnSpc>
              <a:spcBef>
                <a:spcPts val="500"/>
              </a:spcBef>
              <a:spcAft>
                <a:spcPts val="0"/>
              </a:spcAft>
              <a:buClr>
                <a:srgbClr val="3F3F3F"/>
              </a:buClr>
              <a:buSzPts val="1600"/>
              <a:buNone/>
              <a:defRPr sz="1600">
                <a:solidFill>
                  <a:srgbClr val="3F3F3F"/>
                </a:solidFill>
              </a:defRPr>
            </a:lvl3pPr>
            <a:lvl4pPr indent="-317500" lvl="3" marL="1828800" algn="l">
              <a:lnSpc>
                <a:spcPct val="90000"/>
              </a:lnSpc>
              <a:spcBef>
                <a:spcPts val="500"/>
              </a:spcBef>
              <a:spcAft>
                <a:spcPts val="0"/>
              </a:spcAft>
              <a:buClr>
                <a:srgbClr val="3F3F3F"/>
              </a:buClr>
              <a:buSzPts val="1400"/>
              <a:buChar char="•"/>
              <a:defRPr sz="1400">
                <a:solidFill>
                  <a:srgbClr val="3F3F3F"/>
                </a:solidFill>
              </a:defRPr>
            </a:lvl4pPr>
            <a:lvl5pPr indent="-317500" lvl="4" marL="2286000" algn="l">
              <a:lnSpc>
                <a:spcPct val="90000"/>
              </a:lnSpc>
              <a:spcBef>
                <a:spcPts val="500"/>
              </a:spcBef>
              <a:spcAft>
                <a:spcPts val="0"/>
              </a:spcAft>
              <a:buClr>
                <a:srgbClr val="3F3F3F"/>
              </a:buClr>
              <a:buSzPts val="1400"/>
              <a:buChar char="•"/>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9"/>
          <p:cNvSpPr txBox="1"/>
          <p:nvPr>
            <p:ph idx="2" type="body"/>
          </p:nvPr>
        </p:nvSpPr>
        <p:spPr>
          <a:xfrm>
            <a:off x="762801" y="3278343"/>
            <a:ext cx="4660900" cy="2560637"/>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1000"/>
              </a:spcBef>
              <a:spcAft>
                <a:spcPts val="0"/>
              </a:spcAft>
              <a:buClr>
                <a:srgbClr val="CBB379"/>
              </a:buClr>
              <a:buSzPts val="1600"/>
              <a:buFont typeface="Arial"/>
              <a:buChar char="•"/>
              <a:defRPr b="0" sz="1600">
                <a:solidFill>
                  <a:srgbClr val="3F3F3F"/>
                </a:solidFill>
              </a:defRPr>
            </a:lvl1pPr>
            <a:lvl2pPr indent="-228600" lvl="1" marL="914400" algn="l">
              <a:lnSpc>
                <a:spcPct val="90000"/>
              </a:lnSpc>
              <a:spcBef>
                <a:spcPts val="500"/>
              </a:spcBef>
              <a:spcAft>
                <a:spcPts val="0"/>
              </a:spcAft>
              <a:buClr>
                <a:srgbClr val="3F3F3F"/>
              </a:buClr>
              <a:buSzPts val="1600"/>
              <a:buFont typeface="Arial"/>
              <a:buNone/>
              <a:defRPr sz="1600">
                <a:solidFill>
                  <a:srgbClr val="3F3F3F"/>
                </a:solidFill>
              </a:defRPr>
            </a:lvl2pPr>
            <a:lvl3pPr indent="-228600" lvl="2" marL="1371600" algn="l">
              <a:lnSpc>
                <a:spcPct val="90000"/>
              </a:lnSpc>
              <a:spcBef>
                <a:spcPts val="500"/>
              </a:spcBef>
              <a:spcAft>
                <a:spcPts val="0"/>
              </a:spcAft>
              <a:buClr>
                <a:srgbClr val="3F3F3F"/>
              </a:buClr>
              <a:buSzPts val="1600"/>
              <a:buFont typeface="Arial"/>
              <a:buNone/>
              <a:defRPr sz="1600">
                <a:solidFill>
                  <a:srgbClr val="3F3F3F"/>
                </a:solidFill>
              </a:defRPr>
            </a:lvl3pPr>
            <a:lvl4pPr indent="-228600" lvl="3" marL="1828800" algn="l">
              <a:lnSpc>
                <a:spcPct val="90000"/>
              </a:lnSpc>
              <a:spcBef>
                <a:spcPts val="500"/>
              </a:spcBef>
              <a:spcAft>
                <a:spcPts val="0"/>
              </a:spcAft>
              <a:buClr>
                <a:srgbClr val="3F3F3F"/>
              </a:buClr>
              <a:buSzPts val="1600"/>
              <a:buFont typeface="Arial"/>
              <a:buNone/>
              <a:defRPr sz="1600">
                <a:solidFill>
                  <a:srgbClr val="3F3F3F"/>
                </a:solidFill>
              </a:defRPr>
            </a:lvl4pPr>
            <a:lvl5pPr indent="-228600" lvl="4" marL="2286000" algn="l">
              <a:lnSpc>
                <a:spcPct val="90000"/>
              </a:lnSpc>
              <a:spcBef>
                <a:spcPts val="500"/>
              </a:spcBef>
              <a:spcAft>
                <a:spcPts val="0"/>
              </a:spcAft>
              <a:buClr>
                <a:srgbClr val="3F3F3F"/>
              </a:buClr>
              <a:buSzPts val="1600"/>
              <a:buFont typeface="Arial"/>
              <a:buNone/>
              <a:defRPr sz="16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9"/>
          <p:cNvSpPr txBox="1"/>
          <p:nvPr>
            <p:ph idx="3" type="body"/>
          </p:nvPr>
        </p:nvSpPr>
        <p:spPr>
          <a:xfrm>
            <a:off x="762784" y="2925183"/>
            <a:ext cx="2700338" cy="3305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b="1" sz="16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p:nvPr>
            <p:ph idx="4" type="pic"/>
          </p:nvPr>
        </p:nvSpPr>
        <p:spPr>
          <a:xfrm>
            <a:off x="6104724" y="1922114"/>
            <a:ext cx="5324475" cy="3916866"/>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3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Play"/>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3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4" name="Google Shape;34;p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757575"/>
              </a:buClr>
              <a:buSzPts val="1200"/>
              <a:buFont typeface="Arial"/>
              <a:buNone/>
              <a:defRPr sz="1200">
                <a:solidFill>
                  <a:srgbClr val="757575"/>
                </a:solidFill>
                <a:latin typeface="Arial"/>
                <a:ea typeface="Arial"/>
                <a:cs typeface="Arial"/>
                <a:sym typeface="Arial"/>
              </a:defRPr>
            </a:lvl1pPr>
            <a:lvl2pPr indent="0" lvl="1" marL="0" algn="r">
              <a:buClr>
                <a:srgbClr val="757575"/>
              </a:buClr>
              <a:buSzPts val="1200"/>
              <a:buFont typeface="Arial"/>
              <a:buNone/>
              <a:defRPr sz="1200">
                <a:solidFill>
                  <a:srgbClr val="757575"/>
                </a:solidFill>
                <a:latin typeface="Arial"/>
                <a:ea typeface="Arial"/>
                <a:cs typeface="Arial"/>
                <a:sym typeface="Arial"/>
              </a:defRPr>
            </a:lvl2pPr>
            <a:lvl3pPr indent="0" lvl="2" marL="0" algn="r">
              <a:buClr>
                <a:srgbClr val="757575"/>
              </a:buClr>
              <a:buSzPts val="1200"/>
              <a:buFont typeface="Arial"/>
              <a:buNone/>
              <a:defRPr sz="1200">
                <a:solidFill>
                  <a:srgbClr val="757575"/>
                </a:solidFill>
                <a:latin typeface="Arial"/>
                <a:ea typeface="Arial"/>
                <a:cs typeface="Arial"/>
                <a:sym typeface="Arial"/>
              </a:defRPr>
            </a:lvl3pPr>
            <a:lvl4pPr indent="0" lvl="3" marL="0" algn="r">
              <a:buClr>
                <a:srgbClr val="757575"/>
              </a:buClr>
              <a:buSzPts val="1200"/>
              <a:buFont typeface="Arial"/>
              <a:buNone/>
              <a:defRPr sz="1200">
                <a:solidFill>
                  <a:srgbClr val="757575"/>
                </a:solidFill>
                <a:latin typeface="Arial"/>
                <a:ea typeface="Arial"/>
                <a:cs typeface="Arial"/>
                <a:sym typeface="Arial"/>
              </a:defRPr>
            </a:lvl4pPr>
            <a:lvl5pPr indent="0" lvl="4" marL="0" algn="r">
              <a:buClr>
                <a:srgbClr val="757575"/>
              </a:buClr>
              <a:buSzPts val="1200"/>
              <a:buFont typeface="Arial"/>
              <a:buNone/>
              <a:defRPr sz="1200">
                <a:solidFill>
                  <a:srgbClr val="757575"/>
                </a:solidFill>
                <a:latin typeface="Arial"/>
                <a:ea typeface="Arial"/>
                <a:cs typeface="Arial"/>
                <a:sym typeface="Arial"/>
              </a:defRPr>
            </a:lvl5pPr>
            <a:lvl6pPr indent="0" lvl="5" marL="0" algn="r">
              <a:buClr>
                <a:srgbClr val="757575"/>
              </a:buClr>
              <a:buSzPts val="1200"/>
              <a:buFont typeface="Arial"/>
              <a:buNone/>
              <a:defRPr sz="1200">
                <a:solidFill>
                  <a:srgbClr val="757575"/>
                </a:solidFill>
                <a:latin typeface="Arial"/>
                <a:ea typeface="Arial"/>
                <a:cs typeface="Arial"/>
                <a:sym typeface="Arial"/>
              </a:defRPr>
            </a:lvl6pPr>
            <a:lvl7pPr indent="0" lvl="6" marL="0" algn="r">
              <a:buClr>
                <a:srgbClr val="757575"/>
              </a:buClr>
              <a:buSzPts val="1200"/>
              <a:buFont typeface="Arial"/>
              <a:buNone/>
              <a:defRPr sz="1200">
                <a:solidFill>
                  <a:srgbClr val="757575"/>
                </a:solidFill>
                <a:latin typeface="Arial"/>
                <a:ea typeface="Arial"/>
                <a:cs typeface="Arial"/>
                <a:sym typeface="Arial"/>
              </a:defRPr>
            </a:lvl7pPr>
            <a:lvl8pPr indent="0" lvl="7" marL="0" algn="r">
              <a:buClr>
                <a:srgbClr val="757575"/>
              </a:buClr>
              <a:buSzPts val="1200"/>
              <a:buFont typeface="Arial"/>
              <a:buNone/>
              <a:defRPr sz="1200">
                <a:solidFill>
                  <a:srgbClr val="757575"/>
                </a:solidFill>
                <a:latin typeface="Arial"/>
                <a:ea typeface="Arial"/>
                <a:cs typeface="Arial"/>
                <a:sym typeface="Arial"/>
              </a:defRPr>
            </a:lvl8pPr>
            <a:lvl9pPr indent="0" lvl="8" marL="0" algn="r">
              <a:buClr>
                <a:srgbClr val="757575"/>
              </a:buClr>
              <a:buSzPts val="1200"/>
              <a:buFont typeface="Arial"/>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40" name="Shape 40"/>
        <p:cNvGrpSpPr/>
        <p:nvPr/>
      </p:nvGrpSpPr>
      <p:grpSpPr>
        <a:xfrm>
          <a:off x="0" y="0"/>
          <a:ext cx="0" cy="0"/>
          <a:chOff x="0" y="0"/>
          <a:chExt cx="0" cy="0"/>
        </a:xfrm>
      </p:grpSpPr>
      <p:sp>
        <p:nvSpPr>
          <p:cNvPr id="41" name="Google Shape;4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33"/>
          <p:cNvSpPr txBox="1"/>
          <p:nvPr>
            <p:ph idx="1" type="body"/>
          </p:nvPr>
        </p:nvSpPr>
        <p:spPr>
          <a:xfrm>
            <a:off x="838201" y="2224196"/>
            <a:ext cx="5152696" cy="39795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2" type="body"/>
          </p:nvPr>
        </p:nvSpPr>
        <p:spPr>
          <a:xfrm>
            <a:off x="6201105" y="2222938"/>
            <a:ext cx="5152696" cy="39795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3"/>
          <p:cNvSpPr txBox="1"/>
          <p:nvPr>
            <p:ph idx="3" type="body"/>
          </p:nvPr>
        </p:nvSpPr>
        <p:spPr>
          <a:xfrm>
            <a:off x="838200" y="1749972"/>
            <a:ext cx="5160964" cy="4729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3"/>
          <p:cNvSpPr txBox="1"/>
          <p:nvPr>
            <p:ph idx="4" type="body"/>
          </p:nvPr>
        </p:nvSpPr>
        <p:spPr>
          <a:xfrm>
            <a:off x="6192836" y="1749972"/>
            <a:ext cx="5160964" cy="4729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52" name="Google Shape;5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7"/>
          <p:cNvSpPr/>
          <p:nvPr/>
        </p:nvSpPr>
        <p:spPr>
          <a:xfrm>
            <a:off x="0" y="555892"/>
            <a:ext cx="416859" cy="707886"/>
          </a:xfrm>
          <a:prstGeom prst="rect">
            <a:avLst/>
          </a:prstGeom>
          <a:solidFill>
            <a:srgbClr val="CBB3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 name="Google Shape;16;p27"/>
          <p:cNvPicPr preferRelativeResize="0"/>
          <p:nvPr/>
        </p:nvPicPr>
        <p:blipFill rotWithShape="1">
          <a:blip r:embed="rId1">
            <a:alphaModFix/>
          </a:blip>
          <a:srcRect b="0" l="0" r="0" t="0"/>
          <a:stretch/>
        </p:blipFill>
        <p:spPr>
          <a:xfrm>
            <a:off x="445873" y="6054291"/>
            <a:ext cx="2613718" cy="4757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www.aafp.org/cgm" TargetMode="External"/><Relationship Id="rId4" Type="http://schemas.openxmlformats.org/officeDocument/2006/relationships/hyperlink" Target="https://pro.diabeteswise.org/"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mailto:Tamara.Oser@CUAnschutz.edu" TargetMode="External"/><Relationship Id="rId10" Type="http://schemas.openxmlformats.org/officeDocument/2006/relationships/hyperlink" Target="mailto:Sean.Oser@CUAnschutz.edu"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jp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doi.org/10.2337/cd19-004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
          <p:cNvPicPr preferRelativeResize="0"/>
          <p:nvPr/>
        </p:nvPicPr>
        <p:blipFill rotWithShape="1">
          <a:blip r:embed="rId3">
            <a:alphaModFix/>
          </a:blip>
          <a:srcRect b="0" l="0" r="0" t="0"/>
          <a:stretch/>
        </p:blipFill>
        <p:spPr>
          <a:xfrm>
            <a:off x="1" y="-194001"/>
            <a:ext cx="12191999" cy="7052001"/>
          </a:xfrm>
          <a:prstGeom prst="rect">
            <a:avLst/>
          </a:prstGeom>
          <a:noFill/>
          <a:ln>
            <a:noFill/>
          </a:ln>
        </p:spPr>
      </p:pic>
      <p:sp>
        <p:nvSpPr>
          <p:cNvPr id="113" name="Google Shape;113;p1"/>
          <p:cNvSpPr/>
          <p:nvPr/>
        </p:nvSpPr>
        <p:spPr>
          <a:xfrm>
            <a:off x="2" y="2017795"/>
            <a:ext cx="8525434" cy="894007"/>
          </a:xfrm>
          <a:prstGeom prst="rect">
            <a:avLst/>
          </a:prstGeom>
          <a:solidFill>
            <a:srgbClr val="CFB87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4" name="Google Shape;114;p1"/>
          <p:cNvPicPr preferRelativeResize="0"/>
          <p:nvPr/>
        </p:nvPicPr>
        <p:blipFill rotWithShape="1">
          <a:blip r:embed="rId4">
            <a:alphaModFix/>
          </a:blip>
          <a:srcRect b="0" l="0" r="0" t="0"/>
          <a:stretch/>
        </p:blipFill>
        <p:spPr>
          <a:xfrm>
            <a:off x="708190" y="1176983"/>
            <a:ext cx="6401094" cy="614842"/>
          </a:xfrm>
          <a:prstGeom prst="rect">
            <a:avLst/>
          </a:prstGeom>
          <a:noFill/>
          <a:ln>
            <a:noFill/>
          </a:ln>
        </p:spPr>
      </p:pic>
      <p:sp>
        <p:nvSpPr>
          <p:cNvPr id="115" name="Google Shape;115;p1"/>
          <p:cNvSpPr/>
          <p:nvPr/>
        </p:nvSpPr>
        <p:spPr>
          <a:xfrm>
            <a:off x="4624754" y="2854945"/>
            <a:ext cx="7567244" cy="954107"/>
          </a:xfrm>
          <a:prstGeom prst="rect">
            <a:avLst/>
          </a:prstGeom>
          <a:solidFill>
            <a:srgbClr val="CFB87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6" name="Google Shape;116;p1"/>
          <p:cNvSpPr txBox="1"/>
          <p:nvPr/>
        </p:nvSpPr>
        <p:spPr>
          <a:xfrm>
            <a:off x="4624752" y="2840434"/>
            <a:ext cx="747609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Helvetica Neue"/>
                <a:ea typeface="Helvetica Neue"/>
                <a:cs typeface="Helvetica Neue"/>
                <a:sym typeface="Helvetica Neue"/>
              </a:rPr>
              <a:t>PRimary Care Education &amp; Practice Adoption Resource Evaluation for Continuous Glucose Monitoring (PREPARE 4 CGM) study </a:t>
            </a:r>
            <a:endParaRPr/>
          </a:p>
        </p:txBody>
      </p:sp>
      <p:sp>
        <p:nvSpPr>
          <p:cNvPr id="117" name="Google Shape;117;p1"/>
          <p:cNvSpPr txBox="1"/>
          <p:nvPr/>
        </p:nvSpPr>
        <p:spPr>
          <a:xfrm>
            <a:off x="-1" y="1948246"/>
            <a:ext cx="8733923" cy="1033103"/>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rgbClr val="F2F2F2"/>
              </a:buClr>
              <a:buSzPct val="100000"/>
              <a:buFont typeface="Helvetica Neue"/>
              <a:buNone/>
            </a:pPr>
            <a:r>
              <a:rPr b="1" lang="en-US" sz="2800" u="none">
                <a:solidFill>
                  <a:srgbClr val="F2F2F2"/>
                </a:solidFill>
                <a:latin typeface="Helvetica Neue"/>
                <a:ea typeface="Helvetica Neue"/>
                <a:cs typeface="Helvetica Neue"/>
                <a:sym typeface="Helvetica Neue"/>
              </a:rPr>
              <a:t>Increasing Implementation and Assessing Affordability of Continuous Glucose Monitoring in Primary Care</a:t>
            </a:r>
            <a:endParaRPr/>
          </a:p>
        </p:txBody>
      </p:sp>
      <p:sp>
        <p:nvSpPr>
          <p:cNvPr id="118" name="Google Shape;118;p1"/>
          <p:cNvSpPr/>
          <p:nvPr/>
        </p:nvSpPr>
        <p:spPr>
          <a:xfrm>
            <a:off x="-1" y="3968460"/>
            <a:ext cx="2962276" cy="2889540"/>
          </a:xfrm>
          <a:prstGeom prst="rect">
            <a:avLst/>
          </a:prstGeom>
          <a:solidFill>
            <a:srgbClr val="CFB87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1"/>
          <p:cNvSpPr txBox="1"/>
          <p:nvPr/>
        </p:nvSpPr>
        <p:spPr>
          <a:xfrm>
            <a:off x="33332" y="3980764"/>
            <a:ext cx="2928943" cy="28895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800"/>
              <a:buFont typeface="Arial"/>
              <a:buNone/>
            </a:pPr>
            <a:r>
              <a:rPr b="0" lang="en-US" sz="1700" u="none">
                <a:solidFill>
                  <a:schemeClr val="lt1"/>
                </a:solidFill>
                <a:latin typeface="Arial"/>
                <a:ea typeface="Arial"/>
                <a:cs typeface="Arial"/>
                <a:sym typeface="Arial"/>
              </a:rPr>
              <a:t>Sean Oser, MD, MPH</a:t>
            </a:r>
            <a:br>
              <a:rPr b="0" lang="en-US" sz="1700" u="none">
                <a:solidFill>
                  <a:schemeClr val="lt1"/>
                </a:solidFill>
                <a:latin typeface="Arial"/>
                <a:ea typeface="Arial"/>
                <a:cs typeface="Arial"/>
                <a:sym typeface="Arial"/>
              </a:rPr>
            </a:br>
            <a:r>
              <a:rPr b="1" lang="en-US" sz="1700" u="none">
                <a:solidFill>
                  <a:schemeClr val="lt1"/>
                </a:solidFill>
                <a:latin typeface="Arial"/>
                <a:ea typeface="Arial"/>
                <a:cs typeface="Arial"/>
                <a:sym typeface="Arial"/>
              </a:rPr>
              <a:t>Douglas Fernald, MA</a:t>
            </a:r>
            <a:br>
              <a:rPr b="1"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Tristen Hall, PhD, MPH</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Kristin Crispe, MPH</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Jessica Parascando, MPH</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Kimberly Wiggins, MA, MEd</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Chelsea Sobczak, MPH</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Danika Buss, BA</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W. Perry Dickinson, MD</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L. Miriam Dickinson, PhD</a:t>
            </a:r>
            <a:br>
              <a:rPr b="0" lang="en-US" sz="1700" u="none">
                <a:solidFill>
                  <a:schemeClr val="lt1"/>
                </a:solidFill>
                <a:latin typeface="Arial"/>
                <a:ea typeface="Arial"/>
                <a:cs typeface="Arial"/>
                <a:sym typeface="Arial"/>
              </a:rPr>
            </a:br>
            <a:r>
              <a:rPr b="0" lang="en-US" sz="1700" u="none">
                <a:solidFill>
                  <a:schemeClr val="lt1"/>
                </a:solidFill>
                <a:latin typeface="Arial"/>
                <a:ea typeface="Arial"/>
                <a:cs typeface="Arial"/>
                <a:sym typeface="Arial"/>
              </a:rPr>
              <a:t>Tamara Oser, MD</a:t>
            </a:r>
            <a:endParaRPr sz="13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838200" y="654270"/>
            <a:ext cx="10515600" cy="5691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cap="none">
                <a:latin typeface="Franklin Gothic"/>
                <a:ea typeface="Franklin Gothic"/>
                <a:cs typeface="Franklin Gothic"/>
                <a:sym typeface="Franklin Gothic"/>
              </a:rPr>
              <a:t>TIPS &amp; TIPS + PF Study Arms</a:t>
            </a:r>
            <a:endParaRPr/>
          </a:p>
        </p:txBody>
      </p:sp>
      <p:sp>
        <p:nvSpPr>
          <p:cNvPr id="204" name="Google Shape;204;p10"/>
          <p:cNvSpPr txBox="1"/>
          <p:nvPr>
            <p:ph idx="1" type="body"/>
          </p:nvPr>
        </p:nvSpPr>
        <p:spPr>
          <a:xfrm>
            <a:off x="838201" y="2224196"/>
            <a:ext cx="5152696" cy="397953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Completed American Academy of Family Physicians (AAFP) Transformation in Practice Series (TIPS): CGM online educational modules:</a:t>
            </a:r>
            <a:endParaRPr/>
          </a:p>
          <a:p>
            <a:pPr indent="-228600" lvl="1" marL="685800" rtl="0" algn="l">
              <a:lnSpc>
                <a:spcPct val="90000"/>
              </a:lnSpc>
              <a:spcBef>
                <a:spcPts val="500"/>
              </a:spcBef>
              <a:spcAft>
                <a:spcPts val="0"/>
              </a:spcAft>
              <a:buClr>
                <a:schemeClr val="dk1"/>
              </a:buClr>
              <a:buSzPts val="2000"/>
              <a:buChar char="•"/>
            </a:pPr>
            <a:r>
              <a:rPr lang="en-US" sz="2000"/>
              <a:t>Four interactive lessons including team-based tools and slide decks to assist primary care practice with CGM implementation, </a:t>
            </a:r>
            <a:r>
              <a:rPr lang="en-US" sz="2100"/>
              <a:t>including patient identification, patient education, data interpretation, using CGM for therapeutic decisions, ordering CGM, documentation, and billing</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05" name="Google Shape;205;p10"/>
          <p:cNvSpPr txBox="1"/>
          <p:nvPr>
            <p:ph idx="2" type="body"/>
          </p:nvPr>
        </p:nvSpPr>
        <p:spPr>
          <a:xfrm>
            <a:off x="6209373" y="2224196"/>
            <a:ext cx="5152696" cy="39795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Prescribed CGM by primary care provider.</a:t>
            </a:r>
            <a:endParaRPr/>
          </a:p>
          <a:p>
            <a:pPr indent="-228600" lvl="0" marL="228600" rtl="0" algn="l">
              <a:lnSpc>
                <a:spcPct val="90000"/>
              </a:lnSpc>
              <a:spcBef>
                <a:spcPts val="1000"/>
              </a:spcBef>
              <a:spcAft>
                <a:spcPts val="0"/>
              </a:spcAft>
              <a:buClr>
                <a:schemeClr val="dk1"/>
              </a:buClr>
              <a:buSzPts val="2400"/>
              <a:buChar char="•"/>
            </a:pPr>
            <a:r>
              <a:rPr lang="en-US" sz="2400"/>
              <a:t>Received CGM initiation support, education, interpretation, and ongoing diabetes care and management from primary care team.</a:t>
            </a:r>
            <a:endParaRPr/>
          </a:p>
          <a:p>
            <a:pPr indent="-228600" lvl="0" marL="228600" rtl="0" algn="l">
              <a:lnSpc>
                <a:spcPct val="90000"/>
              </a:lnSpc>
              <a:spcBef>
                <a:spcPts val="1000"/>
              </a:spcBef>
              <a:spcAft>
                <a:spcPts val="0"/>
              </a:spcAft>
              <a:buClr>
                <a:schemeClr val="dk1"/>
              </a:buClr>
              <a:buSzPts val="2400"/>
              <a:buChar char="•"/>
            </a:pPr>
            <a:r>
              <a:rPr lang="en-US" sz="2400"/>
              <a:t>Completed surveys at baseline, 3, and 6 months.</a:t>
            </a:r>
            <a:endParaRPr/>
          </a:p>
        </p:txBody>
      </p:sp>
      <p:sp>
        <p:nvSpPr>
          <p:cNvPr id="206" name="Google Shape;206;p10"/>
          <p:cNvSpPr txBox="1"/>
          <p:nvPr>
            <p:ph idx="3" type="body"/>
          </p:nvPr>
        </p:nvSpPr>
        <p:spPr>
          <a:xfrm>
            <a:off x="838201" y="1836960"/>
            <a:ext cx="5160964" cy="47296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Providers &amp; Team</a:t>
            </a:r>
            <a:endParaRPr/>
          </a:p>
        </p:txBody>
      </p:sp>
      <p:sp>
        <p:nvSpPr>
          <p:cNvPr id="207" name="Google Shape;207;p10"/>
          <p:cNvSpPr txBox="1"/>
          <p:nvPr>
            <p:ph idx="4" type="body"/>
          </p:nvPr>
        </p:nvSpPr>
        <p:spPr>
          <a:xfrm>
            <a:off x="6201105" y="1816397"/>
            <a:ext cx="5160964" cy="47296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Patients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A screenshot of a medical device&#10;&#10;Description automatically generated" id="213" name="Google Shape;213;p11"/>
          <p:cNvPicPr preferRelativeResize="0"/>
          <p:nvPr/>
        </p:nvPicPr>
        <p:blipFill rotWithShape="1">
          <a:blip r:embed="rId3">
            <a:alphaModFix/>
          </a:blip>
          <a:srcRect b="0" l="0" r="0" t="0"/>
          <a:stretch/>
        </p:blipFill>
        <p:spPr>
          <a:xfrm>
            <a:off x="138306" y="132959"/>
            <a:ext cx="9902581" cy="5753491"/>
          </a:xfrm>
          <a:prstGeom prst="rect">
            <a:avLst/>
          </a:prstGeom>
          <a:noFill/>
          <a:ln cap="flat" cmpd="sng" w="9525">
            <a:solidFill>
              <a:srgbClr val="CBB379"/>
            </a:solidFill>
            <a:prstDash val="solid"/>
            <a:round/>
            <a:headEnd len="sm" w="sm" type="none"/>
            <a:tailEnd len="sm" w="sm" type="none"/>
          </a:ln>
          <a:effectLst>
            <a:outerShdw blurRad="50800" rotWithShape="0" algn="tl" dir="2700000" dist="38100">
              <a:srgbClr val="000000">
                <a:alpha val="40000"/>
              </a:srgbClr>
            </a:outerShdw>
          </a:effectLst>
        </p:spPr>
      </p:pic>
      <p:sp>
        <p:nvSpPr>
          <p:cNvPr id="214" name="Google Shape;214;p11"/>
          <p:cNvSpPr txBox="1"/>
          <p:nvPr/>
        </p:nvSpPr>
        <p:spPr>
          <a:xfrm>
            <a:off x="5832322" y="6249327"/>
            <a:ext cx="435715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www.aafp.org/cme/all/endocrinology/cgm.html</a:t>
            </a:r>
            <a:endParaRPr sz="1600">
              <a:solidFill>
                <a:schemeClr val="dk1"/>
              </a:solidFill>
              <a:latin typeface="Arial"/>
              <a:ea typeface="Arial"/>
              <a:cs typeface="Arial"/>
              <a:sym typeface="Arial"/>
            </a:endParaRPr>
          </a:p>
        </p:txBody>
      </p:sp>
      <p:pic>
        <p:nvPicPr>
          <p:cNvPr descr="A qr code on a white background&#10;&#10;Description automatically generated" id="215" name="Google Shape;215;p11"/>
          <p:cNvPicPr preferRelativeResize="0"/>
          <p:nvPr/>
        </p:nvPicPr>
        <p:blipFill rotWithShape="1">
          <a:blip r:embed="rId4">
            <a:alphaModFix/>
          </a:blip>
          <a:srcRect b="0" l="0" r="0" t="0"/>
          <a:stretch/>
        </p:blipFill>
        <p:spPr>
          <a:xfrm>
            <a:off x="10321525" y="4706863"/>
            <a:ext cx="1441891" cy="1441891"/>
          </a:xfrm>
          <a:prstGeom prst="rect">
            <a:avLst/>
          </a:prstGeom>
          <a:noFill/>
          <a:ln>
            <a:noFill/>
          </a:ln>
        </p:spPr>
      </p:pic>
      <p:sp>
        <p:nvSpPr>
          <p:cNvPr id="216" name="Google Shape;216;p11"/>
          <p:cNvSpPr/>
          <p:nvPr/>
        </p:nvSpPr>
        <p:spPr>
          <a:xfrm>
            <a:off x="10256363" y="6202837"/>
            <a:ext cx="1611983" cy="367645"/>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838200" y="654270"/>
            <a:ext cx="10515600" cy="5691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cap="none">
                <a:latin typeface="Franklin Gothic"/>
                <a:ea typeface="Franklin Gothic"/>
                <a:cs typeface="Franklin Gothic"/>
                <a:sym typeface="Franklin Gothic"/>
              </a:rPr>
              <a:t>TIPS + PF Study Arm</a:t>
            </a:r>
            <a:endParaRPr/>
          </a:p>
        </p:txBody>
      </p:sp>
      <p:sp>
        <p:nvSpPr>
          <p:cNvPr id="222" name="Google Shape;222;p12"/>
          <p:cNvSpPr txBox="1"/>
          <p:nvPr>
            <p:ph idx="1" type="body"/>
          </p:nvPr>
        </p:nvSpPr>
        <p:spPr>
          <a:xfrm>
            <a:off x="838200" y="2224196"/>
            <a:ext cx="8877299" cy="39795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u="sng"/>
              <a:t>Also</a:t>
            </a:r>
            <a:r>
              <a:rPr lang="en-US" sz="2400"/>
              <a:t> received six sessions of remote or in-person practice facilitation over 6-12 months.</a:t>
            </a:r>
            <a:endParaRPr/>
          </a:p>
          <a:p>
            <a:pPr indent="-228600" lvl="0" marL="228600" rtl="0" algn="l">
              <a:lnSpc>
                <a:spcPct val="90000"/>
              </a:lnSpc>
              <a:spcBef>
                <a:spcPts val="1000"/>
              </a:spcBef>
              <a:spcAft>
                <a:spcPts val="0"/>
              </a:spcAft>
              <a:buClr>
                <a:schemeClr val="dk1"/>
              </a:buClr>
              <a:buSzPts val="2400"/>
              <a:buChar char="•"/>
            </a:pPr>
            <a:r>
              <a:rPr lang="en-US" sz="2400"/>
              <a:t>Facilitators used QI tools and strategies to assess priorities for and support CGM implementation.</a:t>
            </a:r>
            <a:endParaRPr/>
          </a:p>
          <a:p>
            <a:pPr indent="-228600" lvl="0" marL="228600" rtl="0" algn="l">
              <a:lnSpc>
                <a:spcPct val="90000"/>
              </a:lnSpc>
              <a:spcBef>
                <a:spcPts val="1000"/>
              </a:spcBef>
              <a:spcAft>
                <a:spcPts val="0"/>
              </a:spcAft>
              <a:buClr>
                <a:schemeClr val="dk1"/>
              </a:buClr>
              <a:buSzPts val="2400"/>
              <a:buChar char="•"/>
            </a:pPr>
            <a:r>
              <a:rPr lang="en-US" sz="2400"/>
              <a:t>(In addition to completing AAFP TIPS: CGM)	 </a:t>
            </a:r>
            <a:endParaRPr sz="2100"/>
          </a:p>
        </p:txBody>
      </p:sp>
      <p:sp>
        <p:nvSpPr>
          <p:cNvPr id="223" name="Google Shape;223;p12"/>
          <p:cNvSpPr txBox="1"/>
          <p:nvPr>
            <p:ph idx="3" type="body"/>
          </p:nvPr>
        </p:nvSpPr>
        <p:spPr>
          <a:xfrm>
            <a:off x="838201" y="1836960"/>
            <a:ext cx="5160964" cy="47296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Providers &amp; Team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838200" y="789613"/>
            <a:ext cx="10515600" cy="5691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cap="none">
                <a:latin typeface="Franklin Gothic"/>
                <a:ea typeface="Franklin Gothic"/>
                <a:cs typeface="Franklin Gothic"/>
                <a:sym typeface="Franklin Gothic"/>
              </a:rPr>
              <a:t>vir</a:t>
            </a:r>
            <a:r>
              <a:rPr lang="en-US">
                <a:latin typeface="Franklin Gothic"/>
                <a:ea typeface="Franklin Gothic"/>
                <a:cs typeface="Franklin Gothic"/>
                <a:sym typeface="Franklin Gothic"/>
              </a:rPr>
              <a:t>CIS Study Arm</a:t>
            </a:r>
            <a:endParaRPr/>
          </a:p>
        </p:txBody>
      </p:sp>
      <p:sp>
        <p:nvSpPr>
          <p:cNvPr id="229" name="Google Shape;229;p13"/>
          <p:cNvSpPr txBox="1"/>
          <p:nvPr>
            <p:ph idx="1" type="body"/>
          </p:nvPr>
        </p:nvSpPr>
        <p:spPr>
          <a:xfrm>
            <a:off x="838201" y="2224196"/>
            <a:ext cx="5152696" cy="39795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Attended a brief webinar on identifying patients who may benefit from CGM use, best practices for prescribing, and CGM interpretation.</a:t>
            </a:r>
            <a:endParaRPr/>
          </a:p>
          <a:p>
            <a:pPr indent="-228600" lvl="0" marL="228600" rtl="0" algn="l">
              <a:lnSpc>
                <a:spcPct val="90000"/>
              </a:lnSpc>
              <a:spcBef>
                <a:spcPts val="1000"/>
              </a:spcBef>
              <a:spcAft>
                <a:spcPts val="0"/>
              </a:spcAft>
              <a:buClr>
                <a:schemeClr val="dk1"/>
              </a:buClr>
              <a:buSzPts val="2400"/>
              <a:buChar char="•"/>
            </a:pPr>
            <a:r>
              <a:rPr lang="en-US" sz="2400"/>
              <a:t>Referred patients with diabetes for CGM initiation and management for 6 months.</a:t>
            </a:r>
            <a:endParaRPr/>
          </a:p>
        </p:txBody>
      </p:sp>
      <p:sp>
        <p:nvSpPr>
          <p:cNvPr id="230" name="Google Shape;230;p13"/>
          <p:cNvSpPr txBox="1"/>
          <p:nvPr>
            <p:ph idx="2" type="body"/>
          </p:nvPr>
        </p:nvSpPr>
        <p:spPr>
          <a:xfrm>
            <a:off x="6209373" y="2224196"/>
            <a:ext cx="5152696" cy="39795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Attended a virtual (video) CGM initiation visit and up to three 1-on-1 interpretation visits with a diabetes care and education specialist/RDN and pharmacist, with primary care physician supervision.</a:t>
            </a:r>
            <a:endParaRPr/>
          </a:p>
          <a:p>
            <a:pPr indent="-228600" lvl="0" marL="228600" rtl="0" algn="l">
              <a:lnSpc>
                <a:spcPct val="90000"/>
              </a:lnSpc>
              <a:spcBef>
                <a:spcPts val="1000"/>
              </a:spcBef>
              <a:spcAft>
                <a:spcPts val="0"/>
              </a:spcAft>
              <a:buClr>
                <a:schemeClr val="dk1"/>
              </a:buClr>
              <a:buSzPts val="2400"/>
              <a:buChar char="•"/>
            </a:pPr>
            <a:r>
              <a:rPr lang="en-US" sz="2400"/>
              <a:t>Received CGM, education on medications, diet and exercise and completed surveys at baseline, 3, and 6 months.</a:t>
            </a:r>
            <a:endParaRPr/>
          </a:p>
        </p:txBody>
      </p:sp>
      <p:sp>
        <p:nvSpPr>
          <p:cNvPr id="231" name="Google Shape;231;p13"/>
          <p:cNvSpPr txBox="1"/>
          <p:nvPr>
            <p:ph idx="3" type="body"/>
          </p:nvPr>
        </p:nvSpPr>
        <p:spPr>
          <a:xfrm>
            <a:off x="838201" y="1836960"/>
            <a:ext cx="5160964" cy="47296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Providers</a:t>
            </a:r>
            <a:endParaRPr/>
          </a:p>
        </p:txBody>
      </p:sp>
      <p:sp>
        <p:nvSpPr>
          <p:cNvPr id="232" name="Google Shape;232;p13"/>
          <p:cNvSpPr txBox="1"/>
          <p:nvPr>
            <p:ph idx="4" type="body"/>
          </p:nvPr>
        </p:nvSpPr>
        <p:spPr>
          <a:xfrm>
            <a:off x="6201105" y="1816397"/>
            <a:ext cx="5160964" cy="47296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Patients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1284293" y="505402"/>
            <a:ext cx="12714293" cy="948572"/>
          </a:xfrm>
          <a:prstGeom prst="rect">
            <a:avLst/>
          </a:prstGeom>
          <a:noFill/>
          <a:ln>
            <a:noFill/>
          </a:ln>
        </p:spPr>
        <p:txBody>
          <a:bodyPr anchorCtr="1" anchor="ctr" bIns="137150" lIns="205725" spcFirstLastPara="1" rIns="205725" wrap="square" tIns="137150">
            <a:normAutofit/>
          </a:bodyPr>
          <a:lstStyle/>
          <a:p>
            <a:pPr indent="0" lvl="0" marL="0" rtl="0" algn="l">
              <a:lnSpc>
                <a:spcPct val="90000"/>
              </a:lnSpc>
              <a:spcBef>
                <a:spcPts val="0"/>
              </a:spcBef>
              <a:spcAft>
                <a:spcPts val="0"/>
              </a:spcAft>
              <a:buClr>
                <a:srgbClr val="262626"/>
              </a:buClr>
              <a:buSzPts val="3200"/>
              <a:buFont typeface="Arial"/>
              <a:buNone/>
            </a:pPr>
            <a:r>
              <a:rPr lang="en-US" sz="3200">
                <a:solidFill>
                  <a:srgbClr val="262626"/>
                </a:solidFill>
                <a:latin typeface="Arial"/>
                <a:ea typeface="Arial"/>
                <a:cs typeface="Arial"/>
                <a:sym typeface="Arial"/>
              </a:rPr>
              <a:t>virCIS workflow: Primary Care Helping Primary Care</a:t>
            </a:r>
            <a:endParaRPr/>
          </a:p>
        </p:txBody>
      </p:sp>
      <p:pic>
        <p:nvPicPr>
          <p:cNvPr descr="Diagram&#10;&#10;Description automatically generated" id="239" name="Google Shape;239;p14"/>
          <p:cNvPicPr preferRelativeResize="0"/>
          <p:nvPr/>
        </p:nvPicPr>
        <p:blipFill rotWithShape="1">
          <a:blip r:embed="rId3">
            <a:alphaModFix/>
          </a:blip>
          <a:srcRect b="0" l="0" r="0" t="0"/>
          <a:stretch/>
        </p:blipFill>
        <p:spPr>
          <a:xfrm>
            <a:off x="658220" y="1473077"/>
            <a:ext cx="10673465" cy="2721733"/>
          </a:xfrm>
          <a:prstGeom prst="rect">
            <a:avLst/>
          </a:prstGeom>
          <a:noFill/>
          <a:ln>
            <a:noFill/>
          </a:ln>
        </p:spPr>
      </p:pic>
      <p:sp>
        <p:nvSpPr>
          <p:cNvPr id="240" name="Google Shape;240;p14"/>
          <p:cNvSpPr txBox="1"/>
          <p:nvPr/>
        </p:nvSpPr>
        <p:spPr>
          <a:xfrm>
            <a:off x="-547880" y="4371343"/>
            <a:ext cx="6743700" cy="948572"/>
          </a:xfrm>
          <a:prstGeom prst="rect">
            <a:avLst/>
          </a:prstGeom>
          <a:noFill/>
          <a:ln>
            <a:noFill/>
          </a:ln>
        </p:spPr>
        <p:txBody>
          <a:bodyPr anchorCtr="1" anchor="ctr" bIns="137150" lIns="205725" spcFirstLastPara="1" rIns="205725" wrap="square" tIns="137150">
            <a:normAutofit/>
          </a:bodyPr>
          <a:lstStyle/>
          <a:p>
            <a:pPr indent="0" lvl="0" marL="0" marR="0" rtl="0" algn="l">
              <a:lnSpc>
                <a:spcPct val="90000"/>
              </a:lnSpc>
              <a:spcBef>
                <a:spcPts val="0"/>
              </a:spcBef>
              <a:spcAft>
                <a:spcPts val="0"/>
              </a:spcAft>
              <a:buClr>
                <a:srgbClr val="262626"/>
              </a:buClr>
              <a:buSzPts val="2800"/>
              <a:buFont typeface="Arial"/>
              <a:buNone/>
            </a:pPr>
            <a:r>
              <a:rPr b="1" i="0" lang="en-US" sz="2800">
                <a:solidFill>
                  <a:srgbClr val="262626"/>
                </a:solidFill>
                <a:latin typeface="Arial"/>
                <a:ea typeface="Arial"/>
                <a:cs typeface="Arial"/>
                <a:sym typeface="Arial"/>
              </a:rPr>
              <a:t>virCIS Staff</a:t>
            </a:r>
            <a:endParaRPr/>
          </a:p>
        </p:txBody>
      </p:sp>
      <p:sp>
        <p:nvSpPr>
          <p:cNvPr id="241" name="Google Shape;241;p14"/>
          <p:cNvSpPr txBox="1"/>
          <p:nvPr/>
        </p:nvSpPr>
        <p:spPr>
          <a:xfrm>
            <a:off x="3555732" y="4600093"/>
            <a:ext cx="6376937" cy="1815882"/>
          </a:xfrm>
          <a:prstGeom prst="rect">
            <a:avLst/>
          </a:prstGeom>
          <a:noFill/>
          <a:ln>
            <a:noFill/>
          </a:ln>
          <a:effectLst>
            <a:outerShdw blurRad="50800" rotWithShape="0" algn="tl" dir="2700000" dist="38100">
              <a:srgbClr val="000000">
                <a:alpha val="0"/>
              </a:srgbClr>
            </a:outerShdw>
          </a:effectLst>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RDN-CDCES</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Clinical pharmacists</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Primary care physicians</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Administrative lead and support</a:t>
            </a:r>
            <a:endParaRPr/>
          </a:p>
        </p:txBody>
      </p:sp>
      <p:sp>
        <p:nvSpPr>
          <p:cNvPr id="242" name="Google Shape;242;p14"/>
          <p:cNvSpPr/>
          <p:nvPr/>
        </p:nvSpPr>
        <p:spPr>
          <a:xfrm>
            <a:off x="10256363" y="6202837"/>
            <a:ext cx="1611983" cy="367645"/>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aphicFrame>
        <p:nvGraphicFramePr>
          <p:cNvPr id="247" name="Google Shape;247;p15"/>
          <p:cNvGraphicFramePr/>
          <p:nvPr/>
        </p:nvGraphicFramePr>
        <p:xfrm>
          <a:off x="405065" y="1177169"/>
          <a:ext cx="3000000" cy="3000000"/>
        </p:xfrm>
        <a:graphic>
          <a:graphicData uri="http://schemas.openxmlformats.org/drawingml/2006/table">
            <a:tbl>
              <a:tblPr>
                <a:noFill/>
                <a:tableStyleId>{1E7507BF-1163-4308-A95D-DC2BF7C1D4BC}</a:tableStyleId>
              </a:tblPr>
              <a:tblGrid>
                <a:gridCol w="1281600"/>
                <a:gridCol w="5307925"/>
                <a:gridCol w="1380175"/>
                <a:gridCol w="2070250"/>
              </a:tblGrid>
              <a:tr h="201875">
                <a:tc>
                  <a:txBody>
                    <a:bodyPr/>
                    <a:lstStyle/>
                    <a:p>
                      <a:pPr indent="0" lvl="0" marL="0" marR="0" rtl="0" algn="ctr">
                        <a:lnSpc>
                          <a:spcPct val="103125"/>
                        </a:lnSpc>
                        <a:spcBef>
                          <a:spcPts val="0"/>
                        </a:spcBef>
                        <a:spcAft>
                          <a:spcPts val="0"/>
                        </a:spcAft>
                        <a:buNone/>
                      </a:pPr>
                      <a:r>
                        <a:rPr b="1" lang="en-US" sz="1600" u="none" cap="none" strike="noStrike">
                          <a:solidFill>
                            <a:srgbClr val="000000"/>
                          </a:solidFill>
                          <a:latin typeface="Arial"/>
                          <a:ea typeface="Arial"/>
                          <a:cs typeface="Arial"/>
                          <a:sym typeface="Arial"/>
                        </a:rPr>
                        <a:t>Visit #  ​</a:t>
                      </a:r>
                      <a:endParaRPr b="1"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ctr">
                        <a:lnSpc>
                          <a:spcPct val="103125"/>
                        </a:lnSpc>
                        <a:spcBef>
                          <a:spcPts val="0"/>
                        </a:spcBef>
                        <a:spcAft>
                          <a:spcPts val="0"/>
                        </a:spcAft>
                        <a:buNone/>
                      </a:pPr>
                      <a:r>
                        <a:rPr b="1" lang="en-US" sz="1600" u="none" cap="none" strike="noStrike">
                          <a:solidFill>
                            <a:srgbClr val="000000"/>
                          </a:solidFill>
                          <a:latin typeface="Arial"/>
                          <a:ea typeface="Arial"/>
                          <a:cs typeface="Arial"/>
                          <a:sym typeface="Arial"/>
                        </a:rPr>
                        <a:t>Visit Topic and Timing ​</a:t>
                      </a:r>
                      <a:endParaRPr b="1"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ctr">
                        <a:lnSpc>
                          <a:spcPct val="103125"/>
                        </a:lnSpc>
                        <a:spcBef>
                          <a:spcPts val="0"/>
                        </a:spcBef>
                        <a:spcAft>
                          <a:spcPts val="0"/>
                        </a:spcAft>
                        <a:buNone/>
                      </a:pPr>
                      <a:r>
                        <a:rPr b="1" lang="en-US" sz="1600" u="none" cap="none" strike="noStrike">
                          <a:solidFill>
                            <a:srgbClr val="000000"/>
                          </a:solidFill>
                          <a:latin typeface="Arial"/>
                          <a:ea typeface="Arial"/>
                          <a:cs typeface="Arial"/>
                          <a:sym typeface="Arial"/>
                        </a:rPr>
                        <a:t>Staff ​</a:t>
                      </a:r>
                      <a:endParaRPr b="1"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ctr">
                        <a:lnSpc>
                          <a:spcPct val="103125"/>
                        </a:lnSpc>
                        <a:spcBef>
                          <a:spcPts val="0"/>
                        </a:spcBef>
                        <a:spcAft>
                          <a:spcPts val="0"/>
                        </a:spcAft>
                        <a:buNone/>
                      </a:pPr>
                      <a:r>
                        <a:rPr b="1" lang="en-US" sz="1600" u="none" cap="none" strike="noStrike">
                          <a:solidFill>
                            <a:srgbClr val="000000"/>
                          </a:solidFill>
                          <a:latin typeface="Arial"/>
                          <a:ea typeface="Arial"/>
                          <a:cs typeface="Arial"/>
                          <a:sym typeface="Arial"/>
                        </a:rPr>
                        <a:t>Visit Timing ​</a:t>
                      </a:r>
                      <a:endParaRPr b="1" i="0" sz="1600" u="none" cap="none" strike="noStrike">
                        <a:solidFill>
                          <a:srgbClr val="000000"/>
                        </a:solidFill>
                        <a:latin typeface="Arial"/>
                        <a:ea typeface="Arial"/>
                        <a:cs typeface="Arial"/>
                        <a:sym typeface="Arial"/>
                      </a:endParaRPr>
                    </a:p>
                  </a:txBody>
                  <a:tcPr marT="11600" marB="11600" marR="23200" marL="23200" anchor="ctr"/>
                </a:tc>
              </a:tr>
              <a:tr h="748425">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1- Warm Up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Explain virCIS workflow and timeline; discuss patient questions about virCIS and determine CGM best suited for patient. Determine if patient may be eligible for CGM prescription coverage, and if yes, initiate process.</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RSP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Upon referral from primary care provider​</a:t>
                      </a:r>
                      <a:endParaRPr b="0" i="0" sz="1600" u="none" cap="none" strike="noStrike">
                        <a:solidFill>
                          <a:srgbClr val="000000"/>
                        </a:solidFill>
                        <a:latin typeface="Arial"/>
                        <a:ea typeface="Arial"/>
                        <a:cs typeface="Arial"/>
                        <a:sym typeface="Arial"/>
                      </a:endParaRPr>
                    </a:p>
                  </a:txBody>
                  <a:tcPr marT="11600" marB="11600" marR="23200" marL="23200" anchor="ctr"/>
                </a:tc>
              </a:tr>
              <a:tr h="566225">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2- CGM Initiation #1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Initiate CGM and set up phone app or reader and connect to virCIS account.</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As soon as patient receives CGM ​</a:t>
                      </a:r>
                      <a:endParaRPr b="0" i="0" sz="1600" u="none" cap="none" strike="noStrike">
                        <a:solidFill>
                          <a:srgbClr val="000000"/>
                        </a:solidFill>
                        <a:latin typeface="Arial"/>
                        <a:ea typeface="Arial"/>
                        <a:cs typeface="Arial"/>
                        <a:sym typeface="Arial"/>
                      </a:endParaRPr>
                    </a:p>
                  </a:txBody>
                  <a:tcPr marT="11600" marB="11600" marR="23200" marL="23200" anchor="ctr"/>
                </a:tc>
              </a:tr>
              <a:tr h="748425">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3- CGM Interpretation #1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Interpret CGM data and discuss diet, physical activity, and DM medications. Goal setting for CGM and lifestyle changes.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10-14 days after initiation #1 ​</a:t>
                      </a:r>
                      <a:endParaRPr b="0" i="0" sz="1600" u="none" cap="none" strike="noStrike">
                        <a:solidFill>
                          <a:srgbClr val="000000"/>
                        </a:solidFill>
                        <a:latin typeface="Arial"/>
                        <a:ea typeface="Arial"/>
                        <a:cs typeface="Arial"/>
                        <a:sym typeface="Arial"/>
                      </a:endParaRPr>
                    </a:p>
                  </a:txBody>
                  <a:tcPr marT="11600" marB="11600" marR="23200" marL="23200" anchor="ctr"/>
                </a:tc>
              </a:tr>
              <a:tr h="384050">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4- CGM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Initiation #2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Initiate 2</a:t>
                      </a:r>
                      <a:r>
                        <a:rPr b="0" baseline="30000" lang="en-US" sz="1600" u="none" cap="none" strike="noStrike">
                          <a:solidFill>
                            <a:srgbClr val="000000"/>
                          </a:solidFill>
                          <a:latin typeface="Arial"/>
                          <a:ea typeface="Arial"/>
                          <a:cs typeface="Arial"/>
                          <a:sym typeface="Arial"/>
                        </a:rPr>
                        <a:t>nd</a:t>
                      </a:r>
                      <a:r>
                        <a:rPr b="0" lang="en-US" sz="1600" u="none" cap="none" strike="noStrike">
                          <a:solidFill>
                            <a:srgbClr val="000000"/>
                          </a:solidFill>
                          <a:latin typeface="Arial"/>
                          <a:ea typeface="Arial"/>
                          <a:cs typeface="Arial"/>
                          <a:sym typeface="Arial"/>
                        </a:rPr>
                        <a:t> CGM sensor and adjust virCIS account connections as needed.</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90 days after initiation #1 ​</a:t>
                      </a:r>
                      <a:endParaRPr b="0" i="0" sz="1600" u="none" cap="none" strike="noStrike">
                        <a:solidFill>
                          <a:srgbClr val="000000"/>
                        </a:solidFill>
                        <a:latin typeface="Arial"/>
                        <a:ea typeface="Arial"/>
                        <a:cs typeface="Arial"/>
                        <a:sym typeface="Arial"/>
                      </a:endParaRPr>
                    </a:p>
                  </a:txBody>
                  <a:tcPr marT="11600" marB="11600" marR="23200" marL="23200" anchor="ctr"/>
                </a:tc>
              </a:tr>
              <a:tr h="748425">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5- CGM Interpretation #2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Interpret CGM data and compare with Interpretation visit #1. Adjust diet and physical activity and discuss DM medications. Goal setting for CGM and lifestyle changes.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10-14 days after initiation #2, or 30 days after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interpretation #2 ​</a:t>
                      </a:r>
                      <a:endParaRPr b="0" i="0" sz="1600" u="none" cap="none" strike="noStrike">
                        <a:solidFill>
                          <a:srgbClr val="000000"/>
                        </a:solidFill>
                        <a:latin typeface="Arial"/>
                        <a:ea typeface="Arial"/>
                        <a:cs typeface="Arial"/>
                        <a:sym typeface="Arial"/>
                      </a:endParaRPr>
                    </a:p>
                  </a:txBody>
                  <a:tcPr marT="11600" marB="11600" marR="23200" marL="23200" anchor="ctr"/>
                </a:tc>
              </a:tr>
              <a:tr h="384050">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6- CGM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Initiation #3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Initiate 3rd CGM sensor and adjust virCIS account connections as needed.</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90 days after initiation #2 ​</a:t>
                      </a:r>
                      <a:endParaRPr b="0" i="0" sz="1600" u="none" cap="none" strike="noStrike">
                        <a:solidFill>
                          <a:srgbClr val="000000"/>
                        </a:solidFill>
                        <a:latin typeface="Arial"/>
                        <a:ea typeface="Arial"/>
                        <a:cs typeface="Arial"/>
                        <a:sym typeface="Arial"/>
                      </a:endParaRPr>
                    </a:p>
                  </a:txBody>
                  <a:tcPr marT="11600" marB="11600" marR="23200" marL="23200" anchor="ctr"/>
                </a:tc>
              </a:tr>
              <a:tr h="1090325">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7- CGM Interpretation #3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Interpret CGM data and compare with Interpretation visits #1 and #2. Adjust diet and physical activity and discuss DM medications. Goal setting for CGM and lifestyle changes. Discuss transition of CGM care to PCP; offer warm hand-off consult to PCP.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RDN/CDCES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or PharmD ​</a:t>
                      </a:r>
                      <a:endParaRPr b="0" i="0" sz="1600" u="none" cap="none" strike="noStrike">
                        <a:solidFill>
                          <a:srgbClr val="000000"/>
                        </a:solidFill>
                        <a:latin typeface="Arial"/>
                        <a:ea typeface="Arial"/>
                        <a:cs typeface="Arial"/>
                        <a:sym typeface="Arial"/>
                      </a:endParaRPr>
                    </a:p>
                  </a:txBody>
                  <a:tcPr marT="11600" marB="11600" marR="23200" marL="23200" anchor="ctr"/>
                </a:tc>
                <a:tc>
                  <a:txBody>
                    <a:bodyPr/>
                    <a:lstStyle/>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10-14 days after initiation #3 or 30 days after </a:t>
                      </a:r>
                      <a:endParaRPr/>
                    </a:p>
                    <a:p>
                      <a:pPr indent="0" lvl="0" marL="0" marR="0" rtl="0" algn="l">
                        <a:lnSpc>
                          <a:spcPct val="103125"/>
                        </a:lnSpc>
                        <a:spcBef>
                          <a:spcPts val="0"/>
                        </a:spcBef>
                        <a:spcAft>
                          <a:spcPts val="0"/>
                        </a:spcAft>
                        <a:buNone/>
                      </a:pPr>
                      <a:r>
                        <a:rPr b="0" lang="en-US" sz="1600" u="none" cap="none" strike="noStrike">
                          <a:solidFill>
                            <a:srgbClr val="000000"/>
                          </a:solidFill>
                          <a:latin typeface="Arial"/>
                          <a:ea typeface="Arial"/>
                          <a:cs typeface="Arial"/>
                          <a:sym typeface="Arial"/>
                        </a:rPr>
                        <a:t>interpretation #2 ​</a:t>
                      </a:r>
                      <a:endParaRPr b="0" i="0" sz="1600" u="none" cap="none" strike="noStrike">
                        <a:solidFill>
                          <a:srgbClr val="000000"/>
                        </a:solidFill>
                        <a:latin typeface="Arial"/>
                        <a:ea typeface="Arial"/>
                        <a:cs typeface="Arial"/>
                        <a:sym typeface="Arial"/>
                      </a:endParaRPr>
                    </a:p>
                  </a:txBody>
                  <a:tcPr marT="11600" marB="11600" marR="23200" marL="23200" anchor="ctr"/>
                </a:tc>
              </a:tr>
            </a:tbl>
          </a:graphicData>
        </a:graphic>
      </p:graphicFrame>
      <p:sp>
        <p:nvSpPr>
          <p:cNvPr id="248" name="Google Shape;248;p15"/>
          <p:cNvSpPr/>
          <p:nvPr/>
        </p:nvSpPr>
        <p:spPr>
          <a:xfrm>
            <a:off x="2303992" y="-1230385"/>
            <a:ext cx="12192000" cy="430887"/>
          </a:xfrm>
          <a:prstGeom prst="rect">
            <a:avLst/>
          </a:prstGeom>
          <a:noFill/>
          <a:ln>
            <a:noFill/>
          </a:ln>
        </p:spPr>
        <p:txBody>
          <a:bodyPr anchorCtr="0" anchor="ctr" bIns="30475" lIns="60950" spcFirstLastPara="1" rIns="60950" wrap="square" tIns="30475">
            <a:sp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49" name="Google Shape;249;p15"/>
          <p:cNvSpPr txBox="1"/>
          <p:nvPr>
            <p:ph type="title"/>
          </p:nvPr>
        </p:nvSpPr>
        <p:spPr>
          <a:xfrm>
            <a:off x="405065" y="574787"/>
            <a:ext cx="466610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Play"/>
              <a:buNone/>
            </a:pPr>
            <a:r>
              <a:rPr b="1" lang="en-US" sz="3600"/>
              <a:t>virCIS Visit Schedule</a:t>
            </a:r>
            <a:endParaRPr b="1"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Analysis Methods</a:t>
            </a:r>
            <a:endParaRPr/>
          </a:p>
        </p:txBody>
      </p:sp>
      <p:sp>
        <p:nvSpPr>
          <p:cNvPr id="255" name="Google Shape;25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Data sources: Practice surveys and clinical measures</a:t>
            </a:r>
            <a:endParaRPr/>
          </a:p>
          <a:p>
            <a:pPr indent="-228600" lvl="0" marL="228600" rtl="0" algn="l">
              <a:lnSpc>
                <a:spcPct val="90000"/>
              </a:lnSpc>
              <a:spcBef>
                <a:spcPts val="1000"/>
              </a:spcBef>
              <a:spcAft>
                <a:spcPts val="0"/>
              </a:spcAft>
              <a:buClr>
                <a:schemeClr val="dk1"/>
              </a:buClr>
              <a:buSzPts val="2800"/>
              <a:buChar char="•"/>
            </a:pPr>
            <a:r>
              <a:rPr lang="en-US"/>
              <a:t>General linear mixed models: </a:t>
            </a:r>
            <a:endParaRPr/>
          </a:p>
          <a:p>
            <a:pPr indent="-228600" lvl="1" marL="685800" rtl="0" algn="l">
              <a:lnSpc>
                <a:spcPct val="90000"/>
              </a:lnSpc>
              <a:spcBef>
                <a:spcPts val="500"/>
              </a:spcBef>
              <a:spcAft>
                <a:spcPts val="0"/>
              </a:spcAft>
              <a:buClr>
                <a:schemeClr val="dk1"/>
              </a:buClr>
              <a:buSzPts val="2400"/>
              <a:buChar char="•"/>
            </a:pPr>
            <a:r>
              <a:rPr lang="en-US"/>
              <a:t>Change over time in CGM implementation scores overall and by implementation strategy, adjusted for presence of CDCES, location, organization type, and specialty.</a:t>
            </a:r>
            <a:endParaRPr/>
          </a:p>
          <a:p>
            <a:pPr indent="-228600" lvl="1" marL="685800" rtl="0" algn="l">
              <a:lnSpc>
                <a:spcPct val="90000"/>
              </a:lnSpc>
              <a:spcBef>
                <a:spcPts val="500"/>
              </a:spcBef>
              <a:spcAft>
                <a:spcPts val="0"/>
              </a:spcAft>
              <a:buClr>
                <a:schemeClr val="dk1"/>
              </a:buClr>
              <a:buSzPts val="2400"/>
              <a:buChar char="•"/>
            </a:pPr>
            <a:r>
              <a:rPr lang="en-US"/>
              <a:t>Change over time in patient BMI overall and by study arm</a:t>
            </a:r>
            <a:endParaRPr/>
          </a:p>
          <a:p>
            <a:pPr indent="-228600" lvl="0" marL="228600" rtl="0" algn="l">
              <a:lnSpc>
                <a:spcPct val="90000"/>
              </a:lnSpc>
              <a:spcBef>
                <a:spcPts val="1000"/>
              </a:spcBef>
              <a:spcAft>
                <a:spcPts val="0"/>
              </a:spcAft>
              <a:buClr>
                <a:schemeClr val="dk1"/>
              </a:buClr>
              <a:buSzPts val="2800"/>
              <a:buChar char="•"/>
            </a:pPr>
            <a:r>
              <a:rPr lang="en-US"/>
              <a:t>Tests of association (chi-square, t-test): Comparison of practice characteristics by implementation strategy.</a:t>
            </a:r>
            <a:endParaRPr/>
          </a:p>
          <a:p>
            <a:pPr indent="-228600" lvl="0" marL="228600" rtl="0" algn="l">
              <a:lnSpc>
                <a:spcPct val="90000"/>
              </a:lnSpc>
              <a:spcBef>
                <a:spcPts val="1000"/>
              </a:spcBef>
              <a:spcAft>
                <a:spcPts val="0"/>
              </a:spcAft>
              <a:buClr>
                <a:schemeClr val="dk1"/>
              </a:buClr>
              <a:buSzPts val="2800"/>
              <a:buChar char="•"/>
            </a:pPr>
            <a:r>
              <a:rPr lang="en-US"/>
              <a:t>Descriptive statistics: Patient-level willingness to pay for CGM.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a:t>Results</a:t>
            </a:r>
            <a:endParaRPr/>
          </a:p>
        </p:txBody>
      </p:sp>
      <p:sp>
        <p:nvSpPr>
          <p:cNvPr id="261" name="Google Shape;261;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57575"/>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nvSpPr>
        <p:spPr>
          <a:xfrm>
            <a:off x="437286" y="542925"/>
            <a:ext cx="11754714" cy="33293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Study arm selection: </a:t>
            </a:r>
            <a:r>
              <a:rPr lang="en-US" sz="2400">
                <a:solidFill>
                  <a:schemeClr val="dk1"/>
                </a:solidFill>
                <a:latin typeface="Arial"/>
                <a:ea typeface="Arial"/>
                <a:cs typeface="Arial"/>
                <a:sym typeface="Arial"/>
              </a:rPr>
              <a:t>Evaluated </a:t>
            </a:r>
            <a:r>
              <a:rPr b="1" i="1" lang="en-US" sz="3200">
                <a:solidFill>
                  <a:schemeClr val="dk1"/>
                </a:solidFill>
                <a:highlight>
                  <a:srgbClr val="FFFF00"/>
                </a:highlight>
                <a:latin typeface="Arial"/>
                <a:ea typeface="Arial"/>
                <a:cs typeface="Arial"/>
                <a:sym typeface="Arial"/>
              </a:rPr>
              <a:t>~40</a:t>
            </a:r>
            <a:r>
              <a:rPr lang="en-US" sz="2400">
                <a:solidFill>
                  <a:schemeClr val="dk1"/>
                </a:solidFill>
                <a:highlight>
                  <a:srgbClr val="FFFF00"/>
                </a:highlight>
                <a:latin typeface="Arial"/>
                <a:ea typeface="Arial"/>
                <a:cs typeface="Arial"/>
                <a:sym typeface="Arial"/>
              </a:rPr>
              <a:t> </a:t>
            </a:r>
            <a:r>
              <a:rPr lang="en-US" sz="2400">
                <a:solidFill>
                  <a:schemeClr val="dk1"/>
                </a:solidFill>
                <a:latin typeface="Arial"/>
                <a:ea typeface="Arial"/>
                <a:cs typeface="Arial"/>
                <a:sym typeface="Arial"/>
              </a:rPr>
              <a:t>practice characteristics related to choosing TIPS or virCIS.</a:t>
            </a:r>
            <a:endParaRPr/>
          </a:p>
          <a:p>
            <a:pPr indent="0" lvl="0" marL="0" marR="0" rtl="0" algn="l">
              <a:lnSpc>
                <a:spcPct val="90000"/>
              </a:lnSpc>
              <a:spcBef>
                <a:spcPts val="100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p:txBody>
      </p:sp>
      <p:sp>
        <p:nvSpPr>
          <p:cNvPr id="268" name="Google Shape;268;p18"/>
          <p:cNvSpPr txBox="1"/>
          <p:nvPr/>
        </p:nvSpPr>
        <p:spPr>
          <a:xfrm>
            <a:off x="192248" y="1705378"/>
            <a:ext cx="3888262" cy="4552144"/>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size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Staff number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Provider number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Visits/week</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LPN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MA</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CNA </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Front desk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Administrative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Behavioral health provider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Care manager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DCES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Pharmacist</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Social worker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Community health worker</a:t>
            </a:r>
            <a:endParaRPr/>
          </a:p>
        </p:txBody>
      </p:sp>
      <p:sp>
        <p:nvSpPr>
          <p:cNvPr id="269" name="Google Shape;269;p18"/>
          <p:cNvSpPr txBox="1"/>
          <p:nvPr/>
        </p:nvSpPr>
        <p:spPr>
          <a:xfrm>
            <a:off x="3025102" y="1705378"/>
            <a:ext cx="3432848"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Diabetes profile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T1D patients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T1D patients using CGM</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T2D patients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T2D patients using CGM</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specialty: Family Medicine</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Rurality</a:t>
            </a:r>
            <a:endParaRPr/>
          </a:p>
        </p:txBody>
      </p:sp>
      <p:sp>
        <p:nvSpPr>
          <p:cNvPr id="270" name="Google Shape;270;p18"/>
          <p:cNvSpPr txBox="1"/>
          <p:nvPr/>
        </p:nvSpPr>
        <p:spPr>
          <a:xfrm>
            <a:off x="6096000" y="1705378"/>
            <a:ext cx="3581310"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Organization type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Clinician-owned (solo/group)</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Hospital/System-owned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Federally Qualified Health Center/Lookalike, RHC</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Payer mix</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Medicare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Medicaid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Dual-enrolled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Private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Uninsured</a:t>
            </a:r>
            <a:endParaRPr/>
          </a:p>
        </p:txBody>
      </p:sp>
      <p:sp>
        <p:nvSpPr>
          <p:cNvPr id="271" name="Google Shape;271;p18"/>
          <p:cNvSpPr txBox="1"/>
          <p:nvPr/>
        </p:nvSpPr>
        <p:spPr>
          <a:xfrm>
            <a:off x="9027786" y="1705378"/>
            <a:ext cx="2971966"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Panel demographics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Male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Female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Non-binary</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White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Black</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Native American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Asian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Pacific Islander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Unknown</a:t>
            </a:r>
            <a:endParaRPr/>
          </a:p>
        </p:txBody>
      </p:sp>
      <p:sp>
        <p:nvSpPr>
          <p:cNvPr id="272" name="Google Shape;272;p18"/>
          <p:cNvSpPr/>
          <p:nvPr/>
        </p:nvSpPr>
        <p:spPr>
          <a:xfrm>
            <a:off x="10256363" y="6202837"/>
            <a:ext cx="1611983" cy="367645"/>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txBox="1"/>
          <p:nvPr/>
        </p:nvSpPr>
        <p:spPr>
          <a:xfrm>
            <a:off x="437286" y="608740"/>
            <a:ext cx="11035153" cy="326350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Only </a:t>
            </a:r>
            <a:r>
              <a:rPr b="1" i="1" lang="en-US" sz="3200">
                <a:solidFill>
                  <a:schemeClr val="dk1"/>
                </a:solidFill>
                <a:latin typeface="Arial"/>
                <a:ea typeface="Arial"/>
                <a:cs typeface="Arial"/>
                <a:sym typeface="Arial"/>
              </a:rPr>
              <a:t>1</a:t>
            </a:r>
            <a:r>
              <a:rPr lang="en-US" sz="2400">
                <a:solidFill>
                  <a:schemeClr val="dk1"/>
                </a:solidFill>
                <a:latin typeface="Arial"/>
                <a:ea typeface="Arial"/>
                <a:cs typeface="Arial"/>
                <a:sym typeface="Arial"/>
              </a:rPr>
              <a:t> practice characteristic was associated with choice of TIPS or virCIS.</a:t>
            </a:r>
            <a:endParaRPr/>
          </a:p>
          <a:p>
            <a:pPr indent="0" lvl="0" marL="0" marR="0" rtl="0" algn="l">
              <a:lnSpc>
                <a:spcPct val="90000"/>
              </a:lnSpc>
              <a:spcBef>
                <a:spcPts val="100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p:txBody>
      </p:sp>
      <p:sp>
        <p:nvSpPr>
          <p:cNvPr id="279" name="Google Shape;279;p19"/>
          <p:cNvSpPr txBox="1"/>
          <p:nvPr/>
        </p:nvSpPr>
        <p:spPr>
          <a:xfrm>
            <a:off x="192248" y="1152928"/>
            <a:ext cx="3888262" cy="3263504"/>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size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Staff number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Provider number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Visits/week</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LPN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MA</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CNA </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Front desk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Administrative staff</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Behavioral health provider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Care manager</a:t>
            </a:r>
            <a:endParaRPr/>
          </a:p>
          <a:p>
            <a:pPr indent="-171450" lvl="2" marL="857250" marR="0" rtl="0" algn="l">
              <a:lnSpc>
                <a:spcPct val="90000"/>
              </a:lnSpc>
              <a:spcBef>
                <a:spcPts val="375"/>
              </a:spcBef>
              <a:spcAft>
                <a:spcPts val="0"/>
              </a:spcAft>
              <a:buClr>
                <a:srgbClr val="C00000"/>
              </a:buClr>
              <a:buSzPts val="1600"/>
              <a:buFont typeface="Arial"/>
              <a:buChar char="•"/>
            </a:pPr>
            <a:r>
              <a:rPr b="1" i="1" lang="en-US" sz="1600" u="none" cap="none" strike="noStrike">
                <a:solidFill>
                  <a:srgbClr val="C00000"/>
                </a:solidFill>
                <a:latin typeface="Arial"/>
                <a:ea typeface="Arial"/>
                <a:cs typeface="Arial"/>
                <a:sym typeface="Arial"/>
              </a:rPr>
              <a:t>DCES (X</a:t>
            </a:r>
            <a:r>
              <a:rPr b="1" baseline="30000" i="1" lang="en-US" sz="1600" u="none" cap="none" strike="noStrike">
                <a:solidFill>
                  <a:srgbClr val="C00000"/>
                </a:solidFill>
                <a:latin typeface="Arial"/>
                <a:ea typeface="Arial"/>
                <a:cs typeface="Arial"/>
                <a:sym typeface="Arial"/>
              </a:rPr>
              <a:t>2</a:t>
            </a:r>
            <a:r>
              <a:rPr b="1" i="1" lang="en-US" sz="1600" u="none" cap="none" strike="noStrike">
                <a:solidFill>
                  <a:srgbClr val="C00000"/>
                </a:solidFill>
                <a:latin typeface="Arial"/>
                <a:ea typeface="Arial"/>
                <a:cs typeface="Arial"/>
                <a:sym typeface="Arial"/>
              </a:rPr>
              <a:t>=11.05, p&lt;0.001)</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Pharmacist</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Social worker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Community health worker</a:t>
            </a:r>
            <a:endParaRPr/>
          </a:p>
          <a:p>
            <a:pPr indent="0" lvl="0" marL="0" marR="0" rtl="0" algn="l">
              <a:lnSpc>
                <a:spcPct val="90000"/>
              </a:lnSpc>
              <a:spcBef>
                <a:spcPts val="750"/>
              </a:spcBef>
              <a:spcAft>
                <a:spcPts val="0"/>
              </a:spcAft>
              <a:buClr>
                <a:schemeClr val="dk1"/>
              </a:buClr>
              <a:buSzPts val="1600"/>
              <a:buFont typeface="Arial"/>
              <a:buNone/>
            </a:pPr>
            <a:r>
              <a:t/>
            </a:r>
            <a:endParaRPr b="0" i="0" sz="1600">
              <a:solidFill>
                <a:schemeClr val="dk1"/>
              </a:solidFill>
              <a:latin typeface="Arial"/>
              <a:ea typeface="Arial"/>
              <a:cs typeface="Arial"/>
              <a:sym typeface="Arial"/>
            </a:endParaRPr>
          </a:p>
        </p:txBody>
      </p:sp>
      <p:sp>
        <p:nvSpPr>
          <p:cNvPr id="280" name="Google Shape;280;p19"/>
          <p:cNvSpPr txBox="1"/>
          <p:nvPr/>
        </p:nvSpPr>
        <p:spPr>
          <a:xfrm>
            <a:off x="3025102" y="1152928"/>
            <a:ext cx="3432848"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Diabetes profile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T1D patients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T1D patients using CGM</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T2D patients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T2D patients using CGM</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specialty: Family Medicine</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Practice Rurality</a:t>
            </a:r>
            <a:endParaRPr/>
          </a:p>
          <a:p>
            <a:pPr indent="-69850" lvl="2" marL="857250" marR="0" rtl="0" algn="l">
              <a:lnSpc>
                <a:spcPct val="90000"/>
              </a:lnSpc>
              <a:spcBef>
                <a:spcPts val="375"/>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81" name="Google Shape;281;p19"/>
          <p:cNvSpPr txBox="1"/>
          <p:nvPr/>
        </p:nvSpPr>
        <p:spPr>
          <a:xfrm>
            <a:off x="6096000" y="1152928"/>
            <a:ext cx="3581310"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Organization type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Clinician-owned (solo/group)</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Hospital/System-owned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Federally Qualified Health Center/Lookalike, RHC</a:t>
            </a:r>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Payer mix</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Medicare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Medicaid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Dual-enrolled</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Private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Uninsured</a:t>
            </a:r>
            <a:endParaRPr/>
          </a:p>
        </p:txBody>
      </p:sp>
      <p:sp>
        <p:nvSpPr>
          <p:cNvPr id="282" name="Google Shape;282;p19"/>
          <p:cNvSpPr txBox="1"/>
          <p:nvPr/>
        </p:nvSpPr>
        <p:spPr>
          <a:xfrm>
            <a:off x="9027786" y="1152928"/>
            <a:ext cx="2971966" cy="3807692"/>
          </a:xfrm>
          <a:prstGeom prst="rect">
            <a:avLst/>
          </a:prstGeom>
          <a:noFill/>
          <a:ln>
            <a:noFill/>
          </a:ln>
        </p:spPr>
        <p:txBody>
          <a:bodyPr anchorCtr="0" anchor="t" bIns="45700" lIns="91425" spcFirstLastPara="1" rIns="91425" wrap="square" tIns="45700">
            <a:noAutofit/>
          </a:bodyPr>
          <a:lstStyle/>
          <a:p>
            <a:pPr indent="-171450" lvl="1" marL="5143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Panel demographics</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Male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Female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Non-binary</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White</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Black</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Native American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Asian</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Pacific Islander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a:t>
            </a:r>
            <a:endParaRPr/>
          </a:p>
          <a:p>
            <a:pPr indent="-171450" lvl="2" marL="857250" marR="0" rtl="0" algn="l">
              <a:lnSpc>
                <a:spcPct val="90000"/>
              </a:lnSpc>
              <a:spcBef>
                <a:spcPts val="375"/>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Unknown</a:t>
            </a:r>
            <a:endParaRPr/>
          </a:p>
        </p:txBody>
      </p:sp>
      <p:sp>
        <p:nvSpPr>
          <p:cNvPr id="283" name="Google Shape;283;p19"/>
          <p:cNvSpPr txBox="1"/>
          <p:nvPr/>
        </p:nvSpPr>
        <p:spPr>
          <a:xfrm>
            <a:off x="981897" y="5741172"/>
            <a:ext cx="24833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C00000"/>
                </a:solidFill>
                <a:latin typeface="Arial"/>
                <a:ea typeface="Arial"/>
                <a:cs typeface="Arial"/>
                <a:sym typeface="Arial"/>
              </a:rPr>
              <a:t>All other p&gt;0.05</a:t>
            </a:r>
            <a:endParaRPr/>
          </a:p>
        </p:txBody>
      </p:sp>
      <p:cxnSp>
        <p:nvCxnSpPr>
          <p:cNvPr id="284" name="Google Shape;284;p19"/>
          <p:cNvCxnSpPr/>
          <p:nvPr/>
        </p:nvCxnSpPr>
        <p:spPr>
          <a:xfrm>
            <a:off x="192248" y="4814018"/>
            <a:ext cx="710577" cy="0"/>
          </a:xfrm>
          <a:prstGeom prst="straightConnector1">
            <a:avLst/>
          </a:prstGeom>
          <a:noFill/>
          <a:ln cap="flat" cmpd="sng" w="34925">
            <a:solidFill>
              <a:srgbClr val="C00000"/>
            </a:solidFill>
            <a:prstDash val="solid"/>
            <a:miter lim="800000"/>
            <a:headEnd len="sm" w="sm" type="none"/>
            <a:tailEnd len="med" w="med" type="triangle"/>
          </a:ln>
        </p:spPr>
      </p:cxnSp>
      <p:sp>
        <p:nvSpPr>
          <p:cNvPr id="285" name="Google Shape;285;p19"/>
          <p:cNvSpPr/>
          <p:nvPr/>
        </p:nvSpPr>
        <p:spPr>
          <a:xfrm>
            <a:off x="10256363" y="6202837"/>
            <a:ext cx="1611983" cy="367645"/>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9"/>
          <p:cNvSpPr txBox="1"/>
          <p:nvPr/>
        </p:nvSpPr>
        <p:spPr>
          <a:xfrm>
            <a:off x="4838655" y="4932288"/>
            <a:ext cx="6633784" cy="994183"/>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800">
                <a:solidFill>
                  <a:schemeClr val="dk1"/>
                </a:solidFill>
                <a:latin typeface="Arial"/>
                <a:ea typeface="Arial"/>
                <a:cs typeface="Arial"/>
                <a:sym typeface="Arial"/>
              </a:rPr>
              <a:t>Practices selecting TIPS were more likely than those selecting virCIS to have a Diabetes Care and Education Specialist (DCES) in the practice (X</a:t>
            </a:r>
            <a:r>
              <a:rPr baseline="30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(1, N=62)=11.046, p &lt;.001).</a:t>
            </a:r>
            <a:endParaRPr sz="2800">
              <a:solidFill>
                <a:schemeClr val="dk1"/>
              </a:solidFill>
              <a:latin typeface="Arial"/>
              <a:ea typeface="Arial"/>
              <a:cs typeface="Arial"/>
              <a:sym typeface="Arial"/>
            </a:endParaRPr>
          </a:p>
        </p:txBody>
      </p:sp>
      <p:cxnSp>
        <p:nvCxnSpPr>
          <p:cNvPr id="287" name="Google Shape;287;p19"/>
          <p:cNvCxnSpPr/>
          <p:nvPr/>
        </p:nvCxnSpPr>
        <p:spPr>
          <a:xfrm>
            <a:off x="4080510" y="5109293"/>
            <a:ext cx="710577" cy="0"/>
          </a:xfrm>
          <a:prstGeom prst="straightConnector1">
            <a:avLst/>
          </a:prstGeom>
          <a:noFill/>
          <a:ln cap="flat" cmpd="sng" w="34925">
            <a:solidFill>
              <a:srgbClr val="00B050"/>
            </a:solidFill>
            <a:prstDash val="solid"/>
            <a:miter lim="800000"/>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nvSpPr>
        <p:spPr>
          <a:xfrm>
            <a:off x="789249" y="620698"/>
            <a:ext cx="10952477"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Session Overview:</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Why is CGM in primary care important?</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Overview of PREPARE 4 CGM Study</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Practice characteristics and choice of CGM implementation strategy</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CGM implementation outcomes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Patient outcomes: BMI and willingness to pay</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Q &amp; A</a:t>
            </a:r>
            <a:endParaRPr/>
          </a:p>
        </p:txBody>
      </p:sp>
      <p:sp>
        <p:nvSpPr>
          <p:cNvPr id="126" name="Google Shape;126;p2"/>
          <p:cNvSpPr/>
          <p:nvPr/>
        </p:nvSpPr>
        <p:spPr>
          <a:xfrm>
            <a:off x="10256363" y="6202837"/>
            <a:ext cx="1611983" cy="367645"/>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Increased Ratings of CGM Implementation</a:t>
            </a:r>
            <a:endParaRPr/>
          </a:p>
        </p:txBody>
      </p:sp>
      <p:sp>
        <p:nvSpPr>
          <p:cNvPr id="293" name="Google Shape;29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There was </a:t>
            </a:r>
            <a:r>
              <a:rPr b="1" i="1" lang="en-US"/>
              <a:t>overall improvement over 12 months in CGM implementation scores</a:t>
            </a:r>
            <a:r>
              <a:rPr lang="en-US"/>
              <a:t> (F(2,102)=64.71, p&lt;.0001), with no overall difference between arms (F(4,102)=2.32, p=.0622).</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aphicFrame>
        <p:nvGraphicFramePr>
          <p:cNvPr id="298" name="Google Shape;298;p21"/>
          <p:cNvGraphicFramePr/>
          <p:nvPr/>
        </p:nvGraphicFramePr>
        <p:xfrm>
          <a:off x="626126" y="205740"/>
          <a:ext cx="10744200" cy="6446520"/>
        </p:xfrm>
        <a:graphic>
          <a:graphicData uri="http://schemas.openxmlformats.org/drawingml/2006/chart">
            <c:chart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Decreased BMI</a:t>
            </a:r>
            <a:endParaRPr/>
          </a:p>
        </p:txBody>
      </p:sp>
      <p:sp>
        <p:nvSpPr>
          <p:cNvPr id="304" name="Google Shape;30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There was a </a:t>
            </a:r>
            <a:r>
              <a:rPr b="1" i="1" lang="en-US"/>
              <a:t>significant decrease in BMI of 0.33 kg/m</a:t>
            </a:r>
            <a:r>
              <a:rPr b="1" baseline="30000" i="1" lang="en-US"/>
              <a:t>2</a:t>
            </a:r>
            <a:r>
              <a:rPr b="1" i="1" lang="en-US"/>
              <a:t> </a:t>
            </a:r>
            <a:r>
              <a:rPr lang="en-US"/>
              <a:t>across arms (F(1,156)=5.32, p=.02). </a:t>
            </a:r>
            <a:endParaRPr/>
          </a:p>
          <a:p>
            <a:pPr indent="-228600" lvl="1" marL="685800" rtl="0" algn="l">
              <a:lnSpc>
                <a:spcPct val="90000"/>
              </a:lnSpc>
              <a:spcBef>
                <a:spcPts val="500"/>
              </a:spcBef>
              <a:spcAft>
                <a:spcPts val="0"/>
              </a:spcAft>
              <a:buClr>
                <a:schemeClr val="dk1"/>
              </a:buClr>
              <a:buSzPts val="2400"/>
              <a:buChar char="•"/>
            </a:pPr>
            <a:r>
              <a:rPr lang="en-US"/>
              <a:t>Among only patients using a CGM device, there was significant BMI reduction of 0.53 kg/m</a:t>
            </a:r>
            <a:r>
              <a:rPr baseline="30000" lang="en-US"/>
              <a:t>2</a:t>
            </a:r>
            <a:r>
              <a:rPr lang="en-US"/>
              <a:t> (p&lt;.01).</a:t>
            </a:r>
            <a:endParaRPr/>
          </a:p>
          <a:p>
            <a:pPr indent="-228600" lvl="0" marL="228600" rtl="0" algn="l">
              <a:lnSpc>
                <a:spcPct val="90000"/>
              </a:lnSpc>
              <a:spcBef>
                <a:spcPts val="1000"/>
              </a:spcBef>
              <a:spcAft>
                <a:spcPts val="0"/>
              </a:spcAft>
              <a:buClr>
                <a:schemeClr val="dk1"/>
              </a:buClr>
              <a:buSzPts val="2800"/>
              <a:buChar char="•"/>
            </a:pPr>
            <a:r>
              <a:rPr lang="en-US"/>
              <a:t>There was no difference in BMI change by study arm (F(2,177)=0.05, p=.96).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Willingness to Pay</a:t>
            </a:r>
            <a:endParaRPr/>
          </a:p>
        </p:txBody>
      </p:sp>
      <p:sp>
        <p:nvSpPr>
          <p:cNvPr id="310" name="Google Shape;310;p23"/>
          <p:cNvSpPr txBox="1"/>
          <p:nvPr>
            <p:ph idx="1" type="body"/>
          </p:nvPr>
        </p:nvSpPr>
        <p:spPr>
          <a:xfrm>
            <a:off x="838200" y="1354238"/>
            <a:ext cx="3276600" cy="4822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59% (n=63) of patient participants agreed or strongly agreed that </a:t>
            </a:r>
            <a:r>
              <a:rPr b="1" i="1" lang="en-US" sz="2400">
                <a:latin typeface="Arial"/>
                <a:ea typeface="Arial"/>
                <a:cs typeface="Arial"/>
                <a:sym typeface="Arial"/>
              </a:rPr>
              <a:t>CGM was worth the cost</a:t>
            </a:r>
            <a:r>
              <a:rPr lang="en-US" sz="2400">
                <a:latin typeface="Arial"/>
                <a:ea typeface="Arial"/>
                <a:cs typeface="Arial"/>
                <a:sym typeface="Arial"/>
              </a:rPr>
              <a:t>.</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52% (n=69) of patient participants indicated willingness to spend at least $75 per month on CGM sensors and all other required supplies.</a:t>
            </a:r>
            <a:endParaRPr sz="24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graphicFrame>
        <p:nvGraphicFramePr>
          <p:cNvPr id="311" name="Google Shape;311;p23"/>
          <p:cNvGraphicFramePr/>
          <p:nvPr/>
        </p:nvGraphicFramePr>
        <p:xfrm>
          <a:off x="4330297" y="1354238"/>
          <a:ext cx="3000000" cy="3000000"/>
        </p:xfrm>
        <a:graphic>
          <a:graphicData uri="http://schemas.openxmlformats.org/drawingml/2006/table">
            <a:tbl>
              <a:tblPr bandRow="1" firstCol="1" firstRow="1">
                <a:noFill/>
                <a:tableStyleId>{1E7507BF-1163-4308-A95D-DC2BF7C1D4BC}</a:tableStyleId>
              </a:tblPr>
              <a:tblGrid>
                <a:gridCol w="4569975"/>
                <a:gridCol w="907900"/>
                <a:gridCol w="907900"/>
              </a:tblGrid>
              <a:tr h="52125">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Item</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N</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a:t>
                      </a:r>
                      <a:endParaRPr sz="1800" u="none" cap="none" strike="noStrike">
                        <a:latin typeface="Calibri"/>
                        <a:ea typeface="Calibri"/>
                        <a:cs typeface="Calibri"/>
                        <a:sym typeface="Calibri"/>
                      </a:endParaRPr>
                    </a:p>
                  </a:txBody>
                  <a:tcPr marT="0" marB="0" marR="68575" marL="68575"/>
                </a:tc>
              </a:tr>
              <a:tr h="188525">
                <a:tc>
                  <a:txBody>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t>CGM is worth the cost I paid.</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Agree or strongly agree</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Neutral</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Disagree or strongly disagree </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107</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63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33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11</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 </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58.9%</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30.8%</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10.3%</a:t>
                      </a:r>
                      <a:endParaRPr sz="1800" u="none" cap="none" strike="noStrike">
                        <a:latin typeface="Calibri"/>
                        <a:ea typeface="Calibri"/>
                        <a:cs typeface="Calibri"/>
                        <a:sym typeface="Calibri"/>
                      </a:endParaRPr>
                    </a:p>
                  </a:txBody>
                  <a:tcPr marT="0" marB="0" marR="68575" marL="68575"/>
                </a:tc>
              </a:tr>
              <a:tr h="282775">
                <a:tc>
                  <a:txBody>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t>Maximum willing to pay</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$75</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$200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$500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[No response]</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133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64</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57</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9</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7</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 </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48%</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43%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6.8%</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2.3%</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a:t>
                      </a:r>
                      <a:endParaRPr sz="1800" u="none" cap="none" strike="noStrike">
                        <a:latin typeface="Calibri"/>
                        <a:ea typeface="Calibri"/>
                        <a:cs typeface="Calibri"/>
                        <a:sym typeface="Calibri"/>
                      </a:endParaRPr>
                    </a:p>
                  </a:txBody>
                  <a:tcPr marT="0" marB="0" marR="68575" marL="68575"/>
                </a:tc>
              </a:tr>
              <a:tr h="475800">
                <a:tc>
                  <a:txBody>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t>Maximum would recommend a friend pays</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$75</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$200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$500</a:t>
                      </a:r>
                      <a:endParaRPr/>
                    </a:p>
                    <a:p>
                      <a:pPr indent="0" lvl="0" marL="95250" marR="0" rtl="0" algn="l">
                        <a:lnSpc>
                          <a:spcPct val="100000"/>
                        </a:lnSpc>
                        <a:spcBef>
                          <a:spcPts val="0"/>
                        </a:spcBef>
                        <a:spcAft>
                          <a:spcPts val="0"/>
                        </a:spcAft>
                        <a:buClr>
                          <a:schemeClr val="dk1"/>
                        </a:buClr>
                        <a:buSzPts val="1800"/>
                        <a:buFont typeface="Arial"/>
                        <a:buNone/>
                      </a:pPr>
                      <a:r>
                        <a:rPr lang="en-US" sz="1800" u="none" cap="none" strike="noStrike"/>
                        <a:t>[No response]</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130</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54</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60</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12</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4</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10</a:t>
                      </a:r>
                      <a:endParaRPr sz="1800" u="none" cap="none" strike="noStrike">
                        <a:latin typeface="Calibri"/>
                        <a:ea typeface="Calibri"/>
                        <a:cs typeface="Calibri"/>
                        <a:sym typeface="Calibri"/>
                      </a:endParaRPr>
                    </a:p>
                  </a:txBody>
                  <a:tcPr marT="0" marB="0" marR="68575" marL="68575"/>
                </a:tc>
                <a:tc>
                  <a:txBody>
                    <a:bodyPr/>
                    <a:lstStyle/>
                    <a:p>
                      <a:pPr indent="0" lvl="0" marL="0" marR="0" rtl="0" algn="r">
                        <a:lnSpc>
                          <a:spcPct val="100000"/>
                        </a:lnSpc>
                        <a:spcBef>
                          <a:spcPts val="0"/>
                        </a:spcBef>
                        <a:spcAft>
                          <a:spcPts val="0"/>
                        </a:spcAft>
                        <a:buClr>
                          <a:schemeClr val="dk1"/>
                        </a:buClr>
                        <a:buSzPts val="1800"/>
                        <a:buFont typeface="Arial"/>
                        <a:buNone/>
                      </a:pPr>
                      <a:r>
                        <a:rPr lang="en-US" sz="1800" u="none" cap="none" strike="noStrike"/>
                        <a:t> </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42%</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46%</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9.2%</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3.1%</a:t>
                      </a:r>
                      <a:endParaRPr/>
                    </a:p>
                    <a:p>
                      <a:pPr indent="0" lvl="0" marL="0" marR="0" rtl="0" algn="r">
                        <a:lnSpc>
                          <a:spcPct val="100000"/>
                        </a:lnSpc>
                        <a:spcBef>
                          <a:spcPts val="0"/>
                        </a:spcBef>
                        <a:spcAft>
                          <a:spcPts val="0"/>
                        </a:spcAft>
                        <a:buClr>
                          <a:schemeClr val="dk1"/>
                        </a:buClr>
                        <a:buSzPts val="1800"/>
                        <a:buFont typeface="Arial"/>
                        <a:buNone/>
                      </a:pPr>
                      <a:r>
                        <a:rPr lang="en-US" sz="1800" u="none" cap="none" strike="noStrike"/>
                        <a:t>--</a:t>
                      </a:r>
                      <a:endParaRPr sz="18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Conclusions</a:t>
            </a:r>
            <a:endParaRPr/>
          </a:p>
        </p:txBody>
      </p:sp>
      <p:sp>
        <p:nvSpPr>
          <p:cNvPr id="317" name="Google Shape;31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This study identified effective strategies to implement CGM in PC settings. </a:t>
            </a:r>
            <a:endParaRPr/>
          </a:p>
          <a:p>
            <a:pPr indent="-228600" lvl="0" marL="228600" rtl="0" algn="l">
              <a:lnSpc>
                <a:spcPct val="90000"/>
              </a:lnSpc>
              <a:spcBef>
                <a:spcPts val="1000"/>
              </a:spcBef>
              <a:spcAft>
                <a:spcPts val="0"/>
              </a:spcAft>
              <a:buClr>
                <a:schemeClr val="dk1"/>
              </a:buClr>
              <a:buSzPts val="2800"/>
              <a:buChar char="•"/>
            </a:pPr>
            <a:r>
              <a:rPr lang="en-US"/>
              <a:t>All three implementation strategies showed improvement in CGM implementation scores without differences between strategies. </a:t>
            </a:r>
            <a:endParaRPr/>
          </a:p>
          <a:p>
            <a:pPr indent="-228600" lvl="0" marL="228600" rtl="0" algn="l">
              <a:lnSpc>
                <a:spcPct val="90000"/>
              </a:lnSpc>
              <a:spcBef>
                <a:spcPts val="1000"/>
              </a:spcBef>
              <a:spcAft>
                <a:spcPts val="0"/>
              </a:spcAft>
              <a:buClr>
                <a:schemeClr val="dk1"/>
              </a:buClr>
              <a:buSzPts val="2800"/>
              <a:buChar char="•"/>
            </a:pPr>
            <a:r>
              <a:rPr lang="en-US"/>
              <a:t>Selecting an implementation strategy may depend on practices’ available resources, especially whether they have a DCES in the practice. </a:t>
            </a:r>
            <a:endParaRPr/>
          </a:p>
          <a:p>
            <a:pPr indent="-228600" lvl="0" marL="228600" rtl="0" algn="l">
              <a:lnSpc>
                <a:spcPct val="90000"/>
              </a:lnSpc>
              <a:spcBef>
                <a:spcPts val="1000"/>
              </a:spcBef>
              <a:spcAft>
                <a:spcPts val="0"/>
              </a:spcAft>
              <a:buClr>
                <a:schemeClr val="dk1"/>
              </a:buClr>
              <a:buSzPts val="2800"/>
              <a:buChar char="•"/>
            </a:pPr>
            <a:r>
              <a:rPr lang="en-US"/>
              <a:t>A DCES-led virtual CGM initiation service can extend DCES access to practices lacking access.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nvSpPr>
        <p:spPr>
          <a:xfrm>
            <a:off x="11361905" y="6291154"/>
            <a:ext cx="610529" cy="236337"/>
          </a:xfrm>
          <a:prstGeom prst="rect">
            <a:avLst/>
          </a:prstGeom>
          <a:noFill/>
          <a:ln>
            <a:noFill/>
          </a:ln>
        </p:spPr>
        <p:txBody>
          <a:bodyPr anchorCtr="0" anchor="ctr" bIns="60900" lIns="121800" spcFirstLastPara="1" rIns="121800" wrap="square" tIns="60900">
            <a:noAutofit/>
          </a:bodyPr>
          <a:lstStyle/>
          <a:p>
            <a:pPr indent="0" lvl="0" marL="0" marR="0" rtl="0" algn="r">
              <a:spcBef>
                <a:spcPts val="0"/>
              </a:spcBef>
              <a:spcAft>
                <a:spcPts val="0"/>
              </a:spcAft>
              <a:buNone/>
            </a:pPr>
            <a:fld id="{00000000-1234-1234-1234-123412341234}" type="slidenum">
              <a:rPr b="0" lang="en-US" sz="1332">
                <a:solidFill>
                  <a:schemeClr val="lt1"/>
                </a:solidFill>
                <a:latin typeface="Play"/>
                <a:ea typeface="Play"/>
                <a:cs typeface="Play"/>
                <a:sym typeface="Play"/>
              </a:rPr>
              <a:t>‹#›</a:t>
            </a:fld>
            <a:endParaRPr b="0" sz="1332">
              <a:solidFill>
                <a:schemeClr val="lt1"/>
              </a:solidFill>
              <a:latin typeface="Play"/>
              <a:ea typeface="Play"/>
              <a:cs typeface="Play"/>
              <a:sym typeface="Play"/>
            </a:endParaRPr>
          </a:p>
        </p:txBody>
      </p:sp>
      <p:sp>
        <p:nvSpPr>
          <p:cNvPr id="324" name="Google Shape;324;p25"/>
          <p:cNvSpPr txBox="1"/>
          <p:nvPr/>
        </p:nvSpPr>
        <p:spPr>
          <a:xfrm>
            <a:off x="827838" y="358409"/>
            <a:ext cx="10536325" cy="126668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800"/>
              <a:buFont typeface="Arial"/>
              <a:buNone/>
            </a:pPr>
            <a:r>
              <a:rPr b="1" i="0" lang="en-US" sz="5850" u="none" cap="none" strike="noStrike">
                <a:solidFill>
                  <a:schemeClr val="dk1"/>
                </a:solidFill>
                <a:latin typeface="Franklin Gothic"/>
                <a:ea typeface="Franklin Gothic"/>
                <a:cs typeface="Franklin Gothic"/>
                <a:sym typeface="Franklin Gothic"/>
              </a:rPr>
              <a:t>AAFP CGM resource page:</a:t>
            </a:r>
            <a:br>
              <a:rPr b="1" i="0" lang="en-US" sz="5850" u="none" cap="none" strike="noStrike">
                <a:solidFill>
                  <a:schemeClr val="dk1"/>
                </a:solidFill>
                <a:latin typeface="Franklin Gothic"/>
                <a:ea typeface="Franklin Gothic"/>
                <a:cs typeface="Franklin Gothic"/>
                <a:sym typeface="Franklin Gothic"/>
              </a:rPr>
            </a:br>
            <a:r>
              <a:rPr b="1" i="0" lang="en-US" sz="5850" u="sng" cap="none" strike="noStrike">
                <a:solidFill>
                  <a:schemeClr val="dk1"/>
                </a:solidFill>
                <a:latin typeface="Franklin Gothic"/>
                <a:ea typeface="Franklin Gothic"/>
                <a:cs typeface="Franklin Gothic"/>
                <a:sym typeface="Franklin Gothic"/>
                <a:hlinkClick r:id="rId3">
                  <a:extLst>
                    <a:ext uri="{A12FA001-AC4F-418D-AE19-62706E023703}">
                      <ahyp:hlinkClr val="tx"/>
                    </a:ext>
                  </a:extLst>
                </a:hlinkClick>
              </a:rPr>
              <a:t>aafp.org/cgm</a:t>
            </a:r>
            <a:endParaRPr b="1" i="0" sz="5850" u="none" cap="none" strike="noStrike">
              <a:solidFill>
                <a:schemeClr val="dk1"/>
              </a:solidFill>
              <a:latin typeface="Franklin Gothic"/>
              <a:ea typeface="Franklin Gothic"/>
              <a:cs typeface="Franklin Gothic"/>
              <a:sym typeface="Franklin Gothic"/>
            </a:endParaRPr>
          </a:p>
        </p:txBody>
      </p:sp>
      <p:sp>
        <p:nvSpPr>
          <p:cNvPr id="325" name="Google Shape;325;p25"/>
          <p:cNvSpPr txBox="1"/>
          <p:nvPr/>
        </p:nvSpPr>
        <p:spPr>
          <a:xfrm>
            <a:off x="653482" y="2359447"/>
            <a:ext cx="10315548" cy="3441687"/>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Provider videos – Acknowledging implicit bias, Shared decision making</a:t>
            </a:r>
            <a:endParaRPr/>
          </a:p>
          <a:p>
            <a:pPr indent="0" lvl="0" marL="0" marR="0" rtl="0" algn="l">
              <a:lnSpc>
                <a:spcPct val="100000"/>
              </a:lnSpc>
              <a:spcBef>
                <a:spcPts val="0"/>
              </a:spcBef>
              <a:spcAft>
                <a:spcPts val="0"/>
              </a:spcAft>
              <a:buNone/>
            </a:pPr>
            <a:r>
              <a:rPr b="0" i="0" lang="en-US" sz="3700" u="sng" cap="none" strike="noStrike">
                <a:solidFill>
                  <a:srgbClr val="000000"/>
                </a:solidFill>
                <a:latin typeface="Arial"/>
                <a:ea typeface="Arial"/>
                <a:cs typeface="Arial"/>
                <a:sym typeface="Arial"/>
              </a:rPr>
              <a:t>Additional Resources:</a:t>
            </a:r>
            <a:endParaRPr/>
          </a:p>
          <a:p>
            <a:pPr indent="-571531" lvl="0" marL="571500" marR="0" rtl="0" algn="l">
              <a:lnSpc>
                <a:spcPct val="100000"/>
              </a:lnSpc>
              <a:spcBef>
                <a:spcPts val="0"/>
              </a:spcBef>
              <a:spcAft>
                <a:spcPts val="0"/>
              </a:spcAft>
              <a:buClr>
                <a:srgbClr val="000000"/>
              </a:buClr>
              <a:buSzPct val="100000"/>
              <a:buFont typeface="Arial"/>
              <a:buChar char="•"/>
            </a:pPr>
            <a:r>
              <a:rPr b="0" i="0" lang="en-US" sz="3700" u="none" cap="none" strike="noStrike">
                <a:solidFill>
                  <a:srgbClr val="000000"/>
                </a:solidFill>
                <a:latin typeface="Arial"/>
                <a:ea typeface="Arial"/>
                <a:cs typeface="Arial"/>
                <a:sym typeface="Arial"/>
              </a:rPr>
              <a:t>DiabetesWisePro: </a:t>
            </a:r>
            <a:r>
              <a:rPr b="0" i="0" lang="en-US" sz="3700" u="sng" cap="none" strike="noStrike">
                <a:solidFill>
                  <a:srgbClr val="000000"/>
                </a:solidFill>
                <a:latin typeface="Arial"/>
                <a:ea typeface="Arial"/>
                <a:cs typeface="Arial"/>
                <a:sym typeface="Arial"/>
                <a:hlinkClick r:id="rId4">
                  <a:extLst>
                    <a:ext uri="{A12FA001-AC4F-418D-AE19-62706E023703}">
                      <ahyp:hlinkClr val="tx"/>
                    </a:ext>
                  </a:extLst>
                </a:hlinkClick>
              </a:rPr>
              <a:t>https://pro.diabeteswise.org/</a:t>
            </a:r>
            <a:endParaRPr/>
          </a:p>
          <a:p>
            <a:pPr indent="-571531" lvl="0" marL="571500" marR="0" rtl="0" algn="l">
              <a:lnSpc>
                <a:spcPct val="100000"/>
              </a:lnSpc>
              <a:spcBef>
                <a:spcPts val="0"/>
              </a:spcBef>
              <a:spcAft>
                <a:spcPts val="0"/>
              </a:spcAft>
              <a:buClr>
                <a:srgbClr val="000000"/>
              </a:buClr>
              <a:buSzPct val="100000"/>
              <a:buFont typeface="Arial"/>
              <a:buChar char="•"/>
            </a:pPr>
            <a:r>
              <a:rPr b="0" i="0" lang="en-US" sz="3700" u="none" cap="none" strike="noStrike">
                <a:solidFill>
                  <a:srgbClr val="000000"/>
                </a:solidFill>
                <a:latin typeface="Arial"/>
                <a:ea typeface="Arial"/>
                <a:cs typeface="Arial"/>
                <a:sym typeface="Arial"/>
              </a:rPr>
              <a:t>ADCES – diabetes technology for healthcare professionals: https://www.adces.org/education/danatech/home</a:t>
            </a:r>
            <a:endParaRPr/>
          </a:p>
          <a:p>
            <a:pPr indent="-354203" lvl="0" marL="571500" marR="0" rtl="0" algn="l">
              <a:lnSpc>
                <a:spcPct val="100000"/>
              </a:lnSpc>
              <a:spcBef>
                <a:spcPts val="0"/>
              </a:spcBef>
              <a:spcAft>
                <a:spcPts val="0"/>
              </a:spcAft>
              <a:buClr>
                <a:srgbClr val="000000"/>
              </a:buClr>
              <a:buSzPct val="100000"/>
              <a:buFont typeface="Arial"/>
              <a:buNone/>
            </a:pPr>
            <a:r>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6"/>
          <p:cNvPicPr preferRelativeResize="0"/>
          <p:nvPr/>
        </p:nvPicPr>
        <p:blipFill rotWithShape="1">
          <a:blip r:embed="rId3">
            <a:alphaModFix/>
          </a:blip>
          <a:srcRect b="0" l="0" r="0" t="0"/>
          <a:stretch/>
        </p:blipFill>
        <p:spPr>
          <a:xfrm>
            <a:off x="0" y="-66261"/>
            <a:ext cx="12191999" cy="6950765"/>
          </a:xfrm>
          <a:prstGeom prst="rect">
            <a:avLst/>
          </a:prstGeom>
          <a:noFill/>
          <a:ln>
            <a:noFill/>
          </a:ln>
        </p:spPr>
      </p:pic>
      <p:sp>
        <p:nvSpPr>
          <p:cNvPr id="332" name="Google Shape;332;p26"/>
          <p:cNvSpPr/>
          <p:nvPr/>
        </p:nvSpPr>
        <p:spPr>
          <a:xfrm>
            <a:off x="1" y="2025525"/>
            <a:ext cx="7858584" cy="894007"/>
          </a:xfrm>
          <a:prstGeom prst="rect">
            <a:avLst/>
          </a:prstGeom>
          <a:solidFill>
            <a:srgbClr val="CFB87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26"/>
          <p:cNvSpPr txBox="1"/>
          <p:nvPr/>
        </p:nvSpPr>
        <p:spPr>
          <a:xfrm>
            <a:off x="1457490" y="1929783"/>
            <a:ext cx="9144000" cy="10854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2F2F2"/>
              </a:buClr>
              <a:buSzPts val="6000"/>
              <a:buFont typeface="Helvetica Neue"/>
              <a:buNone/>
            </a:pPr>
            <a:r>
              <a:rPr b="1" lang="en-US" sz="6000">
                <a:solidFill>
                  <a:srgbClr val="F2F2F2"/>
                </a:solidFill>
                <a:latin typeface="Helvetica Neue"/>
                <a:ea typeface="Helvetica Neue"/>
                <a:cs typeface="Helvetica Neue"/>
                <a:sym typeface="Helvetica Neue"/>
              </a:rPr>
              <a:t>THANK YOU</a:t>
            </a:r>
            <a:endParaRPr/>
          </a:p>
        </p:txBody>
      </p:sp>
      <p:pic>
        <p:nvPicPr>
          <p:cNvPr id="334" name="Google Shape;334;p26"/>
          <p:cNvPicPr preferRelativeResize="0"/>
          <p:nvPr/>
        </p:nvPicPr>
        <p:blipFill rotWithShape="1">
          <a:blip r:embed="rId4">
            <a:alphaModFix/>
          </a:blip>
          <a:srcRect b="0" l="0" r="0" t="0"/>
          <a:stretch/>
        </p:blipFill>
        <p:spPr>
          <a:xfrm>
            <a:off x="1457490" y="1219201"/>
            <a:ext cx="6401094" cy="614841"/>
          </a:xfrm>
          <a:prstGeom prst="rect">
            <a:avLst/>
          </a:prstGeom>
          <a:noFill/>
          <a:ln>
            <a:noFill/>
          </a:ln>
        </p:spPr>
      </p:pic>
      <p:sp>
        <p:nvSpPr>
          <p:cNvPr id="335" name="Google Shape;335;p26"/>
          <p:cNvSpPr/>
          <p:nvPr/>
        </p:nvSpPr>
        <p:spPr>
          <a:xfrm>
            <a:off x="236663" y="3016767"/>
            <a:ext cx="11585653" cy="1387229"/>
          </a:xfrm>
          <a:prstGeom prst="rect">
            <a:avLst/>
          </a:prstGeom>
          <a:solidFill>
            <a:srgbClr val="CFB87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erson holding a phone&#10;&#10;Description automatically generated" id="336" name="Google Shape;336;p26"/>
          <p:cNvPicPr preferRelativeResize="0"/>
          <p:nvPr/>
        </p:nvPicPr>
        <p:blipFill rotWithShape="1">
          <a:blip r:embed="rId5">
            <a:alphaModFix/>
          </a:blip>
          <a:srcRect b="0" l="0" r="0" t="0"/>
          <a:stretch/>
        </p:blipFill>
        <p:spPr>
          <a:xfrm>
            <a:off x="2426107" y="4924256"/>
            <a:ext cx="3346266" cy="1803749"/>
          </a:xfrm>
          <a:prstGeom prst="rect">
            <a:avLst/>
          </a:prstGeom>
          <a:noFill/>
          <a:ln>
            <a:noFill/>
          </a:ln>
        </p:spPr>
      </p:pic>
      <p:pic>
        <p:nvPicPr>
          <p:cNvPr descr="A qr code with a few squares&#10;&#10;Description automatically generated" id="337" name="Google Shape;337;p26"/>
          <p:cNvPicPr preferRelativeResize="0"/>
          <p:nvPr/>
        </p:nvPicPr>
        <p:blipFill rotWithShape="1">
          <a:blip r:embed="rId6">
            <a:alphaModFix/>
          </a:blip>
          <a:srcRect b="0" l="0" r="0" t="0"/>
          <a:stretch/>
        </p:blipFill>
        <p:spPr>
          <a:xfrm>
            <a:off x="2204657" y="4771767"/>
            <a:ext cx="1145683" cy="1135173"/>
          </a:xfrm>
          <a:prstGeom prst="rect">
            <a:avLst/>
          </a:prstGeom>
          <a:noFill/>
          <a:ln>
            <a:noFill/>
          </a:ln>
        </p:spPr>
      </p:pic>
      <p:pic>
        <p:nvPicPr>
          <p:cNvPr descr="A close-up of a logo&#10;&#10;Description automatically generated" id="338" name="Google Shape;338;p26"/>
          <p:cNvPicPr preferRelativeResize="0"/>
          <p:nvPr/>
        </p:nvPicPr>
        <p:blipFill rotWithShape="1">
          <a:blip r:embed="rId7">
            <a:alphaModFix/>
          </a:blip>
          <a:srcRect b="0" l="0" r="0" t="0"/>
          <a:stretch/>
        </p:blipFill>
        <p:spPr>
          <a:xfrm>
            <a:off x="6523543" y="4924255"/>
            <a:ext cx="4373171" cy="1187177"/>
          </a:xfrm>
          <a:prstGeom prst="rect">
            <a:avLst/>
          </a:prstGeom>
          <a:noFill/>
          <a:ln>
            <a:noFill/>
          </a:ln>
        </p:spPr>
      </p:pic>
      <p:pic>
        <p:nvPicPr>
          <p:cNvPr descr="A qr code on a white background&#10;&#10;Description automatically generated" id="339" name="Google Shape;339;p26"/>
          <p:cNvPicPr preferRelativeResize="0"/>
          <p:nvPr/>
        </p:nvPicPr>
        <p:blipFill rotWithShape="1">
          <a:blip r:embed="rId8">
            <a:alphaModFix/>
          </a:blip>
          <a:srcRect b="0" l="0" r="0" t="0"/>
          <a:stretch/>
        </p:blipFill>
        <p:spPr>
          <a:xfrm>
            <a:off x="9932332" y="5626667"/>
            <a:ext cx="1074683" cy="1077978"/>
          </a:xfrm>
          <a:prstGeom prst="rect">
            <a:avLst/>
          </a:prstGeom>
          <a:noFill/>
          <a:ln>
            <a:noFill/>
          </a:ln>
        </p:spPr>
      </p:pic>
      <p:pic>
        <p:nvPicPr>
          <p:cNvPr descr="Helmsley Charitable Trust Products - Rural Policy Research Institute" id="340" name="Google Shape;340;p26"/>
          <p:cNvPicPr preferRelativeResize="0"/>
          <p:nvPr/>
        </p:nvPicPr>
        <p:blipFill rotWithShape="1">
          <a:blip r:embed="rId9">
            <a:alphaModFix/>
          </a:blip>
          <a:srcRect b="0" l="0" r="0" t="0"/>
          <a:stretch/>
        </p:blipFill>
        <p:spPr>
          <a:xfrm>
            <a:off x="8980403" y="1007869"/>
            <a:ext cx="2934824" cy="1187177"/>
          </a:xfrm>
          <a:prstGeom prst="rect">
            <a:avLst/>
          </a:prstGeom>
          <a:noFill/>
          <a:ln cap="flat" cmpd="sng" w="38100">
            <a:solidFill>
              <a:schemeClr val="lt1"/>
            </a:solidFill>
            <a:prstDash val="solid"/>
            <a:round/>
            <a:headEnd len="sm" w="sm" type="none"/>
            <a:tailEnd len="sm" w="sm" type="none"/>
          </a:ln>
        </p:spPr>
      </p:pic>
      <p:sp>
        <p:nvSpPr>
          <p:cNvPr id="341" name="Google Shape;341;p26"/>
          <p:cNvSpPr txBox="1"/>
          <p:nvPr/>
        </p:nvSpPr>
        <p:spPr>
          <a:xfrm>
            <a:off x="8772507" y="288194"/>
            <a:ext cx="314272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PREPARE 4 CGM has been</a:t>
            </a:r>
            <a:endParaRPr/>
          </a:p>
          <a:p>
            <a:pPr indent="0" lvl="0" marL="0" marR="0" rtl="0" algn="ctr">
              <a:spcBef>
                <a:spcPts val="0"/>
              </a:spcBef>
              <a:spcAft>
                <a:spcPts val="0"/>
              </a:spcAft>
              <a:buNone/>
            </a:pPr>
            <a:r>
              <a:rPr b="1" lang="en-US" sz="1800">
                <a:solidFill>
                  <a:schemeClr val="lt1"/>
                </a:solidFill>
                <a:latin typeface="Arial"/>
                <a:ea typeface="Arial"/>
                <a:cs typeface="Arial"/>
                <a:sym typeface="Arial"/>
              </a:rPr>
              <a:t>generously funded by: </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26"/>
          <p:cNvSpPr txBox="1"/>
          <p:nvPr/>
        </p:nvSpPr>
        <p:spPr>
          <a:xfrm>
            <a:off x="1079140" y="3455710"/>
            <a:ext cx="11474810" cy="9642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US" sz="3200">
                <a:solidFill>
                  <a:schemeClr val="lt1"/>
                </a:solidFill>
                <a:latin typeface="Arial"/>
                <a:ea typeface="Arial"/>
                <a:cs typeface="Arial"/>
                <a:sym typeface="Arial"/>
              </a:rPr>
              <a:t>Sean Oser, MD, MPH</a:t>
            </a:r>
            <a:br>
              <a:rPr b="1" i="0" lang="en-US" sz="2400">
                <a:solidFill>
                  <a:schemeClr val="lt1"/>
                </a:solidFill>
                <a:latin typeface="Arial"/>
                <a:ea typeface="Arial"/>
                <a:cs typeface="Arial"/>
                <a:sym typeface="Arial"/>
              </a:rPr>
            </a:br>
            <a:r>
              <a:rPr b="0" i="0" lang="en-US" sz="2000" u="sng">
                <a:solidFill>
                  <a:schemeClr val="lt1"/>
                </a:solidFill>
                <a:latin typeface="Arial"/>
                <a:ea typeface="Arial"/>
                <a:cs typeface="Arial"/>
                <a:sym typeface="Arial"/>
                <a:hlinkClick r:id="rId10">
                  <a:extLst>
                    <a:ext uri="{A12FA001-AC4F-418D-AE19-62706E023703}">
                      <ahyp:hlinkClr val="tx"/>
                    </a:ext>
                  </a:extLst>
                </a:hlinkClick>
              </a:rPr>
              <a:t>Sean.Oser@CUAnschutz.edu</a:t>
            </a:r>
            <a:r>
              <a:rPr b="0" i="0" lang="en-US" sz="2000">
                <a:solidFill>
                  <a:schemeClr val="lt1"/>
                </a:solidFill>
                <a:latin typeface="Arial"/>
                <a:ea typeface="Arial"/>
                <a:cs typeface="Arial"/>
                <a:sym typeface="Arial"/>
              </a:rPr>
              <a:t> </a:t>
            </a:r>
            <a:endParaRPr/>
          </a:p>
          <a:p>
            <a:pPr indent="0" lvl="0" marL="0" marR="0" rtl="0" algn="l">
              <a:lnSpc>
                <a:spcPct val="100000"/>
              </a:lnSpc>
              <a:spcBef>
                <a:spcPts val="0"/>
              </a:spcBef>
              <a:spcAft>
                <a:spcPts val="0"/>
              </a:spcAft>
              <a:buClr>
                <a:srgbClr val="B369AB"/>
              </a:buClr>
              <a:buSzPts val="2000"/>
              <a:buFont typeface="Arial Black"/>
              <a:buNone/>
            </a:pPr>
            <a:r>
              <a:t/>
            </a:r>
            <a:endParaRPr b="0" i="0" sz="20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2000"/>
              <a:buFont typeface="Arial Black"/>
              <a:buNone/>
            </a:pPr>
            <a:r>
              <a:t/>
            </a:r>
            <a:endParaRPr b="0" i="0" sz="20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2000"/>
              <a:buFont typeface="Arial Black"/>
              <a:buNone/>
            </a:pPr>
            <a:r>
              <a:t/>
            </a:r>
            <a:endParaRPr b="0" i="0" sz="20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1200"/>
              <a:buFont typeface="Arial Black"/>
              <a:buNone/>
            </a:pPr>
            <a:r>
              <a:t/>
            </a:r>
            <a:endParaRPr b="1" i="0" sz="12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3200"/>
              <a:buFont typeface="Arial Black"/>
              <a:buNone/>
            </a:pPr>
            <a:r>
              <a:t/>
            </a:r>
            <a:endParaRPr b="1" i="0" sz="3200">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200"/>
              <a:buFont typeface="Arial"/>
              <a:buNone/>
            </a:pPr>
            <a:r>
              <a:rPr b="1" i="0" lang="en-US" sz="3200">
                <a:solidFill>
                  <a:schemeClr val="lt1"/>
                </a:solidFill>
                <a:latin typeface="Arial"/>
                <a:ea typeface="Arial"/>
                <a:cs typeface="Arial"/>
                <a:sym typeface="Arial"/>
              </a:rPr>
              <a:t>Tamara Oser, MD</a:t>
            </a:r>
            <a:br>
              <a:rPr b="1" i="0" lang="en-US" sz="2400">
                <a:solidFill>
                  <a:schemeClr val="lt1"/>
                </a:solidFill>
                <a:latin typeface="Arial"/>
                <a:ea typeface="Arial"/>
                <a:cs typeface="Arial"/>
                <a:sym typeface="Arial"/>
              </a:rPr>
            </a:br>
            <a:r>
              <a:rPr b="0" i="0" lang="en-US" sz="2000" u="sng">
                <a:solidFill>
                  <a:schemeClr val="lt1"/>
                </a:solidFill>
                <a:latin typeface="Arial"/>
                <a:ea typeface="Arial"/>
                <a:cs typeface="Arial"/>
                <a:sym typeface="Arial"/>
                <a:hlinkClick r:id="rId11">
                  <a:extLst>
                    <a:ext uri="{A12FA001-AC4F-418D-AE19-62706E023703}">
                      <ahyp:hlinkClr val="tx"/>
                    </a:ext>
                  </a:extLst>
                </a:hlinkClick>
              </a:rPr>
              <a:t>Tamara.Oser@CUAnschutz.edu</a:t>
            </a:r>
            <a:r>
              <a:rPr b="0" i="0" lang="en-US" sz="2000">
                <a:solidFill>
                  <a:schemeClr val="lt1"/>
                </a:solidFill>
                <a:latin typeface="Arial"/>
                <a:ea typeface="Arial"/>
                <a:cs typeface="Arial"/>
                <a:sym typeface="Arial"/>
              </a:rPr>
              <a:t> </a:t>
            </a:r>
            <a:endParaRPr/>
          </a:p>
          <a:p>
            <a:pPr indent="0" lvl="0" marL="0" marR="0" rtl="0" algn="l">
              <a:lnSpc>
                <a:spcPct val="100000"/>
              </a:lnSpc>
              <a:spcBef>
                <a:spcPts val="0"/>
              </a:spcBef>
              <a:spcAft>
                <a:spcPts val="0"/>
              </a:spcAft>
              <a:buClr>
                <a:srgbClr val="B369AB"/>
              </a:buClr>
              <a:buSzPts val="2400"/>
              <a:buFont typeface="Arial Black"/>
              <a:buNone/>
            </a:pPr>
            <a:r>
              <a:t/>
            </a:r>
            <a:endParaRPr b="0" i="0" sz="24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2000"/>
              <a:buFont typeface="Arial Black"/>
              <a:buNone/>
            </a:pPr>
            <a:r>
              <a:t/>
            </a:r>
            <a:endParaRPr b="0" i="0" sz="20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B369AB"/>
              </a:buClr>
              <a:buSzPts val="2400"/>
              <a:buFont typeface="Arial Black"/>
              <a:buNone/>
            </a:pPr>
            <a:r>
              <a:t/>
            </a:r>
            <a:endParaRPr b="0" i="0" sz="2400">
              <a:solidFill>
                <a:schemeClr val="lt1"/>
              </a:solidFill>
              <a:latin typeface="Arial"/>
              <a:ea typeface="Arial"/>
              <a:cs typeface="Arial"/>
              <a:sym typeface="Arial"/>
            </a:endParaRPr>
          </a:p>
          <a:p>
            <a:pPr indent="0" lvl="0" marL="0" marR="0" rtl="0" algn="l">
              <a:lnSpc>
                <a:spcPct val="90000"/>
              </a:lnSpc>
              <a:spcBef>
                <a:spcPts val="0"/>
              </a:spcBef>
              <a:spcAft>
                <a:spcPts val="0"/>
              </a:spcAft>
              <a:buClr>
                <a:srgbClr val="B369AB"/>
              </a:buClr>
              <a:buSzPts val="2400"/>
              <a:buFont typeface="Arial Black"/>
              <a:buNone/>
            </a:pPr>
            <a:r>
              <a:t/>
            </a:r>
            <a:endParaRPr b="0" i="0" sz="2400">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Arial"/>
              <a:buNone/>
            </a:pPr>
            <a:r>
              <a:rPr b="0" i="0" lang="en-US" sz="2400">
                <a:solidFill>
                  <a:schemeClr val="lt1"/>
                </a:solidFill>
                <a:latin typeface="Arial"/>
                <a:ea typeface="Arial"/>
                <a:cs typeface="Arial"/>
                <a:sym typeface="Arial"/>
              </a:rPr>
              <a:t>	</a:t>
            </a:r>
            <a:endParaRPr/>
          </a:p>
        </p:txBody>
      </p:sp>
      <p:sp>
        <p:nvSpPr>
          <p:cNvPr id="343" name="Google Shape;343;p26"/>
          <p:cNvSpPr txBox="1"/>
          <p:nvPr/>
        </p:nvSpPr>
        <p:spPr>
          <a:xfrm>
            <a:off x="3969747" y="2919532"/>
            <a:ext cx="3605253" cy="23562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400"/>
              <a:buFont typeface="Arial"/>
              <a:buNone/>
            </a:pPr>
            <a:r>
              <a:rPr b="1" i="0" lang="en-US" sz="3400" u="sng">
                <a:solidFill>
                  <a:schemeClr val="lt1"/>
                </a:solidFill>
                <a:latin typeface="Arial"/>
                <a:ea typeface="Arial"/>
                <a:cs typeface="Arial"/>
                <a:sym typeface="Arial"/>
              </a:rPr>
              <a:t>Study PIs:</a:t>
            </a:r>
            <a:endParaRPr b="0" i="0" sz="3400">
              <a:solidFill>
                <a:schemeClr val="lt1"/>
              </a:solidFill>
              <a:latin typeface="Arial"/>
              <a:ea typeface="Arial"/>
              <a:cs typeface="Arial"/>
              <a:sym typeface="Arial"/>
            </a:endParaRPr>
          </a:p>
          <a:p>
            <a:pPr indent="0" lvl="0" marL="0" marR="0" rtl="0" algn="l">
              <a:lnSpc>
                <a:spcPct val="90000"/>
              </a:lnSpc>
              <a:spcBef>
                <a:spcPts val="0"/>
              </a:spcBef>
              <a:spcAft>
                <a:spcPts val="0"/>
              </a:spcAft>
              <a:buClr>
                <a:srgbClr val="B369AB"/>
              </a:buClr>
              <a:buSzPts val="2400"/>
              <a:buFont typeface="Arial Black"/>
              <a:buNone/>
            </a:pPr>
            <a:r>
              <a:t/>
            </a:r>
            <a:endParaRPr b="0" i="0" sz="2400">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Arial"/>
              <a:buNone/>
            </a:pPr>
            <a:r>
              <a:rPr b="0" i="0" lang="en-US" sz="2400">
                <a:solidFill>
                  <a:schemeClr val="lt1"/>
                </a:solidFill>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3"/>
          <p:cNvSpPr txBox="1"/>
          <p:nvPr>
            <p:ph type="title"/>
          </p:nvPr>
        </p:nvSpPr>
        <p:spPr>
          <a:xfrm>
            <a:off x="581025" y="2413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Objectives</a:t>
            </a:r>
            <a:endParaRPr/>
          </a:p>
        </p:txBody>
      </p:sp>
      <p:sp>
        <p:nvSpPr>
          <p:cNvPr id="132" name="Google Shape;13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Play"/>
              <a:buAutoNum type="arabicPeriod"/>
            </a:pPr>
            <a:r>
              <a:rPr lang="en-US">
                <a:latin typeface="Arial"/>
                <a:ea typeface="Arial"/>
                <a:cs typeface="Arial"/>
                <a:sym typeface="Arial"/>
              </a:rPr>
              <a:t>Describe three strategies for implementation of continuous glucose monitoring in primary care settings.</a:t>
            </a:r>
            <a:endParaRPr/>
          </a:p>
          <a:p>
            <a:pPr indent="-514350" lvl="0" marL="514350" rtl="0" algn="l">
              <a:lnSpc>
                <a:spcPct val="90000"/>
              </a:lnSpc>
              <a:spcBef>
                <a:spcPts val="1000"/>
              </a:spcBef>
              <a:spcAft>
                <a:spcPts val="0"/>
              </a:spcAft>
              <a:buClr>
                <a:schemeClr val="dk1"/>
              </a:buClr>
              <a:buSzPts val="2800"/>
              <a:buFont typeface="Play"/>
              <a:buAutoNum type="arabicPeriod"/>
            </a:pPr>
            <a:r>
              <a:rPr lang="en-US">
                <a:latin typeface="Arial"/>
                <a:ea typeface="Arial"/>
                <a:cs typeface="Arial"/>
                <a:sym typeface="Arial"/>
              </a:rPr>
              <a:t>Describe changes in implementation of CGM workflows to identify patients for CGM, facilitate insurance authorization for CGM, use CGM data to inform diabetes care, engage patients in CGM education and shared decision-making, bill for CGM-related services, and maintain CGM use.</a:t>
            </a:r>
            <a:endParaRPr/>
          </a:p>
          <a:p>
            <a:pPr indent="-336550" lvl="0" marL="514350" rtl="0" algn="l">
              <a:lnSpc>
                <a:spcPct val="90000"/>
              </a:lnSpc>
              <a:spcBef>
                <a:spcPts val="1000"/>
              </a:spcBef>
              <a:spcAft>
                <a:spcPts val="0"/>
              </a:spcAft>
              <a:buClr>
                <a:schemeClr val="dk1"/>
              </a:buClr>
              <a:buSzPts val="2800"/>
              <a:buFont typeface="Play"/>
              <a:buNone/>
            </a:pPr>
            <a:r>
              <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1" type="body"/>
          </p:nvPr>
        </p:nvSpPr>
        <p:spPr>
          <a:xfrm>
            <a:off x="299986" y="1702011"/>
            <a:ext cx="11360800" cy="4555200"/>
          </a:xfrm>
          <a:prstGeom prst="rect">
            <a:avLst/>
          </a:prstGeom>
          <a:noFill/>
          <a:ln>
            <a:noFill/>
          </a:ln>
        </p:spPr>
        <p:txBody>
          <a:bodyPr anchorCtr="0" anchor="t" bIns="91425" lIns="91425" spcFirstLastPara="1" rIns="91425" wrap="square" tIns="91425">
            <a:normAutofit/>
          </a:bodyPr>
          <a:lstStyle/>
          <a:p>
            <a:pPr indent="-456565" lvl="0" marL="608965" rtl="0" algn="l">
              <a:lnSpc>
                <a:spcPct val="90000"/>
              </a:lnSpc>
              <a:spcBef>
                <a:spcPts val="0"/>
              </a:spcBef>
              <a:spcAft>
                <a:spcPts val="0"/>
              </a:spcAft>
              <a:buClr>
                <a:schemeClr val="dk1"/>
              </a:buClr>
              <a:buSzPts val="1800"/>
              <a:buChar char="●"/>
            </a:pPr>
            <a:r>
              <a:rPr lang="en-US" sz="2400">
                <a:latin typeface="Arial"/>
                <a:ea typeface="Arial"/>
                <a:cs typeface="Arial"/>
                <a:sym typeface="Arial"/>
              </a:rPr>
              <a:t>50% of adults with type 1 diabetes and 90% of people with type 2 diabetes receive their diabetes care in primary care settings.</a:t>
            </a:r>
            <a:endParaRPr/>
          </a:p>
          <a:p>
            <a:pPr indent="-456565" lvl="0" marL="608965" rtl="0" algn="l">
              <a:lnSpc>
                <a:spcPct val="90000"/>
              </a:lnSpc>
              <a:spcBef>
                <a:spcPts val="0"/>
              </a:spcBef>
              <a:spcAft>
                <a:spcPts val="0"/>
              </a:spcAft>
              <a:buClr>
                <a:schemeClr val="dk1"/>
              </a:buClr>
              <a:buSzPts val="1800"/>
              <a:buChar char="●"/>
            </a:pPr>
            <a:r>
              <a:rPr lang="en-US" sz="2400">
                <a:latin typeface="Arial"/>
                <a:ea typeface="Arial"/>
                <a:cs typeface="Arial"/>
                <a:sym typeface="Arial"/>
              </a:rPr>
              <a:t>A recent national study demonstrated only 38.6% of primary care clinicians and physicians have ever prescribed CGM.</a:t>
            </a:r>
            <a:endParaRPr/>
          </a:p>
          <a:p>
            <a:pPr indent="-456565" lvl="0" marL="608965" rtl="0" algn="l">
              <a:lnSpc>
                <a:spcPct val="90000"/>
              </a:lnSpc>
              <a:spcBef>
                <a:spcPts val="0"/>
              </a:spcBef>
              <a:spcAft>
                <a:spcPts val="0"/>
              </a:spcAft>
              <a:buClr>
                <a:schemeClr val="dk1"/>
              </a:buClr>
              <a:buSzPts val="1800"/>
              <a:buChar char="●"/>
            </a:pPr>
            <a:r>
              <a:rPr lang="en-US" sz="2400">
                <a:latin typeface="Arial"/>
                <a:ea typeface="Arial"/>
                <a:cs typeface="Arial"/>
                <a:sym typeface="Arial"/>
              </a:rPr>
              <a:t>The same study showed that having prescribed CGM previously was associated with increased likelihood to prescribe CGM in the future (OR 7.44, p&lt;.001).</a:t>
            </a:r>
            <a:endParaRPr/>
          </a:p>
          <a:p>
            <a:pPr indent="-456565" lvl="0" marL="608965" rtl="0" algn="l">
              <a:lnSpc>
                <a:spcPct val="90000"/>
              </a:lnSpc>
              <a:spcBef>
                <a:spcPts val="0"/>
              </a:spcBef>
              <a:spcAft>
                <a:spcPts val="0"/>
              </a:spcAft>
              <a:buClr>
                <a:schemeClr val="dk1"/>
              </a:buClr>
              <a:buSzPts val="1800"/>
              <a:buChar char="●"/>
            </a:pPr>
            <a:r>
              <a:rPr lang="en-US" sz="2400">
                <a:latin typeface="Arial"/>
                <a:ea typeface="Arial"/>
                <a:cs typeface="Arial"/>
                <a:sym typeface="Arial"/>
              </a:rPr>
              <a:t>Many people can’t see endocrinology due to health-related social needs (e.g., work attendance, transportation, lack of insurance).</a:t>
            </a:r>
            <a:endParaRPr/>
          </a:p>
          <a:p>
            <a:pPr indent="-456565" lvl="0" marL="608965" rtl="0" algn="l">
              <a:lnSpc>
                <a:spcPct val="90000"/>
              </a:lnSpc>
              <a:spcBef>
                <a:spcPts val="0"/>
              </a:spcBef>
              <a:spcAft>
                <a:spcPts val="0"/>
              </a:spcAft>
              <a:buClr>
                <a:schemeClr val="dk1"/>
              </a:buClr>
              <a:buSzPts val="1800"/>
              <a:buChar char="●"/>
            </a:pPr>
            <a:r>
              <a:rPr lang="en-US" sz="2400">
                <a:latin typeface="Arial"/>
                <a:ea typeface="Arial"/>
                <a:cs typeface="Arial"/>
                <a:sym typeface="Arial"/>
              </a:rPr>
              <a:t>Many people also prefer to receive their diabetes care through their PCPs.</a:t>
            </a:r>
            <a:endParaRPr/>
          </a:p>
        </p:txBody>
      </p:sp>
      <p:sp>
        <p:nvSpPr>
          <p:cNvPr id="138" name="Google Shape;138;p4"/>
          <p:cNvSpPr txBox="1"/>
          <p:nvPr>
            <p:ph type="title"/>
          </p:nvPr>
        </p:nvSpPr>
        <p:spPr>
          <a:xfrm>
            <a:off x="415600" y="518981"/>
            <a:ext cx="11360800" cy="7636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2800"/>
              <a:buFont typeface="Arial"/>
              <a:buNone/>
            </a:pPr>
            <a:r>
              <a:rPr b="1" lang="en-US" sz="3200">
                <a:latin typeface="Arial"/>
                <a:ea typeface="Arial"/>
                <a:cs typeface="Arial"/>
                <a:sym typeface="Arial"/>
              </a:rPr>
              <a:t>The Importance of Primary Care in Use of CGM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nvSpPr>
        <p:spPr>
          <a:xfrm>
            <a:off x="11361905" y="6291154"/>
            <a:ext cx="610529" cy="236337"/>
          </a:xfrm>
          <a:prstGeom prst="rect">
            <a:avLst/>
          </a:prstGeom>
          <a:noFill/>
          <a:ln>
            <a:noFill/>
          </a:ln>
        </p:spPr>
        <p:txBody>
          <a:bodyPr anchorCtr="0" anchor="ctr" bIns="60900" lIns="121800" spcFirstLastPara="1" rIns="121800" wrap="square" tIns="60900">
            <a:noAutofit/>
          </a:bodyPr>
          <a:lstStyle/>
          <a:p>
            <a:pPr indent="0" lvl="0" marL="0" marR="0" rtl="0" algn="r">
              <a:spcBef>
                <a:spcPts val="0"/>
              </a:spcBef>
              <a:spcAft>
                <a:spcPts val="0"/>
              </a:spcAft>
              <a:buNone/>
            </a:pPr>
            <a:fld id="{00000000-1234-1234-1234-123412341234}" type="slidenum">
              <a:rPr b="0" lang="en-US" sz="1332">
                <a:solidFill>
                  <a:schemeClr val="lt1"/>
                </a:solidFill>
                <a:latin typeface="Play"/>
                <a:ea typeface="Play"/>
                <a:cs typeface="Play"/>
                <a:sym typeface="Play"/>
              </a:rPr>
              <a:t>‹#›</a:t>
            </a:fld>
            <a:endParaRPr b="0" sz="1332">
              <a:solidFill>
                <a:schemeClr val="lt1"/>
              </a:solidFill>
              <a:latin typeface="Play"/>
              <a:ea typeface="Play"/>
              <a:cs typeface="Play"/>
              <a:sym typeface="Play"/>
            </a:endParaRPr>
          </a:p>
        </p:txBody>
      </p:sp>
      <p:sp>
        <p:nvSpPr>
          <p:cNvPr id="145" name="Google Shape;145;p5"/>
          <p:cNvSpPr txBox="1"/>
          <p:nvPr/>
        </p:nvSpPr>
        <p:spPr>
          <a:xfrm>
            <a:off x="350179" y="330509"/>
            <a:ext cx="11830544" cy="1008632"/>
          </a:xfrm>
          <a:prstGeom prst="rect">
            <a:avLst/>
          </a:prstGeom>
          <a:noFill/>
          <a:ln>
            <a:noFill/>
          </a:ln>
        </p:spPr>
        <p:txBody>
          <a:bodyPr anchorCtr="0" anchor="b" bIns="60900" lIns="121800" spcFirstLastPara="1" rIns="121800" wrap="square" tIns="60900">
            <a:noAutofit/>
          </a:bodyPr>
          <a:lstStyle/>
          <a:p>
            <a:pPr indent="0" lvl="0" marL="0" marR="0" rtl="0" algn="l">
              <a:spcBef>
                <a:spcPts val="0"/>
              </a:spcBef>
              <a:spcAft>
                <a:spcPts val="0"/>
              </a:spcAft>
              <a:buClr>
                <a:schemeClr val="dk1"/>
              </a:buClr>
              <a:buSzPts val="3200"/>
              <a:buFont typeface="Arial"/>
              <a:buNone/>
            </a:pPr>
            <a:r>
              <a:rPr b="1" lang="en-US" sz="3200">
                <a:solidFill>
                  <a:schemeClr val="dk1"/>
                </a:solidFill>
                <a:latin typeface="Arial"/>
                <a:ea typeface="Arial"/>
                <a:cs typeface="Arial"/>
                <a:sym typeface="Arial"/>
              </a:rPr>
              <a:t>We need both primary care and endocrinology to care for people with diabetes—we are all in this together.</a:t>
            </a:r>
            <a:endParaRPr/>
          </a:p>
        </p:txBody>
      </p:sp>
      <p:pic>
        <p:nvPicPr>
          <p:cNvPr id="146" name="Google Shape;146;p5"/>
          <p:cNvPicPr preferRelativeResize="0"/>
          <p:nvPr/>
        </p:nvPicPr>
        <p:blipFill rotWithShape="1">
          <a:blip r:embed="rId3">
            <a:alphaModFix/>
          </a:blip>
          <a:srcRect b="1833" l="0" r="0" t="0"/>
          <a:stretch/>
        </p:blipFill>
        <p:spPr>
          <a:xfrm>
            <a:off x="746862" y="1281719"/>
            <a:ext cx="10686999" cy="3438421"/>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
        <p:nvSpPr>
          <p:cNvPr id="147" name="Google Shape;147;p5"/>
          <p:cNvSpPr txBox="1"/>
          <p:nvPr/>
        </p:nvSpPr>
        <p:spPr>
          <a:xfrm>
            <a:off x="746862" y="4755335"/>
            <a:ext cx="11172257" cy="3793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65">
                <a:solidFill>
                  <a:schemeClr val="dk1"/>
                </a:solidFill>
                <a:latin typeface="Arial"/>
                <a:ea typeface="Arial"/>
                <a:cs typeface="Arial"/>
                <a:sym typeface="Arial"/>
              </a:rPr>
              <a:t>Distributions of Endocrinologists/Diabetologists and Primary Care Providers Across the United States</a:t>
            </a:r>
            <a:endParaRPr/>
          </a:p>
        </p:txBody>
      </p:sp>
      <p:sp>
        <p:nvSpPr>
          <p:cNvPr id="148" name="Google Shape;148;p5"/>
          <p:cNvSpPr txBox="1"/>
          <p:nvPr/>
        </p:nvSpPr>
        <p:spPr>
          <a:xfrm>
            <a:off x="746862" y="5095653"/>
            <a:ext cx="10951489" cy="953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50">
                <a:solidFill>
                  <a:schemeClr val="dk1"/>
                </a:solidFill>
                <a:latin typeface="Arial"/>
                <a:ea typeface="Arial"/>
                <a:cs typeface="Arial"/>
                <a:sym typeface="Arial"/>
              </a:rPr>
              <a:t>Oser SM, Oser TK. Diabetes Technologies: We Are All in this Together. </a:t>
            </a:r>
            <a:r>
              <a:rPr i="1" lang="en-US" sz="1850">
                <a:solidFill>
                  <a:schemeClr val="dk1"/>
                </a:solidFill>
                <a:latin typeface="Arial"/>
                <a:ea typeface="Arial"/>
                <a:cs typeface="Arial"/>
                <a:sym typeface="Arial"/>
              </a:rPr>
              <a:t>Clinical Diabetes</a:t>
            </a:r>
            <a:r>
              <a:rPr lang="en-US" sz="1850">
                <a:solidFill>
                  <a:schemeClr val="dk1"/>
                </a:solidFill>
                <a:latin typeface="Arial"/>
                <a:ea typeface="Arial"/>
                <a:cs typeface="Arial"/>
                <a:sym typeface="Arial"/>
              </a:rPr>
              <a:t> 2020 April;38(2):188-9. </a:t>
            </a:r>
            <a:r>
              <a:rPr lang="en-US" sz="1850" u="sng">
                <a:solidFill>
                  <a:schemeClr val="dk1"/>
                </a:solidFill>
                <a:latin typeface="Arial"/>
                <a:ea typeface="Arial"/>
                <a:cs typeface="Arial"/>
                <a:sym typeface="Arial"/>
                <a:hlinkClick r:id="rId4">
                  <a:extLst>
                    <a:ext uri="{A12FA001-AC4F-418D-AE19-62706E023703}">
                      <ahyp:hlinkClr val="tx"/>
                    </a:ext>
                  </a:extLst>
                </a:hlinkClick>
              </a:rPr>
              <a:t>https://doi.org/10.2337/cd19-0046</a:t>
            </a:r>
            <a:r>
              <a:rPr lang="en-US" sz="1850">
                <a:solidFill>
                  <a:schemeClr val="dk1"/>
                </a:solidFill>
                <a:latin typeface="Arial"/>
                <a:ea typeface="Arial"/>
                <a:cs typeface="Arial"/>
                <a:sym typeface="Arial"/>
              </a:rPr>
              <a:t>. PMID: 32327892.</a:t>
            </a:r>
            <a:endParaRPr/>
          </a:p>
          <a:p>
            <a:pPr indent="0" lvl="0" marL="0" marR="0" rtl="0" algn="l">
              <a:spcBef>
                <a:spcPts val="0"/>
              </a:spcBef>
              <a:spcAft>
                <a:spcPts val="0"/>
              </a:spcAft>
              <a:buNone/>
            </a:pPr>
            <a:r>
              <a:t/>
            </a:r>
            <a:endParaRPr sz="1865">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nvSpPr>
        <p:spPr>
          <a:xfrm>
            <a:off x="11361905" y="6291154"/>
            <a:ext cx="610529" cy="236337"/>
          </a:xfrm>
          <a:prstGeom prst="rect">
            <a:avLst/>
          </a:prstGeom>
          <a:noFill/>
          <a:ln>
            <a:noFill/>
          </a:ln>
        </p:spPr>
        <p:txBody>
          <a:bodyPr anchorCtr="0" anchor="ctr" bIns="60900" lIns="121800" spcFirstLastPara="1" rIns="121800" wrap="square" tIns="60900">
            <a:noAutofit/>
          </a:bodyPr>
          <a:lstStyle/>
          <a:p>
            <a:pPr indent="0" lvl="0" marL="0" marR="0" rtl="0" algn="r">
              <a:spcBef>
                <a:spcPts val="0"/>
              </a:spcBef>
              <a:spcAft>
                <a:spcPts val="0"/>
              </a:spcAft>
              <a:buNone/>
            </a:pPr>
            <a:fld id="{00000000-1234-1234-1234-123412341234}" type="slidenum">
              <a:rPr b="0" lang="en-US" sz="1332">
                <a:solidFill>
                  <a:schemeClr val="lt1"/>
                </a:solidFill>
                <a:latin typeface="Play"/>
                <a:ea typeface="Play"/>
                <a:cs typeface="Play"/>
                <a:sym typeface="Play"/>
              </a:rPr>
              <a:t>‹#›</a:t>
            </a:fld>
            <a:endParaRPr b="0" sz="1332">
              <a:solidFill>
                <a:schemeClr val="lt1"/>
              </a:solidFill>
              <a:latin typeface="Play"/>
              <a:ea typeface="Play"/>
              <a:cs typeface="Play"/>
              <a:sym typeface="Play"/>
            </a:endParaRPr>
          </a:p>
        </p:txBody>
      </p:sp>
      <p:sp>
        <p:nvSpPr>
          <p:cNvPr id="155" name="Google Shape;155;p6"/>
          <p:cNvSpPr txBox="1"/>
          <p:nvPr/>
        </p:nvSpPr>
        <p:spPr>
          <a:xfrm>
            <a:off x="404178" y="521565"/>
            <a:ext cx="11787822" cy="793008"/>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800"/>
              <a:buFont typeface="Arial"/>
              <a:buNone/>
            </a:pPr>
            <a:r>
              <a:rPr b="1" i="0" lang="en-US" sz="3200" u="none" cap="none" strike="noStrike">
                <a:solidFill>
                  <a:schemeClr val="dk1"/>
                </a:solidFill>
                <a:latin typeface="Arial"/>
                <a:ea typeface="Arial"/>
                <a:cs typeface="Arial"/>
                <a:sym typeface="Arial"/>
              </a:rPr>
              <a:t>Evidence continues to build, and insurance is following</a:t>
            </a:r>
            <a:endParaRPr/>
          </a:p>
        </p:txBody>
      </p:sp>
      <p:sp>
        <p:nvSpPr>
          <p:cNvPr id="156" name="Google Shape;156;p6"/>
          <p:cNvSpPr txBox="1"/>
          <p:nvPr/>
        </p:nvSpPr>
        <p:spPr>
          <a:xfrm>
            <a:off x="625510" y="1766487"/>
            <a:ext cx="11160089" cy="3776940"/>
          </a:xfrm>
          <a:prstGeom prst="rect">
            <a:avLst/>
          </a:prstGeom>
          <a:noFill/>
          <a:ln>
            <a:noFill/>
          </a:ln>
        </p:spPr>
        <p:txBody>
          <a:bodyPr anchorCtr="0" anchor="t" bIns="45700" lIns="91425" spcFirstLastPara="1" rIns="91425" wrap="square" tIns="45700">
            <a:normAutofit/>
          </a:bodyPr>
          <a:lstStyle/>
          <a:p>
            <a:pPr indent="-456565" lvl="0" marL="456565" marR="0" rtl="0" algn="l">
              <a:lnSpc>
                <a:spcPct val="100000"/>
              </a:lnSpc>
              <a:spcBef>
                <a:spcPts val="0"/>
              </a:spcBef>
              <a:spcAft>
                <a:spcPts val="0"/>
              </a:spcAft>
              <a:buClr>
                <a:srgbClr val="000000"/>
              </a:buClr>
              <a:buSzPts val="2650"/>
              <a:buFont typeface="Arial"/>
              <a:buChar char="•"/>
            </a:pPr>
            <a:r>
              <a:rPr b="0" i="0" lang="en-US" sz="2650" u="none" cap="none" strike="noStrike">
                <a:solidFill>
                  <a:srgbClr val="000000"/>
                </a:solidFill>
                <a:latin typeface="Arial"/>
                <a:ea typeface="Arial"/>
                <a:cs typeface="Arial"/>
                <a:sym typeface="Arial"/>
              </a:rPr>
              <a:t>ADA Standards increase CGM recommendations for people with diabetes as evidence is generated</a:t>
            </a:r>
            <a:endParaRPr/>
          </a:p>
          <a:p>
            <a:pPr indent="-456565" lvl="0" marL="456565" marR="0" rtl="0" algn="l">
              <a:lnSpc>
                <a:spcPct val="100000"/>
              </a:lnSpc>
              <a:spcBef>
                <a:spcPts val="0"/>
              </a:spcBef>
              <a:spcAft>
                <a:spcPts val="0"/>
              </a:spcAft>
              <a:buClr>
                <a:srgbClr val="000000"/>
              </a:buClr>
              <a:buSzPts val="2650"/>
              <a:buFont typeface="Arial"/>
              <a:buChar char="•"/>
            </a:pPr>
            <a:r>
              <a:rPr b="0" i="0" lang="en-US" sz="2650" u="none" cap="none" strike="noStrike">
                <a:solidFill>
                  <a:srgbClr val="000000"/>
                </a:solidFill>
                <a:latin typeface="Arial"/>
                <a:ea typeface="Arial"/>
                <a:cs typeface="Arial"/>
                <a:sym typeface="Arial"/>
              </a:rPr>
              <a:t>Insurance is following….as of 2023 Medicare now covers CGM for people with diabetes on “insulin” </a:t>
            </a:r>
            <a:r>
              <a:rPr b="1" i="0" lang="en-US" sz="2650" u="sng" cap="none" strike="noStrike">
                <a:solidFill>
                  <a:srgbClr val="000000"/>
                </a:solidFill>
                <a:latin typeface="Arial"/>
                <a:ea typeface="Arial"/>
                <a:cs typeface="Arial"/>
                <a:sym typeface="Arial"/>
              </a:rPr>
              <a:t>or</a:t>
            </a:r>
            <a:r>
              <a:rPr b="0" i="0" lang="en-US" sz="2650" u="none" cap="none" strike="noStrike">
                <a:solidFill>
                  <a:srgbClr val="000000"/>
                </a:solidFill>
                <a:latin typeface="Arial"/>
                <a:ea typeface="Arial"/>
                <a:cs typeface="Arial"/>
                <a:sym typeface="Arial"/>
              </a:rPr>
              <a:t> with “problematic hypoglycemia”</a:t>
            </a:r>
            <a:endParaRPr/>
          </a:p>
          <a:p>
            <a:pPr indent="-456565" lvl="0" marL="456565" marR="0" rtl="0" algn="l">
              <a:lnSpc>
                <a:spcPct val="100000"/>
              </a:lnSpc>
              <a:spcBef>
                <a:spcPts val="0"/>
              </a:spcBef>
              <a:spcAft>
                <a:spcPts val="0"/>
              </a:spcAft>
              <a:buClr>
                <a:srgbClr val="000000"/>
              </a:buClr>
              <a:buSzPts val="2650"/>
              <a:buFont typeface="Arial"/>
              <a:buChar char="•"/>
            </a:pPr>
            <a:r>
              <a:rPr b="0" i="1" lang="en-US" sz="2650" u="none" cap="none" strike="noStrike">
                <a:solidFill>
                  <a:srgbClr val="000000"/>
                </a:solidFill>
                <a:latin typeface="Arial"/>
                <a:ea typeface="Arial"/>
                <a:cs typeface="Arial"/>
                <a:sym typeface="Arial"/>
              </a:rPr>
              <a:t>Professional</a:t>
            </a:r>
            <a:r>
              <a:rPr b="0" i="0" lang="en-US" sz="2650" u="none" cap="none" strike="noStrike">
                <a:solidFill>
                  <a:srgbClr val="000000"/>
                </a:solidFill>
                <a:latin typeface="Arial"/>
                <a:ea typeface="Arial"/>
                <a:cs typeface="Arial"/>
                <a:sym typeface="Arial"/>
              </a:rPr>
              <a:t> CGM is an option for people who may benefit and not have insurance coverage/authorization for personal CGM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Project Overview: </a:t>
            </a:r>
            <a:endParaRPr/>
          </a:p>
        </p:txBody>
      </p:sp>
      <p:sp>
        <p:nvSpPr>
          <p:cNvPr id="162" name="Google Shape;16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To evaluate the effectiveness and scalability of</a:t>
            </a:r>
            <a:endParaRPr/>
          </a:p>
          <a:p>
            <a:pPr indent="0" lvl="0" marL="0" rtl="0" algn="l">
              <a:lnSpc>
                <a:spcPct val="90000"/>
              </a:lnSpc>
              <a:spcBef>
                <a:spcPts val="200"/>
              </a:spcBef>
              <a:spcAft>
                <a:spcPts val="0"/>
              </a:spcAft>
              <a:buClr>
                <a:schemeClr val="dk1"/>
              </a:buClr>
              <a:buSzPts val="3200"/>
              <a:buNone/>
            </a:pPr>
            <a:r>
              <a:rPr b="1" i="1" lang="en-US" sz="3200"/>
              <a:t>three CGM implementation strategies</a:t>
            </a:r>
            <a:endParaRPr/>
          </a:p>
          <a:p>
            <a:pPr indent="0" lvl="0" marL="0" rtl="0" algn="l">
              <a:lnSpc>
                <a:spcPct val="90000"/>
              </a:lnSpc>
              <a:spcBef>
                <a:spcPts val="200"/>
              </a:spcBef>
              <a:spcAft>
                <a:spcPts val="0"/>
              </a:spcAft>
              <a:buClr>
                <a:schemeClr val="dk1"/>
              </a:buClr>
              <a:buSzPts val="3200"/>
              <a:buNone/>
            </a:pPr>
            <a:r>
              <a:rPr lang="en-US" sz="3200"/>
              <a:t>for primary care practices:</a:t>
            </a:r>
            <a:endParaRPr/>
          </a:p>
          <a:p>
            <a:pPr indent="0" lvl="0" marL="0" rtl="0" algn="l">
              <a:lnSpc>
                <a:spcPct val="90000"/>
              </a:lnSpc>
              <a:spcBef>
                <a:spcPts val="1000"/>
              </a:spcBef>
              <a:spcAft>
                <a:spcPts val="0"/>
              </a:spcAft>
              <a:buClr>
                <a:schemeClr val="dk1"/>
              </a:buClr>
              <a:buSzPts val="2800"/>
              <a:buNone/>
            </a:pPr>
            <a:r>
              <a:t/>
            </a:r>
            <a:endParaRPr/>
          </a:p>
          <a:p>
            <a:pPr indent="-609585" lvl="1" marL="1142971" rtl="0" algn="l">
              <a:lnSpc>
                <a:spcPct val="90000"/>
              </a:lnSpc>
              <a:spcBef>
                <a:spcPts val="500"/>
              </a:spcBef>
              <a:spcAft>
                <a:spcPts val="0"/>
              </a:spcAft>
              <a:buClr>
                <a:schemeClr val="dk1"/>
              </a:buClr>
              <a:buSzPts val="2667"/>
              <a:buFont typeface="Play"/>
              <a:buAutoNum type="arabicPeriod"/>
            </a:pPr>
            <a:r>
              <a:rPr lang="en-US" sz="2667"/>
              <a:t>AAFP Transformation in Practice Series (</a:t>
            </a:r>
            <a:r>
              <a:rPr b="1" i="1" lang="en-US" sz="2667"/>
              <a:t>TIPS</a:t>
            </a:r>
            <a:r>
              <a:rPr lang="en-US" sz="2667"/>
              <a:t>) CGM alone</a:t>
            </a:r>
            <a:endParaRPr/>
          </a:p>
          <a:p>
            <a:pPr indent="-609585" lvl="1" marL="1142971" rtl="0" algn="l">
              <a:lnSpc>
                <a:spcPct val="90000"/>
              </a:lnSpc>
              <a:spcBef>
                <a:spcPts val="500"/>
              </a:spcBef>
              <a:spcAft>
                <a:spcPts val="0"/>
              </a:spcAft>
              <a:buClr>
                <a:schemeClr val="dk1"/>
              </a:buClr>
              <a:buSzPts val="2667"/>
              <a:buFont typeface="Play"/>
              <a:buAutoNum type="arabicPeriod"/>
            </a:pPr>
            <a:r>
              <a:rPr lang="en-US" sz="2667"/>
              <a:t>AAFP TIPS with the addition of practice facilitation</a:t>
            </a:r>
            <a:endParaRPr/>
          </a:p>
          <a:p>
            <a:pPr indent="-609585" lvl="1" marL="1142971" rtl="0" algn="l">
              <a:lnSpc>
                <a:spcPct val="90000"/>
              </a:lnSpc>
              <a:spcBef>
                <a:spcPts val="500"/>
              </a:spcBef>
              <a:spcAft>
                <a:spcPts val="0"/>
              </a:spcAft>
              <a:buClr>
                <a:schemeClr val="dk1"/>
              </a:buClr>
              <a:buSzPts val="2667"/>
              <a:buFont typeface="Play"/>
              <a:buAutoNum type="arabicPeriod"/>
            </a:pPr>
            <a:r>
              <a:rPr lang="en-US" sz="2667"/>
              <a:t>Refer to a local Virtual CGM Initiation Service (</a:t>
            </a:r>
            <a:r>
              <a:rPr b="1" i="1" lang="en-US" sz="2667"/>
              <a:t>virCIS</a:t>
            </a:r>
            <a:r>
              <a:rPr lang="en-US" sz="2667"/>
              <a:t>) with a one-time virtual CGM workshop.</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title"/>
          </p:nvPr>
        </p:nvSpPr>
        <p:spPr>
          <a:xfrm>
            <a:off x="781286" y="27862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Project Overview</a:t>
            </a:r>
            <a:endParaRPr/>
          </a:p>
        </p:txBody>
      </p:sp>
      <p:sp>
        <p:nvSpPr>
          <p:cNvPr id="168" name="Google Shape;168;p8"/>
          <p:cNvSpPr txBox="1"/>
          <p:nvPr/>
        </p:nvSpPr>
        <p:spPr>
          <a:xfrm>
            <a:off x="781286" y="2962524"/>
            <a:ext cx="2519084" cy="1241622"/>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Practices approached for participation across Colorado</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N=60</a:t>
            </a:r>
            <a:endParaRPr/>
          </a:p>
        </p:txBody>
      </p:sp>
      <p:sp>
        <p:nvSpPr>
          <p:cNvPr id="169" name="Google Shape;169;p8"/>
          <p:cNvSpPr txBox="1"/>
          <p:nvPr/>
        </p:nvSpPr>
        <p:spPr>
          <a:xfrm>
            <a:off x="4002604" y="1993085"/>
            <a:ext cx="2916520" cy="1241622"/>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Practice-level implementation using</a:t>
            </a:r>
            <a:endParaRPr/>
          </a:p>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n=40</a:t>
            </a:r>
            <a:endParaRPr/>
          </a:p>
        </p:txBody>
      </p:sp>
      <p:sp>
        <p:nvSpPr>
          <p:cNvPr id="170" name="Google Shape;170;p8"/>
          <p:cNvSpPr txBox="1"/>
          <p:nvPr/>
        </p:nvSpPr>
        <p:spPr>
          <a:xfrm>
            <a:off x="7858922" y="1256668"/>
            <a:ext cx="3221319" cy="9543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alone</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n=20</a:t>
            </a:r>
            <a:endParaRPr/>
          </a:p>
        </p:txBody>
      </p:sp>
      <p:sp>
        <p:nvSpPr>
          <p:cNvPr id="171" name="Google Shape;171;p8"/>
          <p:cNvSpPr txBox="1"/>
          <p:nvPr/>
        </p:nvSpPr>
        <p:spPr>
          <a:xfrm>
            <a:off x="7858922" y="3084575"/>
            <a:ext cx="3221319" cy="9543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 </a:t>
            </a:r>
            <a:r>
              <a:rPr b="1" i="1" lang="en-US" sz="1867">
                <a:solidFill>
                  <a:schemeClr val="dk1"/>
                </a:solidFill>
                <a:latin typeface="Arial"/>
                <a:ea typeface="Arial"/>
                <a:cs typeface="Arial"/>
                <a:sym typeface="Arial"/>
              </a:rPr>
              <a:t>practice facilitation</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n=20</a:t>
            </a:r>
            <a:endParaRPr/>
          </a:p>
        </p:txBody>
      </p:sp>
      <p:sp>
        <p:nvSpPr>
          <p:cNvPr id="172" name="Google Shape;172;p8"/>
          <p:cNvSpPr txBox="1"/>
          <p:nvPr/>
        </p:nvSpPr>
        <p:spPr>
          <a:xfrm>
            <a:off x="4002604" y="4250112"/>
            <a:ext cx="2916520" cy="1528945"/>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1-time webinar on CGM basics plus referral to virtual CGM initiation clinic (</a:t>
            </a:r>
            <a:r>
              <a:rPr b="1" i="1" lang="en-US" sz="1867">
                <a:solidFill>
                  <a:schemeClr val="dk1"/>
                </a:solidFill>
                <a:latin typeface="Arial"/>
                <a:ea typeface="Arial"/>
                <a:cs typeface="Arial"/>
                <a:sym typeface="Arial"/>
              </a:rPr>
              <a:t>virCIS</a:t>
            </a:r>
            <a:r>
              <a:rPr lang="en-US" sz="1867">
                <a:solidFill>
                  <a:schemeClr val="dk1"/>
                </a:solidFill>
                <a:latin typeface="Arial"/>
                <a:ea typeface="Arial"/>
                <a:cs typeface="Arial"/>
                <a:sym typeface="Arial"/>
              </a:rPr>
              <a:t>)</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n=20</a:t>
            </a:r>
            <a:endParaRPr/>
          </a:p>
        </p:txBody>
      </p:sp>
      <p:cxnSp>
        <p:nvCxnSpPr>
          <p:cNvPr id="173" name="Google Shape;173;p8"/>
          <p:cNvCxnSpPr>
            <a:stCxn id="168" idx="3"/>
            <a:endCxn id="169" idx="1"/>
          </p:cNvCxnSpPr>
          <p:nvPr/>
        </p:nvCxnSpPr>
        <p:spPr>
          <a:xfrm flipH="1" rot="10800000">
            <a:off x="3300370" y="2614035"/>
            <a:ext cx="702300" cy="969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74" name="Google Shape;174;p8"/>
          <p:cNvCxnSpPr>
            <a:stCxn id="168" idx="3"/>
            <a:endCxn id="172" idx="1"/>
          </p:cNvCxnSpPr>
          <p:nvPr/>
        </p:nvCxnSpPr>
        <p:spPr>
          <a:xfrm>
            <a:off x="3300370" y="3583335"/>
            <a:ext cx="702300" cy="1431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75" name="Google Shape;175;p8"/>
          <p:cNvCxnSpPr>
            <a:stCxn id="169" idx="3"/>
            <a:endCxn id="170" idx="1"/>
          </p:cNvCxnSpPr>
          <p:nvPr/>
        </p:nvCxnSpPr>
        <p:spPr>
          <a:xfrm flipH="1" rot="10800000">
            <a:off x="6919124" y="1733696"/>
            <a:ext cx="939900" cy="880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76" name="Google Shape;176;p8"/>
          <p:cNvCxnSpPr>
            <a:stCxn id="169" idx="3"/>
            <a:endCxn id="171" idx="1"/>
          </p:cNvCxnSpPr>
          <p:nvPr/>
        </p:nvCxnSpPr>
        <p:spPr>
          <a:xfrm>
            <a:off x="6919124" y="2613896"/>
            <a:ext cx="939900" cy="947700"/>
          </a:xfrm>
          <a:prstGeom prst="straightConnector1">
            <a:avLst/>
          </a:prstGeom>
          <a:noFill/>
          <a:ln cap="flat" cmpd="sng" w="19050">
            <a:solidFill>
              <a:schemeClr val="accent1"/>
            </a:solidFill>
            <a:prstDash val="solid"/>
            <a:miter lim="800000"/>
            <a:headEnd len="sm" w="sm" type="none"/>
            <a:tailEnd len="med" w="med" type="triangle"/>
          </a:ln>
        </p:spPr>
      </p:cxnSp>
      <p:sp>
        <p:nvSpPr>
          <p:cNvPr id="177" name="Google Shape;177;p8"/>
          <p:cNvSpPr txBox="1"/>
          <p:nvPr/>
        </p:nvSpPr>
        <p:spPr>
          <a:xfrm>
            <a:off x="3340190" y="3557560"/>
            <a:ext cx="16898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B369AB"/>
                </a:solidFill>
                <a:latin typeface="Arial"/>
                <a:ea typeface="Arial"/>
                <a:cs typeface="Arial"/>
                <a:sym typeface="Arial"/>
              </a:rPr>
              <a:t>Practice choice</a:t>
            </a:r>
            <a:endParaRPr/>
          </a:p>
        </p:txBody>
      </p:sp>
      <p:sp>
        <p:nvSpPr>
          <p:cNvPr id="178" name="Google Shape;178;p8"/>
          <p:cNvSpPr txBox="1"/>
          <p:nvPr/>
        </p:nvSpPr>
        <p:spPr>
          <a:xfrm>
            <a:off x="7111152" y="2444490"/>
            <a:ext cx="165462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B369AB"/>
                </a:solidFill>
                <a:latin typeface="Arial"/>
                <a:ea typeface="Arial"/>
                <a:cs typeface="Arial"/>
                <a:sym typeface="Arial"/>
              </a:rPr>
              <a:t>Randomization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350316" y="287418"/>
            <a:ext cx="117984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Recruitment: CGM interest in primary care is high!</a:t>
            </a:r>
            <a:endParaRPr/>
          </a:p>
        </p:txBody>
      </p:sp>
      <p:sp>
        <p:nvSpPr>
          <p:cNvPr id="184" name="Google Shape;184;p9"/>
          <p:cNvSpPr txBox="1"/>
          <p:nvPr/>
        </p:nvSpPr>
        <p:spPr>
          <a:xfrm>
            <a:off x="781286" y="2962524"/>
            <a:ext cx="2519084" cy="1241622"/>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Practices approached for participation across Colorado</a:t>
            </a:r>
            <a:endParaRPr/>
          </a:p>
          <a:p>
            <a:pPr indent="0" lvl="0" marL="0" marR="0" rtl="0" algn="ctr">
              <a:spcBef>
                <a:spcPts val="0"/>
              </a:spcBef>
              <a:spcAft>
                <a:spcPts val="0"/>
              </a:spcAft>
              <a:buNone/>
            </a:pPr>
            <a:r>
              <a:rPr lang="en-US" sz="1867">
                <a:solidFill>
                  <a:srgbClr val="00B050"/>
                </a:solidFill>
                <a:latin typeface="Arial"/>
                <a:ea typeface="Arial"/>
                <a:cs typeface="Arial"/>
                <a:sym typeface="Arial"/>
              </a:rPr>
              <a:t>Goal: N=60</a:t>
            </a:r>
            <a:endParaRPr/>
          </a:p>
        </p:txBody>
      </p:sp>
      <p:sp>
        <p:nvSpPr>
          <p:cNvPr id="185" name="Google Shape;185;p9"/>
          <p:cNvSpPr txBox="1"/>
          <p:nvPr/>
        </p:nvSpPr>
        <p:spPr>
          <a:xfrm>
            <a:off x="4002604" y="1993085"/>
            <a:ext cx="2916520" cy="1241622"/>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Practice-level implementation using</a:t>
            </a:r>
            <a:endParaRPr/>
          </a:p>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rgbClr val="00B050"/>
                </a:solidFill>
                <a:latin typeface="Arial"/>
                <a:ea typeface="Arial"/>
                <a:cs typeface="Arial"/>
                <a:sym typeface="Arial"/>
              </a:rPr>
              <a:t>Goal: n=40</a:t>
            </a:r>
            <a:endParaRPr/>
          </a:p>
        </p:txBody>
      </p:sp>
      <p:sp>
        <p:nvSpPr>
          <p:cNvPr id="186" name="Google Shape;186;p9"/>
          <p:cNvSpPr txBox="1"/>
          <p:nvPr/>
        </p:nvSpPr>
        <p:spPr>
          <a:xfrm>
            <a:off x="7858922" y="1256668"/>
            <a:ext cx="3221319" cy="9543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alone</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n=20</a:t>
            </a:r>
            <a:endParaRPr/>
          </a:p>
        </p:txBody>
      </p:sp>
      <p:sp>
        <p:nvSpPr>
          <p:cNvPr id="187" name="Google Shape;187;p9"/>
          <p:cNvSpPr txBox="1"/>
          <p:nvPr/>
        </p:nvSpPr>
        <p:spPr>
          <a:xfrm>
            <a:off x="7858922" y="3084575"/>
            <a:ext cx="3221319" cy="9543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67">
                <a:solidFill>
                  <a:schemeClr val="dk1"/>
                </a:solidFill>
                <a:latin typeface="Arial"/>
                <a:ea typeface="Arial"/>
                <a:cs typeface="Arial"/>
                <a:sym typeface="Arial"/>
              </a:rPr>
              <a:t>AAFP TIPS CGM</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 </a:t>
            </a:r>
            <a:r>
              <a:rPr b="1" i="1" lang="en-US" sz="1867">
                <a:solidFill>
                  <a:schemeClr val="dk1"/>
                </a:solidFill>
                <a:latin typeface="Arial"/>
                <a:ea typeface="Arial"/>
                <a:cs typeface="Arial"/>
                <a:sym typeface="Arial"/>
              </a:rPr>
              <a:t>practice facilitation</a:t>
            </a:r>
            <a:endParaRPr/>
          </a:p>
          <a:p>
            <a:pPr indent="0" lvl="0" marL="0" marR="0" rtl="0" algn="ctr">
              <a:spcBef>
                <a:spcPts val="0"/>
              </a:spcBef>
              <a:spcAft>
                <a:spcPts val="0"/>
              </a:spcAft>
              <a:buNone/>
            </a:pPr>
            <a:r>
              <a:rPr lang="en-US" sz="1867">
                <a:solidFill>
                  <a:schemeClr val="dk1"/>
                </a:solidFill>
                <a:latin typeface="Arial"/>
                <a:ea typeface="Arial"/>
                <a:cs typeface="Arial"/>
                <a:sym typeface="Arial"/>
              </a:rPr>
              <a:t>Goal: n=20</a:t>
            </a:r>
            <a:endParaRPr/>
          </a:p>
        </p:txBody>
      </p:sp>
      <p:sp>
        <p:nvSpPr>
          <p:cNvPr id="188" name="Google Shape;188;p9"/>
          <p:cNvSpPr txBox="1"/>
          <p:nvPr/>
        </p:nvSpPr>
        <p:spPr>
          <a:xfrm>
            <a:off x="4002604" y="4250112"/>
            <a:ext cx="2916520" cy="1528945"/>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7">
                <a:solidFill>
                  <a:schemeClr val="dk1"/>
                </a:solidFill>
                <a:latin typeface="Arial"/>
                <a:ea typeface="Arial"/>
                <a:cs typeface="Arial"/>
                <a:sym typeface="Arial"/>
              </a:rPr>
              <a:t>1-time webinar on CGM basics plus referral to virtual CGM initiation clinic (</a:t>
            </a:r>
            <a:r>
              <a:rPr b="1" i="1" lang="en-US" sz="1867">
                <a:solidFill>
                  <a:schemeClr val="dk1"/>
                </a:solidFill>
                <a:latin typeface="Arial"/>
                <a:ea typeface="Arial"/>
                <a:cs typeface="Arial"/>
                <a:sym typeface="Arial"/>
              </a:rPr>
              <a:t>virCIS</a:t>
            </a:r>
            <a:r>
              <a:rPr lang="en-US" sz="1867">
                <a:solidFill>
                  <a:schemeClr val="dk1"/>
                </a:solidFill>
                <a:latin typeface="Arial"/>
                <a:ea typeface="Arial"/>
                <a:cs typeface="Arial"/>
                <a:sym typeface="Arial"/>
              </a:rPr>
              <a:t>)</a:t>
            </a:r>
            <a:endParaRPr/>
          </a:p>
          <a:p>
            <a:pPr indent="0" lvl="0" marL="0" marR="0" rtl="0" algn="ctr">
              <a:spcBef>
                <a:spcPts val="0"/>
              </a:spcBef>
              <a:spcAft>
                <a:spcPts val="0"/>
              </a:spcAft>
              <a:buNone/>
            </a:pPr>
            <a:r>
              <a:rPr lang="en-US" sz="1867">
                <a:solidFill>
                  <a:srgbClr val="00B050"/>
                </a:solidFill>
                <a:latin typeface="Arial"/>
                <a:ea typeface="Arial"/>
                <a:cs typeface="Arial"/>
                <a:sym typeface="Arial"/>
              </a:rPr>
              <a:t>Goal: n=20</a:t>
            </a:r>
            <a:endParaRPr/>
          </a:p>
        </p:txBody>
      </p:sp>
      <p:cxnSp>
        <p:nvCxnSpPr>
          <p:cNvPr id="189" name="Google Shape;189;p9"/>
          <p:cNvCxnSpPr>
            <a:stCxn id="184" idx="3"/>
            <a:endCxn id="185" idx="1"/>
          </p:cNvCxnSpPr>
          <p:nvPr/>
        </p:nvCxnSpPr>
        <p:spPr>
          <a:xfrm flipH="1" rot="10800000">
            <a:off x="3300370" y="2614035"/>
            <a:ext cx="702300" cy="969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90" name="Google Shape;190;p9"/>
          <p:cNvCxnSpPr>
            <a:stCxn id="184" idx="3"/>
            <a:endCxn id="188" idx="1"/>
          </p:cNvCxnSpPr>
          <p:nvPr/>
        </p:nvCxnSpPr>
        <p:spPr>
          <a:xfrm>
            <a:off x="3300370" y="3583335"/>
            <a:ext cx="702300" cy="1431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91" name="Google Shape;191;p9"/>
          <p:cNvCxnSpPr>
            <a:stCxn id="185" idx="3"/>
            <a:endCxn id="186" idx="1"/>
          </p:cNvCxnSpPr>
          <p:nvPr/>
        </p:nvCxnSpPr>
        <p:spPr>
          <a:xfrm flipH="1" rot="10800000">
            <a:off x="6919124" y="1733696"/>
            <a:ext cx="939900" cy="880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92" name="Google Shape;192;p9"/>
          <p:cNvCxnSpPr>
            <a:stCxn id="185" idx="3"/>
            <a:endCxn id="187" idx="1"/>
          </p:cNvCxnSpPr>
          <p:nvPr/>
        </p:nvCxnSpPr>
        <p:spPr>
          <a:xfrm>
            <a:off x="6919124" y="2613896"/>
            <a:ext cx="939900" cy="947700"/>
          </a:xfrm>
          <a:prstGeom prst="straightConnector1">
            <a:avLst/>
          </a:prstGeom>
          <a:noFill/>
          <a:ln cap="flat" cmpd="sng" w="19050">
            <a:solidFill>
              <a:schemeClr val="accent1"/>
            </a:solidFill>
            <a:prstDash val="solid"/>
            <a:miter lim="800000"/>
            <a:headEnd len="sm" w="sm" type="none"/>
            <a:tailEnd len="med" w="med" type="triangle"/>
          </a:ln>
        </p:spPr>
      </p:cxnSp>
      <p:sp>
        <p:nvSpPr>
          <p:cNvPr id="193" name="Google Shape;193;p9"/>
          <p:cNvSpPr txBox="1"/>
          <p:nvPr/>
        </p:nvSpPr>
        <p:spPr>
          <a:xfrm>
            <a:off x="3340190" y="3557560"/>
            <a:ext cx="16898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B369AB"/>
                </a:solidFill>
                <a:latin typeface="Arial"/>
                <a:ea typeface="Arial"/>
                <a:cs typeface="Arial"/>
                <a:sym typeface="Arial"/>
              </a:rPr>
              <a:t>Practice choice</a:t>
            </a:r>
            <a:endParaRPr/>
          </a:p>
        </p:txBody>
      </p:sp>
      <p:sp>
        <p:nvSpPr>
          <p:cNvPr id="194" name="Google Shape;194;p9"/>
          <p:cNvSpPr txBox="1"/>
          <p:nvPr/>
        </p:nvSpPr>
        <p:spPr>
          <a:xfrm>
            <a:off x="7111152" y="2444490"/>
            <a:ext cx="165462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B369AB"/>
                </a:solidFill>
                <a:latin typeface="Arial"/>
                <a:ea typeface="Arial"/>
                <a:cs typeface="Arial"/>
                <a:sym typeface="Arial"/>
              </a:rPr>
              <a:t>Randomization</a:t>
            </a:r>
            <a:endParaRPr/>
          </a:p>
        </p:txBody>
      </p:sp>
      <p:sp>
        <p:nvSpPr>
          <p:cNvPr id="195" name="Google Shape;195;p9"/>
          <p:cNvSpPr txBox="1"/>
          <p:nvPr/>
        </p:nvSpPr>
        <p:spPr>
          <a:xfrm>
            <a:off x="781286" y="4839778"/>
            <a:ext cx="2685351" cy="1077218"/>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87</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-8 (chose not to participate)</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-3 (ineligible)</a:t>
            </a:r>
            <a:endParaRPr/>
          </a:p>
          <a:p>
            <a:pPr indent="0" lvl="0" marL="0" marR="0" rtl="0" algn="l">
              <a:spcBef>
                <a:spcPts val="0"/>
              </a:spcBef>
              <a:spcAft>
                <a:spcPts val="0"/>
              </a:spcAft>
              <a:buNone/>
            </a:pPr>
            <a:r>
              <a:rPr b="1" i="1" lang="en-US" sz="1600">
                <a:solidFill>
                  <a:schemeClr val="dk1"/>
                </a:solidFill>
                <a:latin typeface="Arial"/>
                <a:ea typeface="Arial"/>
                <a:cs typeface="Arial"/>
                <a:sym typeface="Arial"/>
              </a:rPr>
              <a:t>N=76</a:t>
            </a:r>
            <a:endParaRPr/>
          </a:p>
        </p:txBody>
      </p:sp>
      <p:sp>
        <p:nvSpPr>
          <p:cNvPr id="196" name="Google Shape;196;p9"/>
          <p:cNvSpPr txBox="1"/>
          <p:nvPr/>
        </p:nvSpPr>
        <p:spPr>
          <a:xfrm>
            <a:off x="1285477" y="4204146"/>
            <a:ext cx="1577340" cy="380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70">
                <a:solidFill>
                  <a:srgbClr val="00B050"/>
                </a:solidFill>
                <a:latin typeface="Arial"/>
                <a:ea typeface="Arial"/>
                <a:cs typeface="Arial"/>
                <a:sym typeface="Arial"/>
              </a:rPr>
              <a:t>Actual: 76</a:t>
            </a:r>
            <a:endParaRPr/>
          </a:p>
        </p:txBody>
      </p:sp>
      <p:sp>
        <p:nvSpPr>
          <p:cNvPr id="197" name="Google Shape;197;p9"/>
          <p:cNvSpPr txBox="1"/>
          <p:nvPr/>
        </p:nvSpPr>
        <p:spPr>
          <a:xfrm>
            <a:off x="4672194" y="3221654"/>
            <a:ext cx="1577340" cy="380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70">
                <a:solidFill>
                  <a:srgbClr val="00B050"/>
                </a:solidFill>
                <a:latin typeface="Arial"/>
                <a:ea typeface="Arial"/>
                <a:cs typeface="Arial"/>
                <a:sym typeface="Arial"/>
              </a:rPr>
              <a:t>Actual: 46</a:t>
            </a:r>
            <a:endParaRPr/>
          </a:p>
        </p:txBody>
      </p:sp>
      <p:sp>
        <p:nvSpPr>
          <p:cNvPr id="198" name="Google Shape;198;p9"/>
          <p:cNvSpPr txBox="1"/>
          <p:nvPr/>
        </p:nvSpPr>
        <p:spPr>
          <a:xfrm>
            <a:off x="4672194" y="5779057"/>
            <a:ext cx="1577340" cy="380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70">
                <a:solidFill>
                  <a:srgbClr val="00B050"/>
                </a:solidFill>
                <a:latin typeface="Arial"/>
                <a:ea typeface="Arial"/>
                <a:cs typeface="Arial"/>
                <a:sym typeface="Arial"/>
              </a:rPr>
              <a:t>Actual: 30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2025-05-13T22:31:16Z</dcterms:created>
  <dc:creator>Hall, Tristen 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0x01010009F906980026FA4E9FF5CA21875E4F80</vt:lpwstr>
  </property>
  <property fmtid="{D5CDD505-2E9C-101B-9397-08002B2CF9AE}" pid="3" name="MediaServiceImageTags">
    <vt:lpwstr/>
  </property>
</Properties>
</file>