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66" r:id="rId2"/>
    <p:sldId id="267" r:id="rId3"/>
    <p:sldId id="268" r:id="rId4"/>
    <p:sldId id="269" r:id="rId5"/>
    <p:sldId id="270" r:id="rId6"/>
    <p:sldId id="271" r:id="rId7"/>
    <p:sldId id="258" r:id="rId8"/>
    <p:sldId id="264" r:id="rId9"/>
    <p:sldId id="263" r:id="rId10"/>
    <p:sldId id="272" r:id="rId11"/>
    <p:sldId id="261" r:id="rId12"/>
    <p:sldId id="273" r:id="rId13"/>
    <p:sldId id="26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65" r:id="rId27"/>
    <p:sldId id="256" r:id="rId28"/>
    <p:sldId id="257" r:id="rId29"/>
    <p:sldId id="286" r:id="rId30"/>
    <p:sldId id="259" r:id="rId31"/>
    <p:sldId id="260"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555"/>
    <a:srgbClr val="4179BD"/>
    <a:srgbClr val="FBC5B5"/>
    <a:srgbClr val="EEA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6"/>
    <p:restoredTop sz="94629"/>
  </p:normalViewPr>
  <p:slideViewPr>
    <p:cSldViewPr snapToGrid="0" snapToObjects="1">
      <p:cViewPr varScale="1">
        <p:scale>
          <a:sx n="112" d="100"/>
          <a:sy n="112"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hersheymed.net\files\f&amp;c%20medicine\Research\Moss\01%20Projects\2019%20-%20K22%20-%20Rurality,%20segregation,%20self-sampling\04%20Trial\NAPCRG\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11335539579281E-2"/>
          <c:y val="3.4236010803083444E-2"/>
          <c:w val="0.72970329795732047"/>
          <c:h val="0.83746818698398173"/>
        </c:manualLayout>
      </c:layout>
      <c:barChart>
        <c:barDir val="col"/>
        <c:grouping val="clustered"/>
        <c:varyColors val="0"/>
        <c:ser>
          <c:idx val="0"/>
          <c:order val="0"/>
          <c:tx>
            <c:v>Control group</c:v>
          </c:tx>
          <c:spPr>
            <a:solidFill>
              <a:schemeClr val="accent2"/>
            </a:solidFill>
            <a:ln>
              <a:solidFill>
                <a:schemeClr val="tx1"/>
              </a:solidFill>
            </a:ln>
            <a:effectLst/>
          </c:spPr>
          <c:invertIfNegative val="0"/>
          <c:cat>
            <c:strRef>
              <c:f>'T2'!$M$6:$M$7</c:f>
              <c:strCache>
                <c:ptCount val="2"/>
                <c:pt idx="0">
                  <c:v>Colorectal</c:v>
                </c:pt>
                <c:pt idx="1">
                  <c:v>Cervical</c:v>
                </c:pt>
              </c:strCache>
            </c:strRef>
          </c:cat>
          <c:val>
            <c:numRef>
              <c:f>'T2'!$N$6:$N$7</c:f>
              <c:numCache>
                <c:formatCode>0%</c:formatCode>
                <c:ptCount val="2"/>
                <c:pt idx="0">
                  <c:v>0.12</c:v>
                </c:pt>
                <c:pt idx="1">
                  <c:v>0.08</c:v>
                </c:pt>
              </c:numCache>
            </c:numRef>
          </c:val>
          <c:extLst>
            <c:ext xmlns:c16="http://schemas.microsoft.com/office/drawing/2014/chart" uri="{C3380CC4-5D6E-409C-BE32-E72D297353CC}">
              <c16:uniqueId val="{00000000-0BD8-4DF7-8E13-262807545798}"/>
            </c:ext>
          </c:extLst>
        </c:ser>
        <c:ser>
          <c:idx val="1"/>
          <c:order val="1"/>
          <c:tx>
            <c:v>Intervention group</c:v>
          </c:tx>
          <c:spPr>
            <a:solidFill>
              <a:schemeClr val="accent6">
                <a:lumMod val="60000"/>
                <a:lumOff val="40000"/>
              </a:schemeClr>
            </a:solidFill>
            <a:ln>
              <a:solidFill>
                <a:schemeClr val="tx1"/>
              </a:solidFill>
            </a:ln>
            <a:effectLst/>
          </c:spPr>
          <c:invertIfNegative val="0"/>
          <c:cat>
            <c:strRef>
              <c:f>'T2'!$M$6:$M$7</c:f>
              <c:strCache>
                <c:ptCount val="2"/>
                <c:pt idx="0">
                  <c:v>Colorectal</c:v>
                </c:pt>
                <c:pt idx="1">
                  <c:v>Cervical</c:v>
                </c:pt>
              </c:strCache>
            </c:strRef>
          </c:cat>
          <c:val>
            <c:numRef>
              <c:f>'T2'!$O$6:$O$7</c:f>
              <c:numCache>
                <c:formatCode>0%</c:formatCode>
                <c:ptCount val="2"/>
                <c:pt idx="0">
                  <c:v>0.75</c:v>
                </c:pt>
                <c:pt idx="1">
                  <c:v>0.79</c:v>
                </c:pt>
              </c:numCache>
            </c:numRef>
          </c:val>
          <c:extLst>
            <c:ext xmlns:c16="http://schemas.microsoft.com/office/drawing/2014/chart" uri="{C3380CC4-5D6E-409C-BE32-E72D297353CC}">
              <c16:uniqueId val="{00000001-0BD8-4DF7-8E13-262807545798}"/>
            </c:ext>
          </c:extLst>
        </c:ser>
        <c:dLbls>
          <c:showLegendKey val="0"/>
          <c:showVal val="0"/>
          <c:showCatName val="0"/>
          <c:showSerName val="0"/>
          <c:showPercent val="0"/>
          <c:showBubbleSize val="0"/>
        </c:dLbls>
        <c:gapWidth val="219"/>
        <c:overlap val="-27"/>
        <c:axId val="639811688"/>
        <c:axId val="639812344"/>
      </c:barChart>
      <c:catAx>
        <c:axId val="639811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9812344"/>
        <c:crosses val="autoZero"/>
        <c:auto val="1"/>
        <c:lblAlgn val="ctr"/>
        <c:lblOffset val="100"/>
        <c:noMultiLvlLbl val="0"/>
      </c:catAx>
      <c:valAx>
        <c:axId val="639812344"/>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t>Screening by 10-week follow-up</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39811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0.52415</cdr:x>
      <cdr:y>0.0198</cdr:y>
    </cdr:from>
    <cdr:to>
      <cdr:x>0.71135</cdr:x>
      <cdr:y>0.30607</cdr:y>
    </cdr:to>
    <cdr:sp macro="" textlink="">
      <cdr:nvSpPr>
        <cdr:cNvPr id="3" name="TextBox 1">
          <a:extLst xmlns:a="http://schemas.openxmlformats.org/drawingml/2006/main">
            <a:ext uri="{FF2B5EF4-FFF2-40B4-BE49-F238E27FC236}">
              <a16:creationId xmlns:a16="http://schemas.microsoft.com/office/drawing/2014/main" id="{8FB8EB81-0601-48C9-B1EA-C8887205512F}"/>
            </a:ext>
          </a:extLst>
        </cdr:cNvPr>
        <cdr:cNvSpPr txBox="1"/>
      </cdr:nvSpPr>
      <cdr:spPr>
        <a:xfrm xmlns:a="http://schemas.openxmlformats.org/drawingml/2006/main">
          <a:off x="5511800" y="90516"/>
          <a:ext cx="1968500" cy="13088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p>
      </cdr:txBody>
    </cdr:sp>
  </cdr:relSizeAnchor>
  <cdr:relSizeAnchor xmlns:cdr="http://schemas.openxmlformats.org/drawingml/2006/chartDrawing">
    <cdr:from>
      <cdr:x>0.12319</cdr:x>
      <cdr:y>0.0198</cdr:y>
    </cdr:from>
    <cdr:to>
      <cdr:x>0.33454</cdr:x>
      <cdr:y>0.30607</cdr:y>
    </cdr:to>
    <cdr:sp macro="" textlink="">
      <cdr:nvSpPr>
        <cdr:cNvPr id="5" name="TextBox 2">
          <a:extLst xmlns:a="http://schemas.openxmlformats.org/drawingml/2006/main">
            <a:ext uri="{FF2B5EF4-FFF2-40B4-BE49-F238E27FC236}">
              <a16:creationId xmlns:a16="http://schemas.microsoft.com/office/drawing/2014/main" id="{C1D2D069-E9EE-428A-92D5-975ABFA9E32E}"/>
            </a:ext>
          </a:extLst>
        </cdr:cNvPr>
        <cdr:cNvSpPr txBox="1"/>
      </cdr:nvSpPr>
      <cdr:spPr>
        <a:xfrm xmlns:a="http://schemas.openxmlformats.org/drawingml/2006/main">
          <a:off x="1295399" y="90516"/>
          <a:ext cx="2222501" cy="13088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F30D8-C671-DE49-B1E8-EB16F7558A87}" type="datetimeFigureOut">
              <a:rPr lang="en-US" smtClean="0"/>
              <a:t>2/10/23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2D283-ACE4-E845-BBF4-6F8214C886A8}" type="slidenum">
              <a:rPr lang="en-US" smtClean="0"/>
              <a:t>‹#›</a:t>
            </a:fld>
            <a:endParaRPr lang="en-US"/>
          </a:p>
        </p:txBody>
      </p:sp>
    </p:spTree>
    <p:extLst>
      <p:ext uri="{BB962C8B-B14F-4D97-AF65-F5344CB8AC3E}">
        <p14:creationId xmlns:p14="http://schemas.microsoft.com/office/powerpoint/2010/main" val="371104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 name="Google Shape;2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c00cf9374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g1c00cf93742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0" y="11575"/>
            <a:ext cx="12187160" cy="6856149"/>
          </a:xfrm>
          <a:prstGeom prst="rect">
            <a:avLst/>
          </a:prstGeom>
        </p:spPr>
      </p:pic>
    </p:spTree>
    <p:extLst>
      <p:ext uri="{BB962C8B-B14F-4D97-AF65-F5344CB8AC3E}">
        <p14:creationId xmlns:p14="http://schemas.microsoft.com/office/powerpoint/2010/main" val="346577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amp; Autho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8EECA-6274-CA45-88F4-44C254ABAF26}"/>
              </a:ext>
            </a:extLst>
          </p:cNvPr>
          <p:cNvPicPr>
            <a:picLocks noChangeAspect="1"/>
          </p:cNvPicPr>
          <p:nvPr userDrawn="1"/>
        </p:nvPicPr>
        <p:blipFill>
          <a:blip r:embed="rId2"/>
          <a:stretch>
            <a:fillRect/>
          </a:stretch>
        </p:blipFill>
        <p:spPr>
          <a:xfrm>
            <a:off x="2661" y="11575"/>
            <a:ext cx="12189339" cy="6856149"/>
          </a:xfrm>
          <a:prstGeom prst="rect">
            <a:avLst/>
          </a:prstGeom>
        </p:spPr>
      </p:pic>
      <p:sp>
        <p:nvSpPr>
          <p:cNvPr id="2" name="Title 1">
            <a:extLst>
              <a:ext uri="{FF2B5EF4-FFF2-40B4-BE49-F238E27FC236}">
                <a16:creationId xmlns:a16="http://schemas.microsoft.com/office/drawing/2014/main" id="{523E62CC-5B40-6940-9DAC-87BD536F1B2E}"/>
              </a:ext>
            </a:extLst>
          </p:cNvPr>
          <p:cNvSpPr>
            <a:spLocks noGrp="1"/>
          </p:cNvSpPr>
          <p:nvPr>
            <p:ph type="title"/>
          </p:nvPr>
        </p:nvSpPr>
        <p:spPr>
          <a:xfrm>
            <a:off x="831850" y="1709738"/>
            <a:ext cx="10515600" cy="2852737"/>
          </a:xfrm>
          <a:prstGeom prst="rect">
            <a:avLst/>
          </a:prstGeom>
        </p:spPr>
        <p:txBody>
          <a:bodyPr anchor="b"/>
          <a:lstStyle>
            <a:lvl1pPr>
              <a:defRPr sz="6000">
                <a:solidFill>
                  <a:srgbClr val="4179BD"/>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ABF835-5CAD-1A43-9956-51DF8240D8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EEA1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0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2AD6A-8823-C247-99B6-AE2CEBD45B71}"/>
              </a:ext>
            </a:extLst>
          </p:cNvPr>
          <p:cNvPicPr>
            <a:picLocks noChangeAspect="1"/>
          </p:cNvPicPr>
          <p:nvPr userDrawn="1"/>
        </p:nvPicPr>
        <p:blipFill>
          <a:blip r:embed="rId2"/>
          <a:stretch>
            <a:fillRect/>
          </a:stretch>
        </p:blipFill>
        <p:spPr>
          <a:xfrm>
            <a:off x="-8914" y="11575"/>
            <a:ext cx="12189339" cy="6856149"/>
          </a:xfrm>
          <a:prstGeom prst="rect">
            <a:avLst/>
          </a:prstGeom>
        </p:spPr>
      </p:pic>
      <p:sp>
        <p:nvSpPr>
          <p:cNvPr id="2" name="Title 1">
            <a:extLst>
              <a:ext uri="{FF2B5EF4-FFF2-40B4-BE49-F238E27FC236}">
                <a16:creationId xmlns:a16="http://schemas.microsoft.com/office/drawing/2014/main" id="{FE42C82D-6602-C34E-A05E-82E313AA93F9}"/>
              </a:ext>
            </a:extLst>
          </p:cNvPr>
          <p:cNvSpPr>
            <a:spLocks noGrp="1"/>
          </p:cNvSpPr>
          <p:nvPr>
            <p:ph type="title"/>
          </p:nvPr>
        </p:nvSpPr>
        <p:spPr>
          <a:xfrm>
            <a:off x="838200" y="365125"/>
            <a:ext cx="10515600" cy="1325563"/>
          </a:xfrm>
          <a:prstGeom prst="rect">
            <a:avLst/>
          </a:prstGeom>
        </p:spPr>
        <p:txBody>
          <a:bodyPr/>
          <a:lstStyle>
            <a:lvl1pPr>
              <a:defRPr>
                <a:solidFill>
                  <a:srgbClr val="4179BD"/>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C8B36B-561E-D247-B052-4329EFAE6C93}"/>
              </a:ext>
            </a:extLst>
          </p:cNvPr>
          <p:cNvSpPr>
            <a:spLocks noGrp="1"/>
          </p:cNvSpPr>
          <p:nvPr>
            <p:ph idx="1"/>
          </p:nvPr>
        </p:nvSpPr>
        <p:spPr>
          <a:xfrm>
            <a:off x="838200" y="1825625"/>
            <a:ext cx="10515600" cy="4351338"/>
          </a:xfrm>
          <a:prstGeom prst="rect">
            <a:avLst/>
          </a:prstGeom>
        </p:spPr>
        <p:txBody>
          <a:bodyPr/>
          <a:lstStyle>
            <a:lvl1pPr>
              <a:defRPr>
                <a:solidFill>
                  <a:srgbClr val="1B3555"/>
                </a:solidFill>
              </a:defRPr>
            </a:lvl1pPr>
            <a:lvl2pPr>
              <a:defRPr>
                <a:solidFill>
                  <a:srgbClr val="EEA121"/>
                </a:solidFill>
              </a:defRPr>
            </a:lvl2pPr>
            <a:lvl3pPr>
              <a:defRPr>
                <a:solidFill>
                  <a:srgbClr val="FBC5B5"/>
                </a:solidFill>
              </a:defRPr>
            </a:lvl3pPr>
            <a:lvl4pPr>
              <a:defRPr>
                <a:solidFill>
                  <a:srgbClr val="4179BD"/>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924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2661" y="11575"/>
            <a:ext cx="12189339" cy="6856149"/>
          </a:xfrm>
          <a:prstGeom prst="rect">
            <a:avLst/>
          </a:prstGeom>
        </p:spPr>
      </p:pic>
    </p:spTree>
    <p:extLst>
      <p:ext uri="{BB962C8B-B14F-4D97-AF65-F5344CB8AC3E}">
        <p14:creationId xmlns:p14="http://schemas.microsoft.com/office/powerpoint/2010/main" val="2128057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815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ingentaconnect.com/content/ascp/tscp/2022/00000037/00000010/art000101"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016/j.jamda.2019.09.003"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419100" y="625118"/>
            <a:ext cx="11006137" cy="658368"/>
          </a:xfrm>
        </p:spPr>
        <p:txBody>
          <a:bodyPr/>
          <a:lstStyle/>
          <a:p>
            <a:pPr algn="ctr"/>
            <a:r>
              <a:rPr lang="en-US" dirty="0"/>
              <a:t>Rapid Detection of Influenza Outbreaks in Long Term Care Facilities Reduces Emergency Room Visits and Hospitalization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592930" y="2905125"/>
            <a:ext cx="10658475" cy="1400175"/>
          </a:xfrm>
        </p:spPr>
        <p:txBody>
          <a:bodyPr/>
          <a:lstStyle/>
          <a:p>
            <a:pPr marL="0" indent="0" algn="ctr">
              <a:lnSpc>
                <a:spcPct val="100000"/>
              </a:lnSpc>
              <a:spcBef>
                <a:spcPts val="0"/>
              </a:spcBef>
              <a:buNone/>
            </a:pPr>
            <a:r>
              <a:rPr lang="en-US" b="0" i="0" dirty="0">
                <a:solidFill>
                  <a:srgbClr val="444444"/>
                </a:solidFill>
                <a:effectLst/>
                <a:latin typeface="Roboto" panose="02000000000000000000" pitchFamily="2" charset="0"/>
                <a:ea typeface="Roboto" panose="02000000000000000000" pitchFamily="2" charset="0"/>
              </a:rPr>
              <a:t>Jonathan Temte MD, PhD, MS</a:t>
            </a:r>
            <a:r>
              <a:rPr lang="en-US" baseline="30000" dirty="0">
                <a:solidFill>
                  <a:srgbClr val="444444"/>
                </a:solidFill>
                <a:latin typeface="Roboto" panose="02000000000000000000" pitchFamily="2" charset="0"/>
                <a:ea typeface="Roboto" panose="02000000000000000000" pitchFamily="2" charset="0"/>
              </a:rPr>
              <a:t>1</a:t>
            </a:r>
            <a:r>
              <a:rPr lang="en-US" b="0" i="0" dirty="0">
                <a:solidFill>
                  <a:srgbClr val="444444"/>
                </a:solidFill>
                <a:effectLst/>
                <a:latin typeface="Roboto" panose="02000000000000000000" pitchFamily="2" charset="0"/>
                <a:ea typeface="Roboto" panose="02000000000000000000" pitchFamily="2" charset="0"/>
              </a:rPr>
              <a:t>; Mary Checovich MS, CCRC</a:t>
            </a:r>
            <a:r>
              <a:rPr lang="en-US" baseline="30000" dirty="0">
                <a:solidFill>
                  <a:srgbClr val="444444"/>
                </a:solidFill>
                <a:latin typeface="Roboto" panose="02000000000000000000" pitchFamily="2" charset="0"/>
                <a:ea typeface="Roboto" panose="02000000000000000000" pitchFamily="2" charset="0"/>
              </a:rPr>
              <a:t>1</a:t>
            </a:r>
            <a:r>
              <a:rPr lang="en-US" b="0" i="0" dirty="0">
                <a:solidFill>
                  <a:srgbClr val="444444"/>
                </a:solidFill>
                <a:effectLst/>
                <a:latin typeface="Roboto" panose="02000000000000000000" pitchFamily="2" charset="0"/>
                <a:ea typeface="Roboto" panose="02000000000000000000" pitchFamily="2" charset="0"/>
              </a:rPr>
              <a:t>; </a:t>
            </a:r>
          </a:p>
          <a:p>
            <a:pPr marL="0" indent="0" algn="ctr">
              <a:lnSpc>
                <a:spcPct val="100000"/>
              </a:lnSpc>
              <a:spcBef>
                <a:spcPts val="0"/>
              </a:spcBef>
              <a:buNone/>
            </a:pPr>
            <a:r>
              <a:rPr lang="en-US" b="0" i="0" dirty="0">
                <a:solidFill>
                  <a:srgbClr val="444444"/>
                </a:solidFill>
                <a:effectLst/>
                <a:latin typeface="Roboto" panose="02000000000000000000" pitchFamily="2" charset="0"/>
                <a:ea typeface="Roboto" panose="02000000000000000000" pitchFamily="2" charset="0"/>
              </a:rPr>
              <a:t>Marlon Mundt PhD</a:t>
            </a:r>
            <a:r>
              <a:rPr lang="en-US" baseline="30000" dirty="0">
                <a:solidFill>
                  <a:srgbClr val="444444"/>
                </a:solidFill>
                <a:latin typeface="Roboto" panose="02000000000000000000" pitchFamily="2" charset="0"/>
                <a:ea typeface="Roboto" panose="02000000000000000000" pitchFamily="2" charset="0"/>
              </a:rPr>
              <a:t>1</a:t>
            </a:r>
            <a:r>
              <a:rPr lang="en-US" b="0" i="0" dirty="0">
                <a:solidFill>
                  <a:srgbClr val="444444"/>
                </a:solidFill>
                <a:effectLst/>
                <a:latin typeface="Roboto" panose="02000000000000000000" pitchFamily="2" charset="0"/>
                <a:ea typeface="Roboto" panose="02000000000000000000" pitchFamily="2" charset="0"/>
              </a:rPr>
              <a:t>; Shari Barlow BA</a:t>
            </a:r>
            <a:r>
              <a:rPr lang="en-US" baseline="30000" dirty="0">
                <a:solidFill>
                  <a:srgbClr val="444444"/>
                </a:solidFill>
                <a:latin typeface="Roboto" panose="02000000000000000000" pitchFamily="2" charset="0"/>
                <a:ea typeface="Roboto" panose="02000000000000000000" pitchFamily="2" charset="0"/>
              </a:rPr>
              <a:t>1</a:t>
            </a:r>
            <a:r>
              <a:rPr lang="en-US" b="0" i="0" dirty="0">
                <a:solidFill>
                  <a:srgbClr val="444444"/>
                </a:solidFill>
                <a:effectLst/>
                <a:latin typeface="Roboto" panose="02000000000000000000" pitchFamily="2" charset="0"/>
                <a:ea typeface="Roboto" panose="02000000000000000000" pitchFamily="2" charset="0"/>
              </a:rPr>
              <a:t>; </a:t>
            </a:r>
          </a:p>
          <a:p>
            <a:pPr marL="0" indent="0" algn="ctr">
              <a:lnSpc>
                <a:spcPct val="100000"/>
              </a:lnSpc>
              <a:spcBef>
                <a:spcPts val="0"/>
              </a:spcBef>
              <a:buNone/>
            </a:pPr>
            <a:r>
              <a:rPr lang="en-US" b="0" i="0">
                <a:solidFill>
                  <a:srgbClr val="444444"/>
                </a:solidFill>
                <a:effectLst/>
                <a:latin typeface="Roboto" panose="02000000000000000000" pitchFamily="2" charset="0"/>
                <a:ea typeface="Roboto" panose="02000000000000000000" pitchFamily="2" charset="0"/>
              </a:rPr>
              <a:t>Irene Hamrick </a:t>
            </a:r>
            <a:r>
              <a:rPr lang="en-US" sz="2800">
                <a:effectLst/>
                <a:latin typeface="Roboto" panose="02000000000000000000" pitchFamily="2" charset="0"/>
                <a:ea typeface="Roboto" panose="02000000000000000000" pitchFamily="2" charset="0"/>
                <a:cs typeface="Calibri" panose="020F0502020204030204" pitchFamily="34" charset="0"/>
              </a:rPr>
              <a:t>M</a:t>
            </a:r>
            <a:r>
              <a:rPr lang="en-US" b="0" i="0">
                <a:solidFill>
                  <a:srgbClr val="444444"/>
                </a:solidFill>
                <a:effectLst/>
                <a:latin typeface="Roboto" panose="02000000000000000000" pitchFamily="2" charset="0"/>
                <a:ea typeface="Roboto" panose="02000000000000000000" pitchFamily="2" charset="0"/>
              </a:rPr>
              <a:t>D</a:t>
            </a:r>
            <a:r>
              <a:rPr lang="en-US" b="0" i="0" dirty="0">
                <a:solidFill>
                  <a:srgbClr val="444444"/>
                </a:solidFill>
                <a:effectLst/>
                <a:latin typeface="Roboto" panose="02000000000000000000" pitchFamily="2" charset="0"/>
                <a:ea typeface="Roboto" panose="02000000000000000000" pitchFamily="2" charset="0"/>
              </a:rPr>
              <a:t>, FAAFP, AGSF, CMD</a:t>
            </a:r>
            <a:r>
              <a:rPr lang="en-US" baseline="30000" dirty="0">
                <a:solidFill>
                  <a:srgbClr val="444444"/>
                </a:solidFill>
                <a:latin typeface="Roboto" panose="02000000000000000000" pitchFamily="2" charset="0"/>
                <a:ea typeface="Roboto" panose="02000000000000000000" pitchFamily="2" charset="0"/>
              </a:rPr>
              <a:t>1</a:t>
            </a:r>
            <a:r>
              <a:rPr lang="en-US" baseline="30000" dirty="0">
                <a:latin typeface="Roboto" panose="02000000000000000000" pitchFamily="2" charset="0"/>
                <a:ea typeface="Roboto" panose="02000000000000000000" pitchFamily="2" charset="0"/>
                <a:cs typeface="Calibri" panose="020F0502020204030204" pitchFamily="34" charset="0"/>
              </a:rPr>
              <a:t>α</a:t>
            </a:r>
            <a:r>
              <a:rPr lang="en-US" dirty="0">
                <a:latin typeface="Roboto" panose="02000000000000000000" pitchFamily="2" charset="0"/>
                <a:ea typeface="Roboto" panose="02000000000000000000" pitchFamily="2" charset="0"/>
                <a:cs typeface="Calibri" panose="020F0502020204030204" pitchFamily="34" charset="0"/>
              </a:rPr>
              <a:t> </a:t>
            </a:r>
            <a:r>
              <a:rPr lang="en-US" b="0" i="0" dirty="0">
                <a:solidFill>
                  <a:srgbClr val="444444"/>
                </a:solidFill>
                <a:effectLst/>
                <a:latin typeface="Roboto" panose="02000000000000000000" pitchFamily="2" charset="0"/>
                <a:ea typeface="Roboto" panose="02000000000000000000" pitchFamily="2" charset="0"/>
              </a:rPr>
              <a:t>; Erik Reisdorf</a:t>
            </a:r>
            <a:r>
              <a:rPr lang="en-US" sz="2800" baseline="30000" dirty="0">
                <a:solidFill>
                  <a:srgbClr val="212121"/>
                </a:solidFill>
                <a:effectLst/>
                <a:latin typeface="Roboto" panose="02000000000000000000" pitchFamily="2" charset="0"/>
                <a:ea typeface="Roboto" panose="02000000000000000000" pitchFamily="2" charset="0"/>
                <a:cs typeface="Calibri" panose="020F0502020204030204" pitchFamily="34" charset="0"/>
              </a:rPr>
              <a:t> </a:t>
            </a:r>
            <a:r>
              <a:rPr lang="en-US" b="0" i="0" dirty="0">
                <a:solidFill>
                  <a:srgbClr val="444444"/>
                </a:solidFill>
                <a:effectLst/>
                <a:latin typeface="Roboto" panose="02000000000000000000" pitchFamily="2" charset="0"/>
                <a:ea typeface="Roboto" panose="02000000000000000000" pitchFamily="2" charset="0"/>
              </a:rPr>
              <a:t>MPH</a:t>
            </a:r>
            <a:r>
              <a:rPr lang="en-US" baseline="30000" dirty="0">
                <a:solidFill>
                  <a:srgbClr val="212121"/>
                </a:solidFill>
                <a:latin typeface="Roboto" panose="02000000000000000000" pitchFamily="2" charset="0"/>
                <a:ea typeface="Roboto" panose="02000000000000000000" pitchFamily="2" charset="0"/>
                <a:cs typeface="Calibri" panose="020F0502020204030204" pitchFamily="34" charset="0"/>
              </a:rPr>
              <a:t>2β</a:t>
            </a:r>
            <a:r>
              <a:rPr lang="en-US" b="0" i="0" dirty="0">
                <a:solidFill>
                  <a:srgbClr val="444444"/>
                </a:solidFill>
                <a:effectLst/>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28E3F11C-1137-3E4C-A8A5-836A9F711D1C}"/>
              </a:ext>
            </a:extLst>
          </p:cNvPr>
          <p:cNvSpPr txBox="1"/>
          <p:nvPr/>
        </p:nvSpPr>
        <p:spPr>
          <a:xfrm>
            <a:off x="990600" y="4736135"/>
            <a:ext cx="10434637" cy="1200329"/>
          </a:xfrm>
          <a:prstGeom prst="rect">
            <a:avLst/>
          </a:prstGeom>
          <a:noFill/>
        </p:spPr>
        <p:txBody>
          <a:bodyPr wrap="square" rtlCol="0">
            <a:spAutoFit/>
          </a:bodyPr>
          <a:lstStyle/>
          <a:p>
            <a:pPr marL="0" marR="0" algn="ctr">
              <a:spcBef>
                <a:spcPts val="0"/>
              </a:spcBef>
            </a:pP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800" dirty="0">
                <a:effectLst/>
                <a:latin typeface="Calibri" panose="020F0502020204030204" pitchFamily="34" charset="0"/>
                <a:ea typeface="Times New Roman" panose="02020603050405020304" pitchFamily="18" charset="0"/>
                <a:cs typeface="Calibri" panose="020F0502020204030204" pitchFamily="34" charset="0"/>
              </a:rPr>
              <a:t>Department of Family Medicine and Community Health, University of Wisconsin, Madison, WI ; </a:t>
            </a:r>
          </a:p>
          <a:p>
            <a:pPr marL="0" marR="0" algn="ctr">
              <a:spcBef>
                <a:spcPts val="0"/>
              </a:spcBef>
            </a:pP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800" dirty="0">
                <a:effectLst/>
                <a:latin typeface="Calibri" panose="020F0502020204030204" pitchFamily="34" charset="0"/>
                <a:ea typeface="Times New Roman" panose="02020603050405020304" pitchFamily="18" charset="0"/>
                <a:cs typeface="Calibri" panose="020F0502020204030204" pitchFamily="34" charset="0"/>
              </a:rPr>
              <a:t>Wisconsin State Laboratory of Hygiene, Madison, WI; </a:t>
            </a:r>
          </a:p>
          <a:p>
            <a:pPr algn="ctr"/>
            <a:r>
              <a:rPr lang="en-US" sz="1800" baseline="30000" dirty="0">
                <a:effectLst/>
                <a:latin typeface="Calibri" panose="020F0502020204030204" pitchFamily="34" charset="0"/>
                <a:ea typeface="Calibri" panose="020F0502020204030204" pitchFamily="34" charset="0"/>
                <a:cs typeface="Calibri" panose="020F0502020204030204" pitchFamily="34" charset="0"/>
              </a:rPr>
              <a:t>α</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Current appointment - University of Cincinnati College of Medicine, Cincinnati, 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1800" baseline="30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β</a:t>
            </a:r>
            <a:r>
              <a:rPr lang="en-US" sz="1800" dirty="0">
                <a:effectLst/>
                <a:latin typeface="Calibri" panose="020F0502020204030204" pitchFamily="34" charset="0"/>
                <a:ea typeface="Calibri" panose="020F0502020204030204" pitchFamily="34" charset="0"/>
                <a:cs typeface="Calibri" panose="020F0502020204030204" pitchFamily="34" charset="0"/>
              </a:rPr>
              <a:t>Current appointment - ICF International, Infectious Disease Detection and Surveillance (IDDS) Rockville, MD; </a:t>
            </a:r>
          </a:p>
        </p:txBody>
      </p:sp>
    </p:spTree>
    <p:extLst>
      <p:ext uri="{BB962C8B-B14F-4D97-AF65-F5344CB8AC3E}">
        <p14:creationId xmlns:p14="http://schemas.microsoft.com/office/powerpoint/2010/main" val="35238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1A013-159E-4F82-5D18-CF8084A8A661}"/>
              </a:ext>
            </a:extLst>
          </p:cNvPr>
          <p:cNvSpPr>
            <a:spLocks noGrp="1"/>
          </p:cNvSpPr>
          <p:nvPr>
            <p:ph idx="1"/>
          </p:nvPr>
        </p:nvSpPr>
        <p:spPr/>
        <p:txBody>
          <a:bodyPr/>
          <a:lstStyle/>
          <a:p>
            <a:r>
              <a:rPr lang="en-US" dirty="0"/>
              <a:t>Characteristics Assessed</a:t>
            </a:r>
          </a:p>
          <a:p>
            <a:endParaRPr lang="en-US" dirty="0"/>
          </a:p>
          <a:p>
            <a:pPr marL="0" indent="0">
              <a:buNone/>
            </a:pPr>
            <a:endParaRPr lang="en-US" dirty="0"/>
          </a:p>
        </p:txBody>
      </p:sp>
      <p:pic>
        <p:nvPicPr>
          <p:cNvPr id="4" name="Picture 3">
            <a:extLst>
              <a:ext uri="{FF2B5EF4-FFF2-40B4-BE49-F238E27FC236}">
                <a16:creationId xmlns:a16="http://schemas.microsoft.com/office/drawing/2014/main" id="{19795008-B367-5A07-6092-5155FFF6CB0B}"/>
              </a:ext>
            </a:extLst>
          </p:cNvPr>
          <p:cNvPicPr>
            <a:picLocks noChangeAspect="1"/>
          </p:cNvPicPr>
          <p:nvPr/>
        </p:nvPicPr>
        <p:blipFill>
          <a:blip r:embed="rId2"/>
          <a:stretch>
            <a:fillRect/>
          </a:stretch>
        </p:blipFill>
        <p:spPr>
          <a:xfrm>
            <a:off x="954361" y="2730916"/>
            <a:ext cx="10330913" cy="2664044"/>
          </a:xfrm>
          <a:prstGeom prst="rect">
            <a:avLst/>
          </a:prstGeom>
        </p:spPr>
      </p:pic>
      <p:sp>
        <p:nvSpPr>
          <p:cNvPr id="5" name="Title 1">
            <a:extLst>
              <a:ext uri="{FF2B5EF4-FFF2-40B4-BE49-F238E27FC236}">
                <a16:creationId xmlns:a16="http://schemas.microsoft.com/office/drawing/2014/main" id="{738865F8-EF37-4889-F925-9B8F9C0B0532}"/>
              </a:ext>
            </a:extLst>
          </p:cNvPr>
          <p:cNvSpPr>
            <a:spLocks noGrp="1"/>
          </p:cNvSpPr>
          <p:nvPr>
            <p:ph type="title"/>
          </p:nvPr>
        </p:nvSpPr>
        <p:spPr>
          <a:xfrm>
            <a:off x="838200" y="365125"/>
            <a:ext cx="10515600" cy="1325563"/>
          </a:xfrm>
        </p:spPr>
        <p:txBody>
          <a:bodyPr/>
          <a:lstStyle/>
          <a:p>
            <a:r>
              <a:rPr lang="en-US" dirty="0"/>
              <a:t>Research Design and Method</a:t>
            </a:r>
          </a:p>
        </p:txBody>
      </p:sp>
    </p:spTree>
    <p:extLst>
      <p:ext uri="{BB962C8B-B14F-4D97-AF65-F5344CB8AC3E}">
        <p14:creationId xmlns:p14="http://schemas.microsoft.com/office/powerpoint/2010/main" val="188041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pic>
        <p:nvPicPr>
          <p:cNvPr id="4" name="Content Placeholder 3">
            <a:extLst>
              <a:ext uri="{FF2B5EF4-FFF2-40B4-BE49-F238E27FC236}">
                <a16:creationId xmlns:a16="http://schemas.microsoft.com/office/drawing/2014/main" id="{877899B6-4BBD-6E0E-18D2-D1FF8601A813}"/>
              </a:ext>
            </a:extLst>
          </p:cNvPr>
          <p:cNvPicPr>
            <a:picLocks noGrp="1" noChangeAspect="1"/>
          </p:cNvPicPr>
          <p:nvPr>
            <p:ph idx="1"/>
          </p:nvPr>
        </p:nvPicPr>
        <p:blipFill>
          <a:blip r:embed="rId2"/>
          <a:stretch>
            <a:fillRect/>
          </a:stretch>
        </p:blipFill>
        <p:spPr>
          <a:xfrm>
            <a:off x="838200" y="1627942"/>
            <a:ext cx="10515600" cy="3378597"/>
          </a:xfrm>
          <a:prstGeom prst="rect">
            <a:avLst/>
          </a:prstGeom>
        </p:spPr>
      </p:pic>
    </p:spTree>
    <p:extLst>
      <p:ext uri="{BB962C8B-B14F-4D97-AF65-F5344CB8AC3E}">
        <p14:creationId xmlns:p14="http://schemas.microsoft.com/office/powerpoint/2010/main" val="160411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pic>
        <p:nvPicPr>
          <p:cNvPr id="6" name="Content Placeholder 5">
            <a:extLst>
              <a:ext uri="{FF2B5EF4-FFF2-40B4-BE49-F238E27FC236}">
                <a16:creationId xmlns:a16="http://schemas.microsoft.com/office/drawing/2014/main" id="{36ED7824-2CEB-14F1-81D7-DA112DA8EC5C}"/>
              </a:ext>
            </a:extLst>
          </p:cNvPr>
          <p:cNvPicPr>
            <a:picLocks noGrp="1" noChangeAspect="1"/>
          </p:cNvPicPr>
          <p:nvPr>
            <p:ph idx="1"/>
          </p:nvPr>
        </p:nvPicPr>
        <p:blipFill>
          <a:blip r:embed="rId2"/>
          <a:stretch>
            <a:fillRect/>
          </a:stretch>
        </p:blipFill>
        <p:spPr>
          <a:xfrm>
            <a:off x="3144511" y="1322705"/>
            <a:ext cx="5902978" cy="4351338"/>
          </a:xfrm>
          <a:prstGeom prst="rect">
            <a:avLst/>
          </a:prstGeom>
        </p:spPr>
      </p:pic>
    </p:spTree>
    <p:extLst>
      <p:ext uri="{BB962C8B-B14F-4D97-AF65-F5344CB8AC3E}">
        <p14:creationId xmlns:p14="http://schemas.microsoft.com/office/powerpoint/2010/main" val="327835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r>
              <a:rPr lang="en-US" dirty="0"/>
              <a:t>Significant weight changes at initial newborn exam and documented feeding difficulties can predict newborns at risk of not regaining birth weight at DOL 14.</a:t>
            </a:r>
          </a:p>
          <a:p>
            <a:endParaRPr lang="en-US" dirty="0"/>
          </a:p>
          <a:p>
            <a:r>
              <a:rPr lang="en-US" dirty="0"/>
              <a:t>Utilization of these characteristics can decrease needed appointments on providers schedules, decrease travel time and costs for families.</a:t>
            </a:r>
          </a:p>
          <a:p>
            <a:pPr marL="0" indent="0">
              <a:buNone/>
            </a:pPr>
            <a:endParaRPr lang="en-US" dirty="0"/>
          </a:p>
        </p:txBody>
      </p:sp>
    </p:spTree>
    <p:extLst>
      <p:ext uri="{BB962C8B-B14F-4D97-AF65-F5344CB8AC3E}">
        <p14:creationId xmlns:p14="http://schemas.microsoft.com/office/powerpoint/2010/main" val="73682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solidFill>
                  <a:schemeClr val="accent1"/>
                </a:solidFill>
              </a:rPr>
              <a:t>The Economic Impact of a Hospital at Home in a COVID19 Pandemic</a:t>
            </a:r>
          </a:p>
        </p:txBody>
      </p:sp>
      <p:sp>
        <p:nvSpPr>
          <p:cNvPr id="6" name="TextBox 5">
            <a:extLst>
              <a:ext uri="{FF2B5EF4-FFF2-40B4-BE49-F238E27FC236}">
                <a16:creationId xmlns:a16="http://schemas.microsoft.com/office/drawing/2014/main" id="{99A403A0-6D49-4474-B6B2-76D2DE04DCD3}"/>
              </a:ext>
            </a:extLst>
          </p:cNvPr>
          <p:cNvSpPr txBox="1"/>
          <p:nvPr/>
        </p:nvSpPr>
        <p:spPr>
          <a:xfrm>
            <a:off x="935952" y="2463741"/>
            <a:ext cx="10960274" cy="2154436"/>
          </a:xfrm>
          <a:prstGeom prst="rect">
            <a:avLst/>
          </a:prstGeom>
          <a:noFill/>
        </p:spPr>
        <p:txBody>
          <a:bodyPr wrap="square">
            <a:spAutoFit/>
          </a:bodyPr>
          <a:lstStyle/>
          <a:p>
            <a:pPr defTabSz="457200">
              <a:lnSpc>
                <a:spcPct val="90000"/>
              </a:lnSpc>
              <a:spcBef>
                <a:spcPct val="50000"/>
              </a:spcBef>
              <a:defRPr/>
            </a:pPr>
            <a:r>
              <a:rPr lang="en-US" altLang="en-US" sz="2000" b="1" dirty="0">
                <a:solidFill>
                  <a:prstClr val="black"/>
                </a:solidFill>
                <a:latin typeface="Callibri" charset="0"/>
                <a:cs typeface="Arial" panose="020B0604020202020204" pitchFamily="34" charset="0"/>
              </a:rPr>
              <a:t>Thad Wilkins, MD, MBA</a:t>
            </a:r>
            <a:r>
              <a:rPr lang="en-US" altLang="en-US" sz="2000" b="1" baseline="30000" dirty="0">
                <a:solidFill>
                  <a:prstClr val="black"/>
                </a:solidFill>
                <a:latin typeface="Callibri" charset="0"/>
                <a:cs typeface="Arial" panose="020B0604020202020204" pitchFamily="34" charset="0"/>
              </a:rPr>
              <a:t>1</a:t>
            </a:r>
            <a:r>
              <a:rPr lang="en-US" altLang="en-US" sz="1200" b="1" baseline="30000" dirty="0">
                <a:solidFill>
                  <a:prstClr val="black"/>
                </a:solidFill>
                <a:latin typeface="Callibri" charset="0"/>
                <a:cs typeface="Arial" panose="020B0604020202020204" pitchFamily="34" charset="0"/>
              </a:rPr>
              <a:t> </a:t>
            </a:r>
            <a:r>
              <a:rPr lang="en-US" altLang="en-US" sz="2000" b="1" dirty="0">
                <a:solidFill>
                  <a:prstClr val="black"/>
                </a:solidFill>
                <a:latin typeface="Callibri" charset="0"/>
                <a:cs typeface="Arial" panose="020B0604020202020204" pitchFamily="34" charset="0"/>
              </a:rPr>
              <a:t>; David Walsh, MD</a:t>
            </a:r>
            <a:r>
              <a:rPr lang="en-US" altLang="en-US" sz="2000" b="1" baseline="30000" dirty="0">
                <a:solidFill>
                  <a:prstClr val="black"/>
                </a:solidFill>
                <a:latin typeface="Callibri" charset="0"/>
                <a:cs typeface="Arial" panose="020B0604020202020204" pitchFamily="34" charset="0"/>
              </a:rPr>
              <a:t>2</a:t>
            </a:r>
            <a:r>
              <a:rPr lang="en-US" altLang="en-US" sz="2000" b="1" dirty="0">
                <a:solidFill>
                  <a:prstClr val="black"/>
                </a:solidFill>
                <a:latin typeface="Callibri" charset="0"/>
                <a:cs typeface="Arial" panose="020B0604020202020204" pitchFamily="34" charset="0"/>
              </a:rPr>
              <a:t>; Christy Ledford, PhD</a:t>
            </a:r>
            <a:r>
              <a:rPr lang="en-US" altLang="en-US" sz="2000" b="1" baseline="30000" dirty="0">
                <a:solidFill>
                  <a:prstClr val="black"/>
                </a:solidFill>
                <a:latin typeface="Callibri" charset="0"/>
                <a:cs typeface="Arial" panose="020B0604020202020204" pitchFamily="34" charset="0"/>
              </a:rPr>
              <a:t>1</a:t>
            </a:r>
            <a:r>
              <a:rPr lang="en-US" altLang="en-US" sz="2000" b="1" dirty="0">
                <a:solidFill>
                  <a:prstClr val="black"/>
                </a:solidFill>
                <a:latin typeface="Callibri" charset="0"/>
                <a:cs typeface="Arial" panose="020B0604020202020204" pitchFamily="34" charset="0"/>
              </a:rPr>
              <a:t>; Stephen Looney, PhD</a:t>
            </a:r>
            <a:r>
              <a:rPr lang="en-US" altLang="en-US" sz="2000" b="1" baseline="30000" dirty="0">
                <a:solidFill>
                  <a:prstClr val="black"/>
                </a:solidFill>
                <a:latin typeface="Callibri" charset="0"/>
                <a:cs typeface="Arial" panose="020B0604020202020204" pitchFamily="34" charset="0"/>
              </a:rPr>
              <a:t>3</a:t>
            </a:r>
            <a:r>
              <a:rPr lang="en-US" altLang="en-US" sz="2000" b="1" dirty="0">
                <a:solidFill>
                  <a:prstClr val="black"/>
                </a:solidFill>
                <a:latin typeface="Callibri" charset="0"/>
                <a:cs typeface="Arial" panose="020B0604020202020204" pitchFamily="34" charset="0"/>
              </a:rPr>
              <a:t>; Stephen Shiver, MD</a:t>
            </a:r>
            <a:r>
              <a:rPr lang="en-US" altLang="en-US" sz="2000" b="1" baseline="30000" dirty="0">
                <a:solidFill>
                  <a:prstClr val="black"/>
                </a:solidFill>
                <a:latin typeface="Callibri" charset="0"/>
                <a:cs typeface="Arial" panose="020B0604020202020204" pitchFamily="34" charset="0"/>
              </a:rPr>
              <a:t>4</a:t>
            </a:r>
            <a:r>
              <a:rPr lang="en-US" altLang="en-US" sz="2000" b="1" dirty="0">
                <a:solidFill>
                  <a:prstClr val="black"/>
                </a:solidFill>
                <a:latin typeface="Callibri" charset="0"/>
                <a:cs typeface="Arial" panose="020B0604020202020204" pitchFamily="34" charset="0"/>
              </a:rPr>
              <a:t>; Matthew Lyon, MD</a:t>
            </a:r>
            <a:r>
              <a:rPr lang="en-US" altLang="en-US" sz="2000" b="1" baseline="30000" dirty="0">
                <a:solidFill>
                  <a:prstClr val="black"/>
                </a:solidFill>
                <a:latin typeface="Callibri" charset="0"/>
                <a:cs typeface="Arial" panose="020B0604020202020204" pitchFamily="34" charset="0"/>
              </a:rPr>
              <a:t>4</a:t>
            </a:r>
            <a:r>
              <a:rPr lang="en-US" altLang="en-US" sz="2000" b="1" dirty="0">
                <a:solidFill>
                  <a:prstClr val="black"/>
                </a:solidFill>
                <a:latin typeface="Callibri" charset="0"/>
                <a:cs typeface="Arial" panose="020B0604020202020204" pitchFamily="34" charset="0"/>
              </a:rPr>
              <a:t>; Megan Furno, MPH</a:t>
            </a:r>
            <a:r>
              <a:rPr lang="en-US" altLang="en-US" sz="2000" b="1" baseline="30000" dirty="0">
                <a:solidFill>
                  <a:prstClr val="black"/>
                </a:solidFill>
                <a:latin typeface="Callibri" charset="0"/>
                <a:cs typeface="Arial" panose="020B0604020202020204" pitchFamily="34" charset="0"/>
              </a:rPr>
              <a:t>5</a:t>
            </a:r>
          </a:p>
          <a:p>
            <a:pPr defTabSz="457200">
              <a:lnSpc>
                <a:spcPct val="90000"/>
              </a:lnSpc>
              <a:spcBef>
                <a:spcPct val="50000"/>
              </a:spcBef>
              <a:defRPr/>
            </a:pPr>
            <a:r>
              <a:rPr lang="en-US" altLang="en-US" sz="1400" dirty="0">
                <a:solidFill>
                  <a:prstClr val="black"/>
                </a:solidFill>
                <a:latin typeface="Callibri" charset="0"/>
                <a:cs typeface="Arial" panose="020B0604020202020204" pitchFamily="34" charset="0"/>
              </a:rPr>
              <a:t>1 - Department of Medicine, Division of Hospital Medicine, Medical College of Georgia at Augusta University</a:t>
            </a:r>
          </a:p>
          <a:p>
            <a:pPr defTabSz="457200">
              <a:lnSpc>
                <a:spcPct val="90000"/>
              </a:lnSpc>
              <a:spcBef>
                <a:spcPct val="50000"/>
              </a:spcBef>
              <a:defRPr/>
            </a:pPr>
            <a:r>
              <a:rPr lang="en-US" altLang="en-US" sz="1400" dirty="0">
                <a:solidFill>
                  <a:prstClr val="black"/>
                </a:solidFill>
                <a:latin typeface="Callibri" charset="0"/>
                <a:cs typeface="Arial" panose="020B0604020202020204" pitchFamily="34" charset="0"/>
              </a:rPr>
              <a:t>2 - Department of Family Medicine, Medical College of Georgia at Augusta University</a:t>
            </a:r>
          </a:p>
          <a:p>
            <a:pPr defTabSz="457200">
              <a:lnSpc>
                <a:spcPct val="90000"/>
              </a:lnSpc>
              <a:spcBef>
                <a:spcPct val="50000"/>
              </a:spcBef>
              <a:defRPr/>
            </a:pPr>
            <a:r>
              <a:rPr lang="en-US" altLang="en-US" sz="1400" dirty="0">
                <a:solidFill>
                  <a:prstClr val="black"/>
                </a:solidFill>
                <a:latin typeface="Callibri" charset="0"/>
                <a:cs typeface="Arial" panose="020B0604020202020204" pitchFamily="34" charset="0"/>
              </a:rPr>
              <a:t>3 - Department of Biostatistics and Data Science, Medical College of Georgia at Augusta University</a:t>
            </a:r>
          </a:p>
          <a:p>
            <a:pPr defTabSz="457200">
              <a:lnSpc>
                <a:spcPct val="90000"/>
              </a:lnSpc>
              <a:spcBef>
                <a:spcPct val="50000"/>
              </a:spcBef>
              <a:defRPr/>
            </a:pPr>
            <a:r>
              <a:rPr lang="en-US" altLang="en-US" sz="1400" dirty="0">
                <a:solidFill>
                  <a:prstClr val="black"/>
                </a:solidFill>
                <a:latin typeface="Callibri" charset="0"/>
                <a:cs typeface="Arial" panose="020B0604020202020204" pitchFamily="34" charset="0"/>
              </a:rPr>
              <a:t>4 - Department of Emergency Medicine, Medical College of Georgia at Augusta University</a:t>
            </a:r>
          </a:p>
          <a:p>
            <a:pPr defTabSz="457200">
              <a:lnSpc>
                <a:spcPct val="90000"/>
              </a:lnSpc>
              <a:spcBef>
                <a:spcPct val="50000"/>
              </a:spcBef>
              <a:defRPr/>
            </a:pPr>
            <a:r>
              <a:rPr lang="en-US" altLang="en-US" sz="1400" dirty="0">
                <a:solidFill>
                  <a:prstClr val="black"/>
                </a:solidFill>
                <a:latin typeface="Callibri" charset="0"/>
                <a:cs typeface="Arial" panose="020B0604020202020204" pitchFamily="34" charset="0"/>
              </a:rPr>
              <a:t>5 - Operational Excellence, Augusta University Medical Center </a:t>
            </a:r>
          </a:p>
        </p:txBody>
      </p:sp>
      <p:sp>
        <p:nvSpPr>
          <p:cNvPr id="7" name="Rectangle 6"/>
          <p:cNvSpPr/>
          <p:nvPr/>
        </p:nvSpPr>
        <p:spPr>
          <a:xfrm>
            <a:off x="1189974" y="5564543"/>
            <a:ext cx="10421654" cy="369332"/>
          </a:xfrm>
          <a:prstGeom prst="rect">
            <a:avLst/>
          </a:prstGeom>
        </p:spPr>
        <p:txBody>
          <a:bodyPr wrap="square">
            <a:spAutoFit/>
          </a:bodyPr>
          <a:lstStyle/>
          <a:p>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This research was funded by a grant from the Curtis G. </a:t>
            </a:r>
            <a:r>
              <a:rPr lang="en-US"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Hames</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Research Grants Program (MCGFD01044) </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448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What is the economic impact of a Hospital at Home (HAH) program in COVID19 patients?</a:t>
            </a:r>
          </a:p>
        </p:txBody>
      </p:sp>
    </p:spTree>
    <p:extLst>
      <p:ext uri="{BB962C8B-B14F-4D97-AF65-F5344CB8AC3E}">
        <p14:creationId xmlns:p14="http://schemas.microsoft.com/office/powerpoint/2010/main" val="46790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pPr marL="342900" lvl="0" indent="-342900">
              <a:defRPr/>
            </a:pPr>
            <a:r>
              <a:rPr lang="en-US" sz="2400" b="1" dirty="0"/>
              <a:t>Objective:</a:t>
            </a:r>
            <a:r>
              <a:rPr lang="en-US" sz="2400" dirty="0"/>
              <a:t> To evaluate the economic impact of HAH versus usual hospital care for patients requiring admission for COVID19</a:t>
            </a:r>
          </a:p>
          <a:p>
            <a:pPr marL="342900" lvl="0" indent="-342900">
              <a:defRPr/>
            </a:pPr>
            <a:r>
              <a:rPr lang="en-US" sz="2400" b="1" dirty="0"/>
              <a:t>Study Design:</a:t>
            </a:r>
            <a:r>
              <a:rPr lang="en-US" sz="2400" dirty="0"/>
              <a:t> Matched case-control retrospective study (100 HAH and 100 control)</a:t>
            </a:r>
          </a:p>
          <a:p>
            <a:pPr marL="342900" lvl="0" indent="-342900">
              <a:defRPr/>
            </a:pPr>
            <a:r>
              <a:rPr lang="en-US" sz="2400" b="1" dirty="0"/>
              <a:t>Setting:</a:t>
            </a:r>
            <a:r>
              <a:rPr lang="en-US" sz="2400" dirty="0"/>
              <a:t> Academic medical center </a:t>
            </a:r>
          </a:p>
          <a:p>
            <a:pPr marL="342900" lvl="0" indent="-342900">
              <a:defRPr/>
            </a:pPr>
            <a:r>
              <a:rPr lang="en-US" sz="2400" b="1" dirty="0"/>
              <a:t>Population studied:</a:t>
            </a:r>
            <a:r>
              <a:rPr lang="en-US" sz="2400" dirty="0"/>
              <a:t> Patients admitted with COVID19 and, subsequently enrolled into the HAH program. Patients age &lt;18 were excluded from consideration for enrollment.  A Case-control sample was matched on age, gender, and severity of illness. 200 patients were included</a:t>
            </a:r>
          </a:p>
          <a:p>
            <a:pPr marL="342900" lvl="0" indent="-342900">
              <a:defRPr/>
            </a:pPr>
            <a:r>
              <a:rPr lang="en-US" sz="2400" b="1" dirty="0"/>
              <a:t>Outcome Measures:</a:t>
            </a:r>
            <a:r>
              <a:rPr lang="en-US" sz="2400" dirty="0"/>
              <a:t> Inpatient length of stay (</a:t>
            </a:r>
            <a:r>
              <a:rPr lang="en-US" sz="2400" dirty="0" err="1"/>
              <a:t>iLOS</a:t>
            </a:r>
            <a:r>
              <a:rPr lang="en-US" sz="2400" dirty="0"/>
              <a:t>), rate of 30-day readmissions, fixed, variable, and total costs</a:t>
            </a:r>
            <a:endParaRPr lang="en-US" sz="3200" dirty="0">
              <a:solidFill>
                <a:srgbClr val="4472C4">
                  <a:lumMod val="50000"/>
                </a:srgbClr>
              </a:solidFill>
              <a:latin typeface="Calibri" panose="020F0502020204030204"/>
            </a:endParaRPr>
          </a:p>
        </p:txBody>
      </p:sp>
    </p:spTree>
    <p:extLst>
      <p:ext uri="{BB962C8B-B14F-4D97-AF65-F5344CB8AC3E}">
        <p14:creationId xmlns:p14="http://schemas.microsoft.com/office/powerpoint/2010/main" val="89896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064029"/>
            <a:ext cx="10515600" cy="4988243"/>
          </a:xfrm>
        </p:spPr>
        <p:txBody>
          <a:bodyPr/>
          <a:lstStyle/>
          <a:p>
            <a:r>
              <a:rPr lang="en-US" sz="2600" dirty="0"/>
              <a:t>This retrospective analysis included 200 patients (mean age 50.4, SD 14.2)</a:t>
            </a:r>
          </a:p>
          <a:p>
            <a:r>
              <a:rPr lang="en-US" sz="2600" dirty="0"/>
              <a:t>Most patients (55%) were female, 48.5% were African American, 43.5% were white, and 8% were other races</a:t>
            </a:r>
          </a:p>
          <a:p>
            <a:r>
              <a:rPr lang="en-US" sz="2600" dirty="0"/>
              <a:t>There was no significant difference in 30-day readmissions (11% vs. 14%, p = 0.670). </a:t>
            </a:r>
          </a:p>
          <a:p>
            <a:r>
              <a:rPr lang="en-US" sz="2600" dirty="0"/>
              <a:t>For HAH patients, the total LOS = </a:t>
            </a:r>
            <a:r>
              <a:rPr lang="en-US" sz="2600" dirty="0" err="1"/>
              <a:t>iLOS</a:t>
            </a:r>
            <a:r>
              <a:rPr lang="en-US" sz="2600" dirty="0"/>
              <a:t> (5.7 days) + Home LOS (7.2 days) = 12.9 days</a:t>
            </a:r>
          </a:p>
        </p:txBody>
      </p:sp>
      <p:graphicFrame>
        <p:nvGraphicFramePr>
          <p:cNvPr id="4" name="Table 3"/>
          <p:cNvGraphicFramePr>
            <a:graphicFrameLocks noGrp="1"/>
          </p:cNvGraphicFramePr>
          <p:nvPr/>
        </p:nvGraphicFramePr>
        <p:xfrm>
          <a:off x="2228292" y="4447309"/>
          <a:ext cx="7735416" cy="1456936"/>
        </p:xfrm>
        <a:graphic>
          <a:graphicData uri="http://schemas.openxmlformats.org/drawingml/2006/table">
            <a:tbl>
              <a:tblPr firstRow="1" bandRow="1">
                <a:tableStyleId>{5C22544A-7EE6-4342-B048-85BDC9FD1C3A}</a:tableStyleId>
              </a:tblPr>
              <a:tblGrid>
                <a:gridCol w="3385119">
                  <a:extLst>
                    <a:ext uri="{9D8B030D-6E8A-4147-A177-3AD203B41FA5}">
                      <a16:colId xmlns:a16="http://schemas.microsoft.com/office/drawing/2014/main" val="1712773377"/>
                    </a:ext>
                  </a:extLst>
                </a:gridCol>
                <a:gridCol w="1339978">
                  <a:extLst>
                    <a:ext uri="{9D8B030D-6E8A-4147-A177-3AD203B41FA5}">
                      <a16:colId xmlns:a16="http://schemas.microsoft.com/office/drawing/2014/main" val="2464520752"/>
                    </a:ext>
                  </a:extLst>
                </a:gridCol>
                <a:gridCol w="1694449">
                  <a:extLst>
                    <a:ext uri="{9D8B030D-6E8A-4147-A177-3AD203B41FA5}">
                      <a16:colId xmlns:a16="http://schemas.microsoft.com/office/drawing/2014/main" val="3574672994"/>
                    </a:ext>
                  </a:extLst>
                </a:gridCol>
                <a:gridCol w="1315870">
                  <a:extLst>
                    <a:ext uri="{9D8B030D-6E8A-4147-A177-3AD203B41FA5}">
                      <a16:colId xmlns:a16="http://schemas.microsoft.com/office/drawing/2014/main" val="1611248892"/>
                    </a:ext>
                  </a:extLst>
                </a:gridCol>
              </a:tblGrid>
              <a:tr h="447895">
                <a:tc>
                  <a:txBody>
                    <a:bodyPr/>
                    <a:lstStyle/>
                    <a:p>
                      <a:endParaRPr lang="en-US" sz="1800" dirty="0">
                        <a:latin typeface="+mn-lt"/>
                      </a:endParaRPr>
                    </a:p>
                  </a:txBody>
                  <a:tcPr/>
                </a:tc>
                <a:tc>
                  <a:txBody>
                    <a:bodyPr/>
                    <a:lstStyle/>
                    <a:p>
                      <a:r>
                        <a:rPr lang="en-US" sz="1800" dirty="0">
                          <a:latin typeface="+mn-lt"/>
                        </a:rPr>
                        <a:t>HAH Cohort</a:t>
                      </a:r>
                    </a:p>
                  </a:txBody>
                  <a:tcPr/>
                </a:tc>
                <a:tc>
                  <a:txBody>
                    <a:bodyPr/>
                    <a:lstStyle/>
                    <a:p>
                      <a:r>
                        <a:rPr lang="en-US" sz="1800" dirty="0">
                          <a:latin typeface="+mn-lt"/>
                        </a:rPr>
                        <a:t>Control Cohort</a:t>
                      </a:r>
                    </a:p>
                  </a:txBody>
                  <a:tcPr/>
                </a:tc>
                <a:tc>
                  <a:txBody>
                    <a:bodyPr/>
                    <a:lstStyle/>
                    <a:p>
                      <a:r>
                        <a:rPr lang="en-US" sz="1800" dirty="0">
                          <a:latin typeface="+mn-lt"/>
                        </a:rPr>
                        <a:t>p-value</a:t>
                      </a:r>
                    </a:p>
                  </a:txBody>
                  <a:tcPr/>
                </a:tc>
                <a:extLst>
                  <a:ext uri="{0D108BD9-81ED-4DB2-BD59-A6C34878D82A}">
                    <a16:rowId xmlns:a16="http://schemas.microsoft.com/office/drawing/2014/main" val="2834588738"/>
                  </a:ext>
                </a:extLst>
              </a:tr>
              <a:tr h="393916">
                <a:tc>
                  <a:txBody>
                    <a:bodyPr/>
                    <a:lstStyle/>
                    <a:p>
                      <a:r>
                        <a:rPr lang="en-US" sz="1800" dirty="0">
                          <a:latin typeface="+mn-lt"/>
                        </a:rPr>
                        <a:t>Inpatient</a:t>
                      </a:r>
                      <a:r>
                        <a:rPr lang="en-US" sz="1800" baseline="0" dirty="0">
                          <a:latin typeface="+mn-lt"/>
                        </a:rPr>
                        <a:t> LOS (days)</a:t>
                      </a:r>
                      <a:endParaRPr lang="en-US" sz="1800" dirty="0">
                        <a:latin typeface="+mn-lt"/>
                      </a:endParaRPr>
                    </a:p>
                  </a:txBody>
                  <a:tcPr/>
                </a:tc>
                <a:tc>
                  <a:txBody>
                    <a:bodyPr/>
                    <a:lstStyle/>
                    <a:p>
                      <a:r>
                        <a:rPr lang="en-US" sz="1800" dirty="0">
                          <a:effectLst/>
                          <a:latin typeface="+mn-lt"/>
                        </a:rPr>
                        <a:t>5.7</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rPr>
                        <a:t>9.4</a:t>
                      </a:r>
                    </a:p>
                  </a:txBody>
                  <a:tcPr/>
                </a:tc>
                <a:tc>
                  <a:txBody>
                    <a:bodyPr/>
                    <a:lstStyle/>
                    <a:p>
                      <a:r>
                        <a:rPr lang="en-US" sz="1800" kern="1200" dirty="0">
                          <a:solidFill>
                            <a:schemeClr val="dk1"/>
                          </a:solidFill>
                          <a:effectLst/>
                          <a:latin typeface="+mn-lt"/>
                          <a:ea typeface="+mn-ea"/>
                          <a:cs typeface="+mn-cs"/>
                        </a:rPr>
                        <a:t>0.055</a:t>
                      </a:r>
                      <a:endParaRPr lang="en-US" sz="1800" dirty="0">
                        <a:latin typeface="+mn-lt"/>
                      </a:endParaRPr>
                    </a:p>
                  </a:txBody>
                  <a:tcPr/>
                </a:tc>
                <a:extLst>
                  <a:ext uri="{0D108BD9-81ED-4DB2-BD59-A6C34878D82A}">
                    <a16:rowId xmlns:a16="http://schemas.microsoft.com/office/drawing/2014/main" val="690943211"/>
                  </a:ext>
                </a:extLst>
              </a:tr>
              <a:tr h="422940">
                <a:tc>
                  <a:txBody>
                    <a:bodyPr/>
                    <a:lstStyle/>
                    <a:p>
                      <a:r>
                        <a:rPr lang="en-US" sz="1800" dirty="0">
                          <a:effectLst/>
                          <a:latin typeface="+mn-lt"/>
                        </a:rPr>
                        <a:t>Total LOS</a:t>
                      </a:r>
                      <a:r>
                        <a:rPr lang="en-US" sz="1800" baseline="0" dirty="0">
                          <a:effectLst/>
                          <a:latin typeface="+mn-lt"/>
                        </a:rPr>
                        <a:t> (days)</a:t>
                      </a:r>
                      <a:endParaRPr lang="en-US" sz="1800" dirty="0">
                        <a:latin typeface="+mn-lt"/>
                      </a:endParaRPr>
                    </a:p>
                  </a:txBody>
                  <a:tcPr/>
                </a:tc>
                <a:tc>
                  <a:txBody>
                    <a:bodyPr/>
                    <a:lstStyle/>
                    <a:p>
                      <a:r>
                        <a:rPr lang="en-US" sz="1800" dirty="0">
                          <a:effectLst/>
                          <a:latin typeface="+mn-lt"/>
                        </a:rPr>
                        <a:t>12.9</a:t>
                      </a:r>
                      <a:endParaRPr lang="en-US" sz="1800" dirty="0">
                        <a:latin typeface="+mn-lt"/>
                      </a:endParaRPr>
                    </a:p>
                  </a:txBody>
                  <a:tcPr/>
                </a:tc>
                <a:tc>
                  <a:txBody>
                    <a:bodyPr/>
                    <a:lstStyle/>
                    <a:p>
                      <a:r>
                        <a:rPr lang="en-US" sz="1800" dirty="0">
                          <a:effectLst/>
                          <a:latin typeface="+mn-lt"/>
                        </a:rPr>
                        <a:t>9.4</a:t>
                      </a:r>
                      <a:endParaRPr lang="en-US" sz="1800" dirty="0">
                        <a:latin typeface="+mn-lt"/>
                      </a:endParaRPr>
                    </a:p>
                  </a:txBody>
                  <a:tcPr/>
                </a:tc>
                <a:tc>
                  <a:txBody>
                    <a:bodyPr/>
                    <a:lstStyle/>
                    <a:p>
                      <a:r>
                        <a:rPr lang="en-US" sz="1800" kern="1200" dirty="0">
                          <a:solidFill>
                            <a:schemeClr val="dk1"/>
                          </a:solidFill>
                          <a:effectLst/>
                          <a:latin typeface="+mn-lt"/>
                          <a:ea typeface="+mn-ea"/>
                          <a:cs typeface="+mn-cs"/>
                        </a:rPr>
                        <a:t>0.015</a:t>
                      </a:r>
                      <a:endParaRPr lang="en-US" sz="1800" dirty="0">
                        <a:latin typeface="+mn-lt"/>
                      </a:endParaRPr>
                    </a:p>
                  </a:txBody>
                  <a:tcPr/>
                </a:tc>
                <a:extLst>
                  <a:ext uri="{0D108BD9-81ED-4DB2-BD59-A6C34878D82A}">
                    <a16:rowId xmlns:a16="http://schemas.microsoft.com/office/drawing/2014/main" val="3137967157"/>
                  </a:ext>
                </a:extLst>
              </a:tr>
            </a:tbl>
          </a:graphicData>
        </a:graphic>
      </p:graphicFrame>
    </p:spTree>
    <p:extLst>
      <p:ext uri="{BB962C8B-B14F-4D97-AF65-F5344CB8AC3E}">
        <p14:creationId xmlns:p14="http://schemas.microsoft.com/office/powerpoint/2010/main" val="247170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graphicFrame>
        <p:nvGraphicFramePr>
          <p:cNvPr id="4" name="Table 3"/>
          <p:cNvGraphicFramePr>
            <a:graphicFrameLocks noGrp="1"/>
          </p:cNvGraphicFramePr>
          <p:nvPr/>
        </p:nvGraphicFramePr>
        <p:xfrm>
          <a:off x="2035233" y="1426614"/>
          <a:ext cx="7735416" cy="1850852"/>
        </p:xfrm>
        <a:graphic>
          <a:graphicData uri="http://schemas.openxmlformats.org/drawingml/2006/table">
            <a:tbl>
              <a:tblPr firstRow="1" bandRow="1">
                <a:tableStyleId>{5C22544A-7EE6-4342-B048-85BDC9FD1C3A}</a:tableStyleId>
              </a:tblPr>
              <a:tblGrid>
                <a:gridCol w="3385119">
                  <a:extLst>
                    <a:ext uri="{9D8B030D-6E8A-4147-A177-3AD203B41FA5}">
                      <a16:colId xmlns:a16="http://schemas.microsoft.com/office/drawing/2014/main" val="1712773377"/>
                    </a:ext>
                  </a:extLst>
                </a:gridCol>
                <a:gridCol w="1339978">
                  <a:extLst>
                    <a:ext uri="{9D8B030D-6E8A-4147-A177-3AD203B41FA5}">
                      <a16:colId xmlns:a16="http://schemas.microsoft.com/office/drawing/2014/main" val="2464520752"/>
                    </a:ext>
                  </a:extLst>
                </a:gridCol>
                <a:gridCol w="1694449">
                  <a:extLst>
                    <a:ext uri="{9D8B030D-6E8A-4147-A177-3AD203B41FA5}">
                      <a16:colId xmlns:a16="http://schemas.microsoft.com/office/drawing/2014/main" val="3574672994"/>
                    </a:ext>
                  </a:extLst>
                </a:gridCol>
                <a:gridCol w="1315870">
                  <a:extLst>
                    <a:ext uri="{9D8B030D-6E8A-4147-A177-3AD203B41FA5}">
                      <a16:colId xmlns:a16="http://schemas.microsoft.com/office/drawing/2014/main" val="1611248892"/>
                    </a:ext>
                  </a:extLst>
                </a:gridCol>
              </a:tblGrid>
              <a:tr h="447895">
                <a:tc>
                  <a:txBody>
                    <a:bodyPr/>
                    <a:lstStyle/>
                    <a:p>
                      <a:endParaRPr lang="en-US" sz="1800" dirty="0">
                        <a:latin typeface="+mn-lt"/>
                      </a:endParaRPr>
                    </a:p>
                  </a:txBody>
                  <a:tcPr/>
                </a:tc>
                <a:tc>
                  <a:txBody>
                    <a:bodyPr/>
                    <a:lstStyle/>
                    <a:p>
                      <a:r>
                        <a:rPr lang="en-US" sz="1800" dirty="0">
                          <a:latin typeface="+mn-lt"/>
                        </a:rPr>
                        <a:t>HAH Cohort</a:t>
                      </a:r>
                    </a:p>
                  </a:txBody>
                  <a:tcPr/>
                </a:tc>
                <a:tc>
                  <a:txBody>
                    <a:bodyPr/>
                    <a:lstStyle/>
                    <a:p>
                      <a:r>
                        <a:rPr lang="en-US" sz="1800" dirty="0">
                          <a:latin typeface="+mn-lt"/>
                        </a:rPr>
                        <a:t>Control Cohort</a:t>
                      </a:r>
                    </a:p>
                  </a:txBody>
                  <a:tcPr/>
                </a:tc>
                <a:tc>
                  <a:txBody>
                    <a:bodyPr/>
                    <a:lstStyle/>
                    <a:p>
                      <a:r>
                        <a:rPr lang="en-US" sz="1800" dirty="0">
                          <a:latin typeface="+mn-lt"/>
                        </a:rPr>
                        <a:t>p-value</a:t>
                      </a:r>
                    </a:p>
                  </a:txBody>
                  <a:tcPr/>
                </a:tc>
                <a:extLst>
                  <a:ext uri="{0D108BD9-81ED-4DB2-BD59-A6C34878D82A}">
                    <a16:rowId xmlns:a16="http://schemas.microsoft.com/office/drawing/2014/main" val="2834588738"/>
                  </a:ext>
                </a:extLst>
              </a:tr>
              <a:tr h="393916">
                <a:tc>
                  <a:txBody>
                    <a:bodyPr/>
                    <a:lstStyle/>
                    <a:p>
                      <a:r>
                        <a:rPr lang="en-US" sz="1800" dirty="0">
                          <a:latin typeface="+mn-lt"/>
                        </a:rPr>
                        <a:t>Inpatient fixed costs</a:t>
                      </a:r>
                    </a:p>
                  </a:txBody>
                  <a:tcPr/>
                </a:tc>
                <a:tc>
                  <a:txBody>
                    <a:bodyPr/>
                    <a:lstStyle/>
                    <a:p>
                      <a:r>
                        <a:rPr lang="en-US" sz="1800" dirty="0">
                          <a:effectLst/>
                          <a:latin typeface="+mn-lt"/>
                        </a:rPr>
                        <a:t>$675,668 </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rPr>
                        <a:t>$1,439,719</a:t>
                      </a:r>
                    </a:p>
                  </a:txBody>
                  <a:tcPr/>
                </a:tc>
                <a:tc>
                  <a:txBody>
                    <a:bodyPr/>
                    <a:lstStyle/>
                    <a:p>
                      <a:r>
                        <a:rPr lang="en-US" sz="1800" kern="1200" dirty="0">
                          <a:solidFill>
                            <a:schemeClr val="dk1"/>
                          </a:solidFill>
                          <a:effectLst/>
                          <a:latin typeface="+mn-lt"/>
                          <a:ea typeface="+mn-ea"/>
                          <a:cs typeface="+mn-cs"/>
                        </a:rPr>
                        <a:t>0.019</a:t>
                      </a:r>
                      <a:r>
                        <a:rPr lang="en-US" sz="1800" dirty="0">
                          <a:effectLst/>
                          <a:latin typeface="+mn-lt"/>
                        </a:rPr>
                        <a:t> </a:t>
                      </a:r>
                      <a:endParaRPr lang="en-US" sz="1800" dirty="0">
                        <a:latin typeface="+mn-lt"/>
                      </a:endParaRPr>
                    </a:p>
                  </a:txBody>
                  <a:tcPr/>
                </a:tc>
                <a:extLst>
                  <a:ext uri="{0D108BD9-81ED-4DB2-BD59-A6C34878D82A}">
                    <a16:rowId xmlns:a16="http://schemas.microsoft.com/office/drawing/2014/main" val="690943211"/>
                  </a:ext>
                </a:extLst>
              </a:tr>
              <a:tr h="422940">
                <a:tc>
                  <a:txBody>
                    <a:bodyPr/>
                    <a:lstStyle/>
                    <a:p>
                      <a:r>
                        <a:rPr lang="en-US" sz="1800" dirty="0">
                          <a:effectLst/>
                          <a:latin typeface="+mn-lt"/>
                        </a:rPr>
                        <a:t>Inpatient variable costs          </a:t>
                      </a:r>
                      <a:endParaRPr lang="en-US" sz="1800" dirty="0">
                        <a:latin typeface="+mn-lt"/>
                      </a:endParaRPr>
                    </a:p>
                  </a:txBody>
                  <a:tcPr/>
                </a:tc>
                <a:tc>
                  <a:txBody>
                    <a:bodyPr/>
                    <a:lstStyle/>
                    <a:p>
                      <a:r>
                        <a:rPr lang="en-US" sz="1800" dirty="0">
                          <a:effectLst/>
                          <a:latin typeface="+mn-lt"/>
                        </a:rPr>
                        <a:t>$593,277</a:t>
                      </a:r>
                      <a:endParaRPr lang="en-US" sz="1800" dirty="0">
                        <a:latin typeface="+mn-lt"/>
                      </a:endParaRPr>
                    </a:p>
                  </a:txBody>
                  <a:tcPr/>
                </a:tc>
                <a:tc>
                  <a:txBody>
                    <a:bodyPr/>
                    <a:lstStyle/>
                    <a:p>
                      <a:r>
                        <a:rPr lang="en-US" sz="1800" dirty="0">
                          <a:effectLst/>
                          <a:latin typeface="+mn-lt"/>
                        </a:rPr>
                        <a:t>$1,495,887</a:t>
                      </a:r>
                      <a:endParaRPr lang="en-US" sz="1800" dirty="0">
                        <a:latin typeface="+mn-lt"/>
                      </a:endParaRPr>
                    </a:p>
                  </a:txBody>
                  <a:tcPr/>
                </a:tc>
                <a:tc>
                  <a:txBody>
                    <a:bodyPr/>
                    <a:lstStyle/>
                    <a:p>
                      <a:r>
                        <a:rPr lang="en-US" sz="1800" kern="1200" dirty="0">
                          <a:solidFill>
                            <a:schemeClr val="dk1"/>
                          </a:solidFill>
                          <a:effectLst/>
                          <a:latin typeface="+mn-lt"/>
                          <a:ea typeface="+mn-ea"/>
                          <a:cs typeface="+mn-cs"/>
                        </a:rPr>
                        <a:t>0.011</a:t>
                      </a:r>
                      <a:r>
                        <a:rPr lang="en-US" sz="1800" dirty="0">
                          <a:effectLst/>
                          <a:latin typeface="+mn-lt"/>
                        </a:rPr>
                        <a:t> </a:t>
                      </a:r>
                      <a:endParaRPr lang="en-US" sz="1800" dirty="0">
                        <a:latin typeface="+mn-lt"/>
                      </a:endParaRPr>
                    </a:p>
                  </a:txBody>
                  <a:tcPr/>
                </a:tc>
                <a:extLst>
                  <a:ext uri="{0D108BD9-81ED-4DB2-BD59-A6C34878D82A}">
                    <a16:rowId xmlns:a16="http://schemas.microsoft.com/office/drawing/2014/main" val="3137967157"/>
                  </a:ext>
                </a:extLst>
              </a:tr>
              <a:tr h="393916">
                <a:tc>
                  <a:txBody>
                    <a:bodyPr/>
                    <a:lstStyle/>
                    <a:p>
                      <a:r>
                        <a:rPr lang="en-US" sz="1800" dirty="0">
                          <a:effectLst/>
                          <a:latin typeface="+mn-lt"/>
                        </a:rPr>
                        <a:t>Inpatient total costs</a:t>
                      </a:r>
                      <a:endParaRPr lang="en-US" sz="1800" dirty="0">
                        <a:latin typeface="+mn-lt"/>
                      </a:endParaRPr>
                    </a:p>
                  </a:txBody>
                  <a:tcPr/>
                </a:tc>
                <a:tc>
                  <a:txBody>
                    <a:bodyPr/>
                    <a:lstStyle/>
                    <a:p>
                      <a:r>
                        <a:rPr lang="en-US" sz="1800" dirty="0">
                          <a:effectLst/>
                          <a:latin typeface="+mn-lt"/>
                        </a:rPr>
                        <a:t>$1,268,944</a:t>
                      </a:r>
                      <a:endParaRPr lang="en-US" sz="1800" dirty="0">
                        <a:latin typeface="+mn-lt"/>
                      </a:endParaRPr>
                    </a:p>
                  </a:txBody>
                  <a:tcPr/>
                </a:tc>
                <a:tc>
                  <a:txBody>
                    <a:bodyPr/>
                    <a:lstStyle/>
                    <a:p>
                      <a:r>
                        <a:rPr lang="en-US" sz="1800" dirty="0">
                          <a:effectLst/>
                          <a:latin typeface="+mn-lt"/>
                        </a:rPr>
                        <a:t>$2,935,601</a:t>
                      </a:r>
                      <a:endParaRPr lang="en-US" sz="1800" dirty="0">
                        <a:latin typeface="+mn-lt"/>
                      </a:endParaRPr>
                    </a:p>
                  </a:txBody>
                  <a:tcPr/>
                </a:tc>
                <a:tc>
                  <a:txBody>
                    <a:bodyPr/>
                    <a:lstStyle/>
                    <a:p>
                      <a:r>
                        <a:rPr lang="en-US" sz="1800" kern="1200" dirty="0">
                          <a:solidFill>
                            <a:schemeClr val="dk1"/>
                          </a:solidFill>
                          <a:effectLst/>
                          <a:latin typeface="+mn-lt"/>
                          <a:ea typeface="+mn-ea"/>
                          <a:cs typeface="+mn-cs"/>
                        </a:rPr>
                        <a:t>0.013</a:t>
                      </a:r>
                      <a:r>
                        <a:rPr lang="en-US" sz="1800" dirty="0">
                          <a:effectLst/>
                          <a:latin typeface="+mn-lt"/>
                        </a:rPr>
                        <a:t> </a:t>
                      </a:r>
                      <a:endParaRPr lang="en-US" sz="1800" dirty="0">
                        <a:latin typeface="+mn-lt"/>
                      </a:endParaRPr>
                    </a:p>
                  </a:txBody>
                  <a:tcPr/>
                </a:tc>
                <a:extLst>
                  <a:ext uri="{0D108BD9-81ED-4DB2-BD59-A6C34878D82A}">
                    <a16:rowId xmlns:a16="http://schemas.microsoft.com/office/drawing/2014/main" val="4293893181"/>
                  </a:ext>
                </a:extLst>
              </a:tr>
            </a:tbl>
          </a:graphicData>
        </a:graphic>
      </p:graphicFrame>
      <p:sp>
        <p:nvSpPr>
          <p:cNvPr id="5" name="TextBox 4">
            <a:extLst>
              <a:ext uri="{FF2B5EF4-FFF2-40B4-BE49-F238E27FC236}">
                <a16:creationId xmlns:a16="http://schemas.microsoft.com/office/drawing/2014/main" id="{A99942B6-6285-4E8B-9FC1-828414DDDD75}"/>
              </a:ext>
            </a:extLst>
          </p:cNvPr>
          <p:cNvSpPr txBox="1"/>
          <p:nvPr/>
        </p:nvSpPr>
        <p:spPr>
          <a:xfrm>
            <a:off x="2085703" y="3807801"/>
            <a:ext cx="8020594" cy="1200329"/>
          </a:xfrm>
          <a:prstGeom prst="rect">
            <a:avLst/>
          </a:prstGeom>
          <a:noFill/>
        </p:spPr>
        <p:txBody>
          <a:bodyPr wrap="square">
            <a:spAutoFit/>
          </a:bodyPr>
          <a:lstStyle/>
          <a:p>
            <a:r>
              <a:rPr lang="en-US" sz="2400" dirty="0"/>
              <a:t>The HAH group had an additional at home cost of $536,250 (715 days at $750 per day) representing a </a:t>
            </a:r>
            <a:r>
              <a:rPr lang="en-US" sz="2400" u="sng" dirty="0"/>
              <a:t>lower total cost of care ($1,805,194 vs $2,935,601)</a:t>
            </a:r>
          </a:p>
        </p:txBody>
      </p:sp>
    </p:spTree>
    <p:extLst>
      <p:ext uri="{BB962C8B-B14F-4D97-AF65-F5344CB8AC3E}">
        <p14:creationId xmlns:p14="http://schemas.microsoft.com/office/powerpoint/2010/main" val="12443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pPr marL="342900" indent="-342900">
              <a:lnSpc>
                <a:spcPct val="100000"/>
              </a:lnSpc>
              <a:spcBef>
                <a:spcPts val="0"/>
              </a:spcBef>
              <a:defRPr/>
            </a:pPr>
            <a:r>
              <a:rPr lang="en-US" dirty="0"/>
              <a:t>Our findings support a favorable economic impact of implementing a HAH program ($1.1 million)</a:t>
            </a:r>
          </a:p>
          <a:p>
            <a:pPr marL="342900" indent="-342900">
              <a:lnSpc>
                <a:spcPct val="100000"/>
              </a:lnSpc>
              <a:spcBef>
                <a:spcPts val="0"/>
              </a:spcBef>
              <a:defRPr/>
            </a:pPr>
            <a:r>
              <a:rPr lang="en-US" dirty="0"/>
              <a:t>There are many advantages of a HAH program during a pandemic including decreasing nosocomial spread and reducing the strain on inpatient capacity</a:t>
            </a:r>
          </a:p>
          <a:p>
            <a:pPr marL="342900" indent="-342900">
              <a:lnSpc>
                <a:spcPct val="100000"/>
              </a:lnSpc>
              <a:spcBef>
                <a:spcPts val="0"/>
              </a:spcBef>
              <a:defRPr/>
            </a:pPr>
            <a:r>
              <a:rPr lang="en-US" dirty="0"/>
              <a:t>A major potential advantage of HAH programs is reducing healthcare spending by reducing the cost of care, but the true effect depends on how the program is implemented and other factors, e.g., rates of readmissions</a:t>
            </a:r>
          </a:p>
        </p:txBody>
      </p:sp>
    </p:spTree>
    <p:extLst>
      <p:ext uri="{BB962C8B-B14F-4D97-AF65-F5344CB8AC3E}">
        <p14:creationId xmlns:p14="http://schemas.microsoft.com/office/powerpoint/2010/main" val="175842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556921" y="1097280"/>
            <a:ext cx="11078158" cy="4848089"/>
          </a:xfrm>
        </p:spPr>
        <p:txBody>
          <a:bodyPr/>
          <a:lstStyle/>
          <a:p>
            <a:pPr marL="0" indent="0" algn="ctr">
              <a:lnSpc>
                <a:spcPct val="100000"/>
              </a:lnSpc>
              <a:spcBef>
                <a:spcPts val="0"/>
              </a:spcBef>
              <a:buNone/>
            </a:pPr>
            <a:r>
              <a:rPr lang="en-US" sz="3200" b="1" i="1" dirty="0">
                <a:latin typeface="Roboto" panose="02000000000000000000" pitchFamily="2" charset="0"/>
                <a:ea typeface="Roboto" panose="02000000000000000000" pitchFamily="2" charset="0"/>
              </a:rPr>
              <a:t>Is there a role for rapid diagnostics to detect </a:t>
            </a:r>
          </a:p>
          <a:p>
            <a:pPr marL="0" indent="0" algn="ctr">
              <a:lnSpc>
                <a:spcPct val="100000"/>
              </a:lnSpc>
              <a:spcBef>
                <a:spcPts val="0"/>
              </a:spcBef>
              <a:buNone/>
            </a:pPr>
            <a:r>
              <a:rPr lang="en-US" sz="3200" b="1" i="1" dirty="0">
                <a:latin typeface="Roboto" panose="02000000000000000000" pitchFamily="2" charset="0"/>
                <a:ea typeface="Roboto" panose="02000000000000000000" pitchFamily="2" charset="0"/>
              </a:rPr>
              <a:t>influenza in long-term care facilities?</a:t>
            </a:r>
          </a:p>
          <a:p>
            <a:pPr marL="0" indent="0" algn="ctr">
              <a:lnSpc>
                <a:spcPct val="100000"/>
              </a:lnSpc>
              <a:spcBef>
                <a:spcPts val="0"/>
              </a:spcBef>
              <a:buNone/>
            </a:pPr>
            <a:endParaRPr lang="en-US" sz="1100" b="1" i="1" dirty="0">
              <a:latin typeface="Roboto" panose="02000000000000000000" pitchFamily="2" charset="0"/>
              <a:ea typeface="Roboto" panose="02000000000000000000" pitchFamily="2" charset="0"/>
            </a:endParaRPr>
          </a:p>
          <a:p>
            <a:pPr marL="457200" lvl="1" indent="0">
              <a:lnSpc>
                <a:spcPct val="100000"/>
              </a:lnSpc>
              <a:spcBef>
                <a:spcPts val="0"/>
              </a:spcBef>
              <a:buNone/>
            </a:pPr>
            <a:r>
              <a:rPr lang="en-US" sz="2000" b="1" dirty="0">
                <a:solidFill>
                  <a:schemeClr val="tx1"/>
                </a:solidFill>
                <a:latin typeface="Roboto" panose="02000000000000000000" pitchFamily="2" charset="0"/>
                <a:ea typeface="Roboto" panose="02000000000000000000" pitchFamily="2" charset="0"/>
              </a:rPr>
              <a:t>Population</a:t>
            </a:r>
            <a:r>
              <a:rPr lang="en-US" sz="2000" dirty="0">
                <a:solidFill>
                  <a:schemeClr val="tx1"/>
                </a:solidFill>
                <a:latin typeface="Roboto" panose="02000000000000000000" pitchFamily="2" charset="0"/>
                <a:ea typeface="Roboto" panose="02000000000000000000" pitchFamily="2" charset="0"/>
              </a:rPr>
              <a:t>: For individuals living in long-term care facilities</a:t>
            </a:r>
          </a:p>
          <a:p>
            <a:pPr marL="457200" lvl="1" indent="0">
              <a:lnSpc>
                <a:spcPct val="100000"/>
              </a:lnSpc>
              <a:spcBef>
                <a:spcPts val="0"/>
              </a:spcBef>
              <a:buNone/>
            </a:pPr>
            <a:endParaRPr lang="en-US" sz="1100" dirty="0">
              <a:solidFill>
                <a:schemeClr val="tx1"/>
              </a:solidFill>
              <a:latin typeface="Roboto" panose="02000000000000000000" pitchFamily="2" charset="0"/>
              <a:ea typeface="Roboto" panose="02000000000000000000" pitchFamily="2" charset="0"/>
            </a:endParaRPr>
          </a:p>
          <a:p>
            <a:pPr marL="457200" lvl="1" indent="0">
              <a:lnSpc>
                <a:spcPct val="100000"/>
              </a:lnSpc>
              <a:spcBef>
                <a:spcPts val="0"/>
              </a:spcBef>
              <a:buNone/>
            </a:pPr>
            <a:r>
              <a:rPr lang="en-US" sz="2000" b="1" dirty="0">
                <a:solidFill>
                  <a:schemeClr val="tx1"/>
                </a:solidFill>
                <a:latin typeface="Roboto" panose="02000000000000000000" pitchFamily="2" charset="0"/>
                <a:ea typeface="Roboto" panose="02000000000000000000" pitchFamily="2" charset="0"/>
              </a:rPr>
              <a:t>Intervention</a:t>
            </a:r>
            <a:r>
              <a:rPr lang="en-US" sz="2000" dirty="0">
                <a:solidFill>
                  <a:schemeClr val="tx1"/>
                </a:solidFill>
                <a:latin typeface="Roboto" panose="02000000000000000000" pitchFamily="2" charset="0"/>
                <a:ea typeface="Roboto" panose="02000000000000000000" pitchFamily="2" charset="0"/>
              </a:rPr>
              <a:t>: does the use of a broadened surveillance definition of an influenza-like illness (ILI) coupled with the use of rapid influenza diagnostic tests (RIDT) in which anonymous results are transmitted wirelessly to public health and result in infection control guidance for LTCF residents </a:t>
            </a:r>
          </a:p>
          <a:p>
            <a:pPr marL="457200" lvl="1" indent="0">
              <a:lnSpc>
                <a:spcPct val="100000"/>
              </a:lnSpc>
              <a:spcBef>
                <a:spcPts val="0"/>
              </a:spcBef>
              <a:buNone/>
            </a:pPr>
            <a:endParaRPr lang="en-US" sz="1100" dirty="0">
              <a:solidFill>
                <a:schemeClr val="tx1"/>
              </a:solidFill>
              <a:latin typeface="Roboto" panose="02000000000000000000" pitchFamily="2" charset="0"/>
              <a:ea typeface="Roboto" panose="02000000000000000000" pitchFamily="2" charset="0"/>
            </a:endParaRPr>
          </a:p>
          <a:p>
            <a:pPr marL="457200" lvl="1" indent="0">
              <a:lnSpc>
                <a:spcPct val="100000"/>
              </a:lnSpc>
              <a:spcBef>
                <a:spcPts val="0"/>
              </a:spcBef>
              <a:buNone/>
            </a:pPr>
            <a:r>
              <a:rPr lang="en-US" sz="2000" b="1" dirty="0">
                <a:solidFill>
                  <a:schemeClr val="tx1"/>
                </a:solidFill>
                <a:latin typeface="Roboto" panose="02000000000000000000" pitchFamily="2" charset="0"/>
                <a:ea typeface="Roboto" panose="02000000000000000000" pitchFamily="2" charset="0"/>
              </a:rPr>
              <a:t>Comparator</a:t>
            </a:r>
            <a:r>
              <a:rPr lang="en-US" sz="2000" dirty="0">
                <a:solidFill>
                  <a:schemeClr val="tx1"/>
                </a:solidFill>
                <a:latin typeface="Roboto" panose="02000000000000000000" pitchFamily="2" charset="0"/>
                <a:ea typeface="Roboto" panose="02000000000000000000" pitchFamily="2" charset="0"/>
              </a:rPr>
              <a:t>: compared to usual care</a:t>
            </a:r>
          </a:p>
          <a:p>
            <a:pPr marL="457200" lvl="1" indent="0">
              <a:lnSpc>
                <a:spcPct val="100000"/>
              </a:lnSpc>
              <a:spcBef>
                <a:spcPts val="0"/>
              </a:spcBef>
              <a:buNone/>
            </a:pPr>
            <a:endParaRPr lang="en-US" sz="1100" dirty="0">
              <a:solidFill>
                <a:schemeClr val="tx1"/>
              </a:solidFill>
              <a:latin typeface="Roboto" panose="02000000000000000000" pitchFamily="2" charset="0"/>
              <a:ea typeface="Roboto" panose="02000000000000000000" pitchFamily="2" charset="0"/>
            </a:endParaRPr>
          </a:p>
          <a:p>
            <a:pPr marL="457200" lvl="1" indent="0">
              <a:lnSpc>
                <a:spcPct val="100000"/>
              </a:lnSpc>
              <a:spcBef>
                <a:spcPts val="0"/>
              </a:spcBef>
              <a:buNone/>
            </a:pPr>
            <a:r>
              <a:rPr lang="en-US" sz="2000" b="1" dirty="0">
                <a:solidFill>
                  <a:schemeClr val="tx1"/>
                </a:solidFill>
                <a:latin typeface="Roboto" panose="02000000000000000000" pitchFamily="2" charset="0"/>
                <a:ea typeface="Roboto" panose="02000000000000000000" pitchFamily="2" charset="0"/>
              </a:rPr>
              <a:t>Outcome</a:t>
            </a:r>
            <a:r>
              <a:rPr lang="en-US" sz="2000" dirty="0">
                <a:solidFill>
                  <a:schemeClr val="tx1"/>
                </a:solidFill>
                <a:latin typeface="Roboto" panose="02000000000000000000" pitchFamily="2" charset="0"/>
                <a:ea typeface="Roboto" panose="02000000000000000000" pitchFamily="2" charset="0"/>
              </a:rPr>
              <a:t>: result in increased early antiviral treatment of influenza, increased use of antiviral prophylaxis for other at-risk residents, and fewer hospitalizations, reduced mortality, and lower healthcare-associated costs during the influenza season.</a:t>
            </a:r>
            <a:endParaRPr lang="en-US"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6397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pPr marL="342900" indent="-342900">
              <a:lnSpc>
                <a:spcPct val="100000"/>
              </a:lnSpc>
              <a:spcBef>
                <a:spcPts val="0"/>
              </a:spcBef>
              <a:defRPr/>
            </a:pPr>
            <a:r>
              <a:rPr lang="en-US" dirty="0"/>
              <a:t>Our results do not reflect the total economic impact because we did not include the impact of back filling beds vacated 3.7 days sooner in the HAH group compared to usual care</a:t>
            </a:r>
          </a:p>
          <a:p>
            <a:pPr marL="342900" indent="-342900">
              <a:lnSpc>
                <a:spcPct val="100000"/>
              </a:lnSpc>
              <a:spcBef>
                <a:spcPts val="0"/>
              </a:spcBef>
              <a:defRPr/>
            </a:pPr>
            <a:r>
              <a:rPr lang="en-US" dirty="0"/>
              <a:t>Future studies should prospectively study the fixed and variable costs of a fully developed HAH program</a:t>
            </a:r>
            <a:endParaRPr lang="en-US" sz="2400" dirty="0">
              <a:solidFill>
                <a:srgbClr val="4472C4">
                  <a:lumMod val="50000"/>
                </a:srgbClr>
              </a:solidFill>
              <a:latin typeface="Calibri" panose="020F0502020204030204"/>
            </a:endParaRPr>
          </a:p>
        </p:txBody>
      </p:sp>
    </p:spTree>
    <p:extLst>
      <p:ext uri="{BB962C8B-B14F-4D97-AF65-F5344CB8AC3E}">
        <p14:creationId xmlns:p14="http://schemas.microsoft.com/office/powerpoint/2010/main" val="48714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Self-sampling tools for cancer screening </a:t>
            </a:r>
            <a:br>
              <a:rPr lang="en-US" dirty="0"/>
            </a:br>
            <a:r>
              <a:rPr lang="en-US" dirty="0"/>
              <a:t>in primary care: </a:t>
            </a:r>
            <a:br>
              <a:rPr lang="en-US" dirty="0"/>
            </a:br>
            <a:r>
              <a:rPr lang="en-US" dirty="0"/>
              <a:t>Evidence from a randomized trial </a:t>
            </a:r>
            <a:br>
              <a:rPr lang="en-US" dirty="0"/>
            </a:br>
            <a:r>
              <a:rPr lang="en-US" dirty="0"/>
              <a:t>with underserved patients </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3393169"/>
            <a:ext cx="10515600" cy="829056"/>
          </a:xfrm>
        </p:spPr>
        <p:txBody>
          <a:bodyPr/>
          <a:lstStyle/>
          <a:p>
            <a:pPr marL="0" indent="0" algn="ctr">
              <a:buNone/>
            </a:pPr>
            <a:r>
              <a:rPr lang="en-US" dirty="0"/>
              <a:t>Jennifer Moss, PhD*; Paul Reiter, PhD; Lisa Klesges, PhD; </a:t>
            </a:r>
            <a:br>
              <a:rPr lang="en-US" dirty="0"/>
            </a:br>
            <a:r>
              <a:rPr lang="en-US" dirty="0"/>
              <a:t>Tracy Onega, PhD; Mack Ruffin, MD, MPH</a:t>
            </a:r>
          </a:p>
          <a:p>
            <a:pPr marL="0" indent="0" algn="ctr">
              <a:buNone/>
            </a:pPr>
            <a:endParaRPr lang="en-US" dirty="0"/>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4904976"/>
            <a:ext cx="8241792" cy="646331"/>
          </a:xfrm>
          <a:prstGeom prst="rect">
            <a:avLst/>
          </a:prstGeom>
          <a:noFill/>
        </p:spPr>
        <p:txBody>
          <a:bodyPr wrap="square" rtlCol="0">
            <a:spAutoFit/>
          </a:bodyPr>
          <a:lstStyle/>
          <a:p>
            <a:pPr algn="ctr"/>
            <a:r>
              <a:rPr lang="en-US" dirty="0">
                <a:solidFill>
                  <a:srgbClr val="1B3555"/>
                </a:solidFill>
              </a:rPr>
              <a:t>*Penn State College of Medicine</a:t>
            </a:r>
          </a:p>
          <a:p>
            <a:pPr algn="ctr"/>
            <a:r>
              <a:rPr lang="en-US" dirty="0">
                <a:solidFill>
                  <a:srgbClr val="1B3555"/>
                </a:solidFill>
              </a:rPr>
              <a:t>Funding: K22 CA225705; PI: Moss</a:t>
            </a:r>
          </a:p>
        </p:txBody>
      </p:sp>
    </p:spTree>
    <p:extLst>
      <p:ext uri="{BB962C8B-B14F-4D97-AF65-F5344CB8AC3E}">
        <p14:creationId xmlns:p14="http://schemas.microsoft.com/office/powerpoint/2010/main" val="228642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What is the impact of an intervention delivering self-sampling cancer screening tools among underserved, unscreened patients in primary care?</a:t>
            </a:r>
          </a:p>
          <a:p>
            <a:pPr lvl="1"/>
            <a:r>
              <a:rPr lang="en-US" dirty="0"/>
              <a:t>Cancer screenings:</a:t>
            </a:r>
          </a:p>
          <a:p>
            <a:pPr lvl="2"/>
            <a:r>
              <a:rPr lang="en-US" dirty="0"/>
              <a:t>Cervical cancer (Self-sampled HPV DNA test)</a:t>
            </a:r>
          </a:p>
          <a:p>
            <a:pPr lvl="2"/>
            <a:r>
              <a:rPr lang="en-US" dirty="0"/>
              <a:t>Colorectal cancer (Self-sampled FIT)</a:t>
            </a:r>
          </a:p>
          <a:p>
            <a:pPr lvl="1"/>
            <a:r>
              <a:rPr lang="en-US" dirty="0"/>
              <a:t>Outcomes:</a:t>
            </a:r>
          </a:p>
          <a:p>
            <a:pPr lvl="2"/>
            <a:r>
              <a:rPr lang="en-US" dirty="0"/>
              <a:t>Preliminary effectiveness</a:t>
            </a:r>
          </a:p>
          <a:p>
            <a:pPr lvl="2"/>
            <a:r>
              <a:rPr lang="en-US" dirty="0"/>
              <a:t>Acceptability</a:t>
            </a:r>
          </a:p>
          <a:p>
            <a:endParaRPr lang="en-US" dirty="0"/>
          </a:p>
        </p:txBody>
      </p:sp>
    </p:spTree>
    <p:extLst>
      <p:ext uri="{BB962C8B-B14F-4D97-AF65-F5344CB8AC3E}">
        <p14:creationId xmlns:p14="http://schemas.microsoft.com/office/powerpoint/2010/main" val="227232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b="1" dirty="0"/>
              <a:t>Setting:</a:t>
            </a:r>
            <a:r>
              <a:rPr lang="en-US" dirty="0"/>
              <a:t> 9 federally-qualified health centers (FQHCs) </a:t>
            </a:r>
          </a:p>
          <a:p>
            <a:r>
              <a:rPr lang="en-US" b="1" dirty="0"/>
              <a:t>Participants: </a:t>
            </a:r>
            <a:r>
              <a:rPr lang="en-US" dirty="0"/>
              <a:t>patients eligible but out-of-date for both CRC and cervical cancer screening</a:t>
            </a:r>
          </a:p>
          <a:p>
            <a:pPr lvl="1"/>
            <a:r>
              <a:rPr lang="en-US" dirty="0"/>
              <a:t>Female with intact cervix, ages 50-65</a:t>
            </a:r>
          </a:p>
          <a:p>
            <a:pPr lvl="1"/>
            <a:r>
              <a:rPr lang="en-US" dirty="0"/>
              <a:t>Average risk for CRC, cervical cancer</a:t>
            </a:r>
          </a:p>
          <a:p>
            <a:pPr lvl="1"/>
            <a:r>
              <a:rPr lang="en-US" dirty="0"/>
              <a:t>Living in rural, racially-segregated Pennsylvania county</a:t>
            </a:r>
          </a:p>
        </p:txBody>
      </p:sp>
    </p:spTree>
    <p:extLst>
      <p:ext uri="{BB962C8B-B14F-4D97-AF65-F5344CB8AC3E}">
        <p14:creationId xmlns:p14="http://schemas.microsoft.com/office/powerpoint/2010/main" val="206191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graphicFrame>
        <p:nvGraphicFramePr>
          <p:cNvPr id="4" name="Content Placeholder 3">
            <a:extLst>
              <a:ext uri="{FF2B5EF4-FFF2-40B4-BE49-F238E27FC236}">
                <a16:creationId xmlns:a16="http://schemas.microsoft.com/office/drawing/2014/main" id="{91BBD917-AC73-4463-9B52-11551E8FB2F9}"/>
              </a:ext>
            </a:extLst>
          </p:cNvPr>
          <p:cNvGraphicFramePr>
            <a:graphicFrameLocks noGrp="1"/>
          </p:cNvGraphicFramePr>
          <p:nvPr>
            <p:ph idx="1"/>
          </p:nvPr>
        </p:nvGraphicFramePr>
        <p:xfrm>
          <a:off x="838200" y="1189038"/>
          <a:ext cx="105156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F8DDB07-EFD9-4DE0-AEE1-53F7B1593AA5}"/>
              </a:ext>
            </a:extLst>
          </p:cNvPr>
          <p:cNvSpPr txBox="1"/>
          <p:nvPr/>
        </p:nvSpPr>
        <p:spPr>
          <a:xfrm>
            <a:off x="2362200" y="1586710"/>
            <a:ext cx="2019300" cy="923330"/>
          </a:xfrm>
          <a:prstGeom prst="rect">
            <a:avLst/>
          </a:prstGeom>
          <a:noFill/>
        </p:spPr>
        <p:txBody>
          <a:bodyPr wrap="square" rtlCol="0">
            <a:spAutoFit/>
          </a:bodyPr>
          <a:lstStyle/>
          <a:p>
            <a:pPr algn="ctr"/>
            <a:r>
              <a:rPr lang="en-US" b="1" dirty="0"/>
              <a:t>OR = 31.3 </a:t>
            </a:r>
          </a:p>
          <a:p>
            <a:pPr algn="ctr"/>
            <a:r>
              <a:rPr lang="en-US" sz="1600" dirty="0"/>
              <a:t>(95% CI=5.2-289.3)</a:t>
            </a:r>
          </a:p>
          <a:p>
            <a:endParaRPr lang="en-US" dirty="0"/>
          </a:p>
        </p:txBody>
      </p:sp>
      <p:sp>
        <p:nvSpPr>
          <p:cNvPr id="6" name="TextBox 5">
            <a:extLst>
              <a:ext uri="{FF2B5EF4-FFF2-40B4-BE49-F238E27FC236}">
                <a16:creationId xmlns:a16="http://schemas.microsoft.com/office/drawing/2014/main" id="{D1F38ABE-8BA8-48A6-BDE5-24E91A7B78C8}"/>
              </a:ext>
            </a:extLst>
          </p:cNvPr>
          <p:cNvSpPr txBox="1"/>
          <p:nvPr/>
        </p:nvSpPr>
        <p:spPr>
          <a:xfrm>
            <a:off x="6273800" y="1586710"/>
            <a:ext cx="2019300" cy="892552"/>
          </a:xfrm>
          <a:prstGeom prst="rect">
            <a:avLst/>
          </a:prstGeom>
          <a:noFill/>
        </p:spPr>
        <p:txBody>
          <a:bodyPr wrap="square" rtlCol="0">
            <a:spAutoFit/>
          </a:bodyPr>
          <a:lstStyle/>
          <a:p>
            <a:pPr algn="ctr"/>
            <a:r>
              <a:rPr lang="en-US" b="1" dirty="0"/>
              <a:t>OR = 72.0 </a:t>
            </a:r>
          </a:p>
          <a:p>
            <a:pPr algn="ctr"/>
            <a:r>
              <a:rPr lang="en-US" sz="1600" dirty="0"/>
              <a:t>(95% CI=9.2-1141.4)</a:t>
            </a:r>
          </a:p>
          <a:p>
            <a:endParaRPr lang="en-US" dirty="0"/>
          </a:p>
        </p:txBody>
      </p:sp>
    </p:spTree>
    <p:extLst>
      <p:ext uri="{BB962C8B-B14F-4D97-AF65-F5344CB8AC3E}">
        <p14:creationId xmlns:p14="http://schemas.microsoft.com/office/powerpoint/2010/main" val="32528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chart seriesIdx="1" categoryIdx="1"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r>
              <a:rPr lang="en-US" dirty="0"/>
              <a:t>Self-sampling tools are </a:t>
            </a:r>
            <a:r>
              <a:rPr lang="en-US" b="1" i="1" dirty="0"/>
              <a:t>effective</a:t>
            </a:r>
            <a:r>
              <a:rPr lang="en-US" dirty="0"/>
              <a:t> and </a:t>
            </a:r>
            <a:r>
              <a:rPr lang="en-US" b="1" i="1" dirty="0"/>
              <a:t>acceptable</a:t>
            </a:r>
            <a:r>
              <a:rPr lang="en-US" dirty="0"/>
              <a:t> for increasing screening for CRC and cervical cancer among unscreened, underserved patients in the primary care setting</a:t>
            </a:r>
            <a:br>
              <a:rPr lang="en-US" dirty="0"/>
            </a:br>
            <a:endParaRPr lang="en-US" dirty="0"/>
          </a:p>
          <a:p>
            <a:r>
              <a:rPr lang="en-US" b="1" i="1" dirty="0"/>
              <a:t>Abnormal screening results </a:t>
            </a:r>
            <a:r>
              <a:rPr lang="en-US" dirty="0"/>
              <a:t>were common, suggesting need for linkages to follow-up services and care</a:t>
            </a:r>
            <a:br>
              <a:rPr lang="en-US" dirty="0"/>
            </a:br>
            <a:endParaRPr lang="en-US" dirty="0"/>
          </a:p>
          <a:p>
            <a:r>
              <a:rPr lang="en-US" dirty="0"/>
              <a:t>Long-term, self-sampling tools could increase screening and </a:t>
            </a:r>
            <a:r>
              <a:rPr lang="en-US" b="1" i="1" dirty="0"/>
              <a:t>reduce cancer disparities </a:t>
            </a:r>
            <a:r>
              <a:rPr lang="en-US" dirty="0"/>
              <a:t>in the US</a:t>
            </a:r>
          </a:p>
          <a:p>
            <a:endParaRPr lang="en-US" dirty="0"/>
          </a:p>
        </p:txBody>
      </p:sp>
    </p:spTree>
    <p:extLst>
      <p:ext uri="{BB962C8B-B14F-4D97-AF65-F5344CB8AC3E}">
        <p14:creationId xmlns:p14="http://schemas.microsoft.com/office/powerpoint/2010/main" val="45053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Optional: Add citation if work is published</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pPr marL="0" indent="0">
              <a:buNone/>
            </a:pPr>
            <a:r>
              <a:rPr lang="en-US" dirty="0"/>
              <a:t>Moss JL, Entenman J, Stoltzfus K, Liao J, Onega T, Reiter PL, Klesges LM, Garrow G, Ruffin MT. (</a:t>
            </a:r>
            <a:r>
              <a:rPr lang="en-US" i="1"/>
              <a:t>in preparation</a:t>
            </a:r>
            <a:r>
              <a:rPr lang="en-US"/>
              <a:t>). Self-sampling </a:t>
            </a:r>
            <a:r>
              <a:rPr lang="en-US" dirty="0"/>
              <a:t>tools to increase cancer screening behaviors among underserved patients: Results from a pilot randomized controlled trial.</a:t>
            </a:r>
          </a:p>
        </p:txBody>
      </p:sp>
    </p:spTree>
    <p:extLst>
      <p:ext uri="{BB962C8B-B14F-4D97-AF65-F5344CB8AC3E}">
        <p14:creationId xmlns:p14="http://schemas.microsoft.com/office/powerpoint/2010/main" val="83450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3753" y="755777"/>
            <a:ext cx="9178290" cy="2029460"/>
          </a:xfrm>
          <a:prstGeom prst="rect">
            <a:avLst/>
          </a:prstGeom>
        </p:spPr>
        <p:txBody>
          <a:bodyPr vert="horz" wrap="square" lIns="0" tIns="29209" rIns="0" bIns="0" rtlCol="0">
            <a:spAutoFit/>
          </a:bodyPr>
          <a:lstStyle/>
          <a:p>
            <a:pPr marL="12700" marR="5080" indent="-635" algn="ctr">
              <a:lnSpc>
                <a:spcPts val="5250"/>
              </a:lnSpc>
              <a:spcBef>
                <a:spcPts val="229"/>
              </a:spcBef>
            </a:pPr>
            <a:r>
              <a:rPr dirty="0">
                <a:solidFill>
                  <a:srgbClr val="4177BD"/>
                </a:solidFill>
              </a:rPr>
              <a:t>SaFETy</a:t>
            </a:r>
            <a:r>
              <a:rPr spc="-25" dirty="0">
                <a:solidFill>
                  <a:srgbClr val="4177BD"/>
                </a:solidFill>
              </a:rPr>
              <a:t> </a:t>
            </a:r>
            <a:r>
              <a:rPr dirty="0">
                <a:solidFill>
                  <a:srgbClr val="4177BD"/>
                </a:solidFill>
              </a:rPr>
              <a:t>score</a:t>
            </a:r>
            <a:r>
              <a:rPr spc="-20" dirty="0">
                <a:solidFill>
                  <a:srgbClr val="4177BD"/>
                </a:solidFill>
              </a:rPr>
              <a:t> </a:t>
            </a:r>
            <a:r>
              <a:rPr dirty="0">
                <a:solidFill>
                  <a:srgbClr val="4177BD"/>
                </a:solidFill>
              </a:rPr>
              <a:t>as</a:t>
            </a:r>
            <a:r>
              <a:rPr spc="-20" dirty="0">
                <a:solidFill>
                  <a:srgbClr val="4177BD"/>
                </a:solidFill>
              </a:rPr>
              <a:t> </a:t>
            </a:r>
            <a:r>
              <a:rPr dirty="0">
                <a:solidFill>
                  <a:srgbClr val="4177BD"/>
                </a:solidFill>
              </a:rPr>
              <a:t>a</a:t>
            </a:r>
            <a:r>
              <a:rPr spc="-20" dirty="0">
                <a:solidFill>
                  <a:srgbClr val="4177BD"/>
                </a:solidFill>
              </a:rPr>
              <a:t> </a:t>
            </a:r>
            <a:r>
              <a:rPr dirty="0">
                <a:solidFill>
                  <a:srgbClr val="4177BD"/>
                </a:solidFill>
              </a:rPr>
              <a:t>predictor</a:t>
            </a:r>
            <a:r>
              <a:rPr spc="-20" dirty="0">
                <a:solidFill>
                  <a:srgbClr val="4177BD"/>
                </a:solidFill>
              </a:rPr>
              <a:t> </a:t>
            </a:r>
            <a:r>
              <a:rPr dirty="0">
                <a:solidFill>
                  <a:srgbClr val="4177BD"/>
                </a:solidFill>
              </a:rPr>
              <a:t>of</a:t>
            </a:r>
            <a:r>
              <a:rPr spc="-20" dirty="0">
                <a:solidFill>
                  <a:srgbClr val="4177BD"/>
                </a:solidFill>
              </a:rPr>
              <a:t> </a:t>
            </a:r>
            <a:r>
              <a:rPr spc="-25" dirty="0">
                <a:solidFill>
                  <a:srgbClr val="4177BD"/>
                </a:solidFill>
              </a:rPr>
              <a:t>gun </a:t>
            </a:r>
            <a:r>
              <a:rPr dirty="0">
                <a:solidFill>
                  <a:srgbClr val="4177BD"/>
                </a:solidFill>
              </a:rPr>
              <a:t>violence</a:t>
            </a:r>
            <a:r>
              <a:rPr spc="-40" dirty="0">
                <a:solidFill>
                  <a:srgbClr val="4177BD"/>
                </a:solidFill>
              </a:rPr>
              <a:t> </a:t>
            </a:r>
            <a:r>
              <a:rPr dirty="0">
                <a:solidFill>
                  <a:srgbClr val="4177BD"/>
                </a:solidFill>
              </a:rPr>
              <a:t>in</a:t>
            </a:r>
            <a:r>
              <a:rPr spc="-25" dirty="0">
                <a:solidFill>
                  <a:srgbClr val="4177BD"/>
                </a:solidFill>
              </a:rPr>
              <a:t> </a:t>
            </a:r>
            <a:r>
              <a:rPr dirty="0">
                <a:solidFill>
                  <a:srgbClr val="4177BD"/>
                </a:solidFill>
              </a:rPr>
              <a:t>adolescent</a:t>
            </a:r>
            <a:r>
              <a:rPr spc="-25" dirty="0">
                <a:solidFill>
                  <a:srgbClr val="4177BD"/>
                </a:solidFill>
              </a:rPr>
              <a:t> </a:t>
            </a:r>
            <a:r>
              <a:rPr dirty="0">
                <a:solidFill>
                  <a:srgbClr val="4177BD"/>
                </a:solidFill>
              </a:rPr>
              <a:t>/</a:t>
            </a:r>
            <a:r>
              <a:rPr spc="-25" dirty="0">
                <a:solidFill>
                  <a:srgbClr val="4177BD"/>
                </a:solidFill>
              </a:rPr>
              <a:t> </a:t>
            </a:r>
            <a:r>
              <a:rPr dirty="0">
                <a:solidFill>
                  <a:srgbClr val="4177BD"/>
                </a:solidFill>
              </a:rPr>
              <a:t>young</a:t>
            </a:r>
            <a:r>
              <a:rPr spc="-30" dirty="0">
                <a:solidFill>
                  <a:srgbClr val="4177BD"/>
                </a:solidFill>
              </a:rPr>
              <a:t> </a:t>
            </a:r>
            <a:r>
              <a:rPr spc="-10" dirty="0">
                <a:solidFill>
                  <a:srgbClr val="4177BD"/>
                </a:solidFill>
              </a:rPr>
              <a:t>adult </a:t>
            </a:r>
            <a:r>
              <a:rPr dirty="0">
                <a:solidFill>
                  <a:srgbClr val="4177BD"/>
                </a:solidFill>
              </a:rPr>
              <a:t>patients</a:t>
            </a:r>
            <a:r>
              <a:rPr spc="-25" dirty="0">
                <a:solidFill>
                  <a:srgbClr val="4177BD"/>
                </a:solidFill>
              </a:rPr>
              <a:t> </a:t>
            </a:r>
            <a:r>
              <a:rPr dirty="0">
                <a:solidFill>
                  <a:srgbClr val="4177BD"/>
                </a:solidFill>
              </a:rPr>
              <a:t>in</a:t>
            </a:r>
            <a:r>
              <a:rPr spc="-20" dirty="0">
                <a:solidFill>
                  <a:srgbClr val="4177BD"/>
                </a:solidFill>
              </a:rPr>
              <a:t> </a:t>
            </a:r>
            <a:r>
              <a:rPr dirty="0">
                <a:solidFill>
                  <a:srgbClr val="4177BD"/>
                </a:solidFill>
              </a:rPr>
              <a:t>a</a:t>
            </a:r>
            <a:r>
              <a:rPr spc="-25" dirty="0">
                <a:solidFill>
                  <a:srgbClr val="4177BD"/>
                </a:solidFill>
              </a:rPr>
              <a:t> </a:t>
            </a:r>
            <a:r>
              <a:rPr dirty="0">
                <a:solidFill>
                  <a:srgbClr val="4177BD"/>
                </a:solidFill>
              </a:rPr>
              <a:t>primary</a:t>
            </a:r>
            <a:r>
              <a:rPr spc="-20" dirty="0">
                <a:solidFill>
                  <a:srgbClr val="4177BD"/>
                </a:solidFill>
              </a:rPr>
              <a:t> </a:t>
            </a:r>
            <a:r>
              <a:rPr dirty="0">
                <a:solidFill>
                  <a:srgbClr val="4177BD"/>
                </a:solidFill>
              </a:rPr>
              <a:t>care</a:t>
            </a:r>
            <a:r>
              <a:rPr spc="-20" dirty="0">
                <a:solidFill>
                  <a:srgbClr val="4177BD"/>
                </a:solidFill>
              </a:rPr>
              <a:t> </a:t>
            </a:r>
            <a:r>
              <a:rPr spc="-10" dirty="0">
                <a:solidFill>
                  <a:srgbClr val="4177BD"/>
                </a:solidFill>
              </a:rPr>
              <a:t>setting</a:t>
            </a:r>
          </a:p>
        </p:txBody>
      </p:sp>
      <p:sp>
        <p:nvSpPr>
          <p:cNvPr id="3" name="object 3"/>
          <p:cNvSpPr txBox="1"/>
          <p:nvPr/>
        </p:nvSpPr>
        <p:spPr>
          <a:xfrm>
            <a:off x="2362190" y="2955240"/>
            <a:ext cx="7465059" cy="939800"/>
          </a:xfrm>
          <a:prstGeom prst="rect">
            <a:avLst/>
          </a:prstGeom>
        </p:spPr>
        <p:txBody>
          <a:bodyPr vert="horz" wrap="square" lIns="0" tIns="12700" rIns="0" bIns="0" rtlCol="0">
            <a:spAutoFit/>
          </a:bodyPr>
          <a:lstStyle/>
          <a:p>
            <a:pPr marL="91440">
              <a:lnSpc>
                <a:spcPct val="100000"/>
              </a:lnSpc>
              <a:spcBef>
                <a:spcPts val="100"/>
              </a:spcBef>
            </a:pPr>
            <a:r>
              <a:rPr sz="2000" dirty="0">
                <a:latin typeface="Calibri"/>
                <a:cs typeface="Calibri"/>
              </a:rPr>
              <a:t>Sanjay</a:t>
            </a:r>
            <a:r>
              <a:rPr sz="2000" spc="-25" dirty="0">
                <a:latin typeface="Calibri"/>
                <a:cs typeface="Calibri"/>
              </a:rPr>
              <a:t> </a:t>
            </a:r>
            <a:r>
              <a:rPr sz="2000" dirty="0">
                <a:latin typeface="Calibri"/>
                <a:cs typeface="Calibri"/>
              </a:rPr>
              <a:t>Batish</a:t>
            </a:r>
            <a:r>
              <a:rPr sz="1950" baseline="32051" dirty="0">
                <a:latin typeface="Calibri"/>
                <a:cs typeface="Calibri"/>
              </a:rPr>
              <a:t>1</a:t>
            </a:r>
            <a:r>
              <a:rPr sz="2000" dirty="0">
                <a:latin typeface="Calibri"/>
                <a:cs typeface="Calibri"/>
              </a:rPr>
              <a:t>,</a:t>
            </a:r>
            <a:r>
              <a:rPr sz="2000" spc="-20" dirty="0">
                <a:latin typeface="Calibri"/>
                <a:cs typeface="Calibri"/>
              </a:rPr>
              <a:t> </a:t>
            </a:r>
            <a:r>
              <a:rPr sz="2000" dirty="0">
                <a:latin typeface="Calibri"/>
                <a:cs typeface="Calibri"/>
              </a:rPr>
              <a:t>MD;</a:t>
            </a:r>
            <a:r>
              <a:rPr sz="2000" spc="-20" dirty="0">
                <a:latin typeface="Calibri"/>
                <a:cs typeface="Calibri"/>
              </a:rPr>
              <a:t> </a:t>
            </a:r>
            <a:r>
              <a:rPr sz="2000" dirty="0">
                <a:latin typeface="Calibri"/>
                <a:cs typeface="Calibri"/>
              </a:rPr>
              <a:t>Anna</a:t>
            </a:r>
            <a:r>
              <a:rPr sz="2000" spc="-20" dirty="0">
                <a:latin typeface="Calibri"/>
                <a:cs typeface="Calibri"/>
              </a:rPr>
              <a:t> </a:t>
            </a:r>
            <a:r>
              <a:rPr sz="2000" dirty="0">
                <a:latin typeface="Calibri"/>
                <a:cs typeface="Calibri"/>
              </a:rPr>
              <a:t>Gilbert</a:t>
            </a:r>
            <a:r>
              <a:rPr sz="1950" baseline="32051" dirty="0">
                <a:latin typeface="Calibri"/>
                <a:cs typeface="Calibri"/>
              </a:rPr>
              <a:t>2</a:t>
            </a:r>
            <a:r>
              <a:rPr sz="2000" dirty="0">
                <a:latin typeface="Calibri"/>
                <a:cs typeface="Calibri"/>
              </a:rPr>
              <a:t>;</a:t>
            </a:r>
            <a:r>
              <a:rPr sz="2000" spc="-20" dirty="0">
                <a:latin typeface="Calibri"/>
                <a:cs typeface="Calibri"/>
              </a:rPr>
              <a:t> </a:t>
            </a:r>
            <a:r>
              <a:rPr sz="2000" dirty="0">
                <a:latin typeface="Calibri"/>
                <a:cs typeface="Calibri"/>
              </a:rPr>
              <a:t>Cory</a:t>
            </a:r>
            <a:r>
              <a:rPr sz="2000" spc="-20" dirty="0">
                <a:latin typeface="Calibri"/>
                <a:cs typeface="Calibri"/>
              </a:rPr>
              <a:t> </a:t>
            </a:r>
            <a:r>
              <a:rPr sz="2000" dirty="0">
                <a:latin typeface="Calibri"/>
                <a:cs typeface="Calibri"/>
              </a:rPr>
              <a:t>Lutgen</a:t>
            </a:r>
            <a:r>
              <a:rPr sz="1950" baseline="32051" dirty="0">
                <a:latin typeface="Calibri"/>
                <a:cs typeface="Calibri"/>
              </a:rPr>
              <a:t>3</a:t>
            </a:r>
            <a:r>
              <a:rPr sz="2000" dirty="0">
                <a:latin typeface="Calibri"/>
                <a:cs typeface="Calibri"/>
              </a:rPr>
              <a:t>;</a:t>
            </a:r>
            <a:r>
              <a:rPr sz="2000" spc="-25" dirty="0">
                <a:latin typeface="Calibri"/>
                <a:cs typeface="Calibri"/>
              </a:rPr>
              <a:t> </a:t>
            </a:r>
            <a:r>
              <a:rPr sz="2000" dirty="0">
                <a:latin typeface="Calibri"/>
                <a:cs typeface="Calibri"/>
              </a:rPr>
              <a:t>Elisabeth</a:t>
            </a:r>
            <a:r>
              <a:rPr sz="2000" spc="-20" dirty="0">
                <a:latin typeface="Calibri"/>
                <a:cs typeface="Calibri"/>
              </a:rPr>
              <a:t> </a:t>
            </a:r>
            <a:r>
              <a:rPr sz="2000" dirty="0">
                <a:latin typeface="Calibri"/>
                <a:cs typeface="Calibri"/>
              </a:rPr>
              <a:t>Callen</a:t>
            </a:r>
            <a:r>
              <a:rPr sz="1950" baseline="32051" dirty="0">
                <a:latin typeface="Calibri"/>
                <a:cs typeface="Calibri"/>
              </a:rPr>
              <a:t>3</a:t>
            </a:r>
            <a:r>
              <a:rPr sz="2000" dirty="0">
                <a:latin typeface="Calibri"/>
                <a:cs typeface="Calibri"/>
              </a:rPr>
              <a:t>,</a:t>
            </a:r>
            <a:r>
              <a:rPr sz="2000" spc="-20" dirty="0">
                <a:latin typeface="Calibri"/>
                <a:cs typeface="Calibri"/>
              </a:rPr>
              <a:t> </a:t>
            </a:r>
            <a:r>
              <a:rPr sz="2000" spc="-25" dirty="0">
                <a:latin typeface="Calibri"/>
                <a:cs typeface="Calibri"/>
              </a:rPr>
              <a:t>PhD</a:t>
            </a:r>
            <a:endParaRPr sz="2000">
              <a:latin typeface="Calibri"/>
              <a:cs typeface="Calibri"/>
            </a:endParaRPr>
          </a:p>
          <a:p>
            <a:pPr>
              <a:lnSpc>
                <a:spcPct val="100000"/>
              </a:lnSpc>
              <a:spcBef>
                <a:spcPts val="15"/>
              </a:spcBef>
            </a:pPr>
            <a:endParaRPr sz="1950">
              <a:latin typeface="Calibri"/>
              <a:cs typeface="Calibri"/>
            </a:endParaRPr>
          </a:p>
          <a:p>
            <a:pPr marL="50800">
              <a:lnSpc>
                <a:spcPct val="100000"/>
              </a:lnSpc>
              <a:spcBef>
                <a:spcPts val="5"/>
              </a:spcBef>
            </a:pPr>
            <a:r>
              <a:rPr sz="1950" baseline="32051" dirty="0">
                <a:latin typeface="Calibri"/>
                <a:cs typeface="Calibri"/>
              </a:rPr>
              <a:t>1</a:t>
            </a:r>
            <a:r>
              <a:rPr sz="2000" dirty="0">
                <a:latin typeface="Calibri"/>
                <a:cs typeface="Calibri"/>
              </a:rPr>
              <a:t>Batish</a:t>
            </a:r>
            <a:r>
              <a:rPr sz="2000" spc="-35" dirty="0">
                <a:latin typeface="Calibri"/>
                <a:cs typeface="Calibri"/>
              </a:rPr>
              <a:t> </a:t>
            </a:r>
            <a:r>
              <a:rPr sz="2000" dirty="0">
                <a:latin typeface="Calibri"/>
                <a:cs typeface="Calibri"/>
              </a:rPr>
              <a:t>Family</a:t>
            </a:r>
            <a:r>
              <a:rPr sz="2000" spc="-30" dirty="0">
                <a:latin typeface="Calibri"/>
                <a:cs typeface="Calibri"/>
              </a:rPr>
              <a:t> </a:t>
            </a:r>
            <a:r>
              <a:rPr sz="2000" dirty="0">
                <a:latin typeface="Calibri"/>
                <a:cs typeface="Calibri"/>
              </a:rPr>
              <a:t>Medicine;</a:t>
            </a:r>
            <a:r>
              <a:rPr sz="2000" spc="-5" dirty="0">
                <a:latin typeface="Calibri"/>
                <a:cs typeface="Calibri"/>
              </a:rPr>
              <a:t> </a:t>
            </a:r>
            <a:r>
              <a:rPr sz="1950" baseline="32051" dirty="0">
                <a:latin typeface="Calibri"/>
                <a:cs typeface="Calibri"/>
              </a:rPr>
              <a:t>2</a:t>
            </a:r>
            <a:r>
              <a:rPr sz="2000" dirty="0">
                <a:latin typeface="Calibri"/>
                <a:cs typeface="Calibri"/>
              </a:rPr>
              <a:t>MedServe;</a:t>
            </a:r>
            <a:r>
              <a:rPr sz="2000" spc="-20" dirty="0">
                <a:latin typeface="Calibri"/>
                <a:cs typeface="Calibri"/>
              </a:rPr>
              <a:t> </a:t>
            </a:r>
            <a:r>
              <a:rPr sz="1950" baseline="32051" dirty="0">
                <a:latin typeface="Calibri"/>
                <a:cs typeface="Calibri"/>
              </a:rPr>
              <a:t>3</a:t>
            </a:r>
            <a:r>
              <a:rPr sz="2000" dirty="0">
                <a:latin typeface="Calibri"/>
                <a:cs typeface="Calibri"/>
              </a:rPr>
              <a:t>AAFP</a:t>
            </a:r>
            <a:r>
              <a:rPr sz="2000" spc="-30" dirty="0">
                <a:latin typeface="Calibri"/>
                <a:cs typeface="Calibri"/>
              </a:rPr>
              <a:t> </a:t>
            </a:r>
            <a:r>
              <a:rPr sz="2000" dirty="0">
                <a:latin typeface="Calibri"/>
                <a:cs typeface="Calibri"/>
              </a:rPr>
              <a:t>National</a:t>
            </a:r>
            <a:r>
              <a:rPr sz="2000" spc="-30" dirty="0">
                <a:latin typeface="Calibri"/>
                <a:cs typeface="Calibri"/>
              </a:rPr>
              <a:t> </a:t>
            </a:r>
            <a:r>
              <a:rPr sz="2000" dirty="0">
                <a:latin typeface="Calibri"/>
                <a:cs typeface="Calibri"/>
              </a:rPr>
              <a:t>Research</a:t>
            </a:r>
            <a:r>
              <a:rPr sz="2000" spc="-35" dirty="0">
                <a:latin typeface="Calibri"/>
                <a:cs typeface="Calibri"/>
              </a:rPr>
              <a:t> </a:t>
            </a:r>
            <a:r>
              <a:rPr sz="2000" spc="-10" dirty="0">
                <a:latin typeface="Calibri"/>
                <a:cs typeface="Calibri"/>
              </a:rPr>
              <a:t>Network</a:t>
            </a:r>
            <a:endParaRPr sz="2000">
              <a:latin typeface="Calibri"/>
              <a:cs typeface="Calibri"/>
            </a:endParaRPr>
          </a:p>
        </p:txBody>
      </p:sp>
      <p:pic>
        <p:nvPicPr>
          <p:cNvPr id="4" name="object 4"/>
          <p:cNvPicPr/>
          <p:nvPr/>
        </p:nvPicPr>
        <p:blipFill>
          <a:blip r:embed="rId2" cstate="print"/>
          <a:stretch>
            <a:fillRect/>
          </a:stretch>
        </p:blipFill>
        <p:spPr>
          <a:xfrm>
            <a:off x="900686" y="4377166"/>
            <a:ext cx="1374692" cy="781071"/>
          </a:xfrm>
          <a:prstGeom prst="rect">
            <a:avLst/>
          </a:prstGeom>
        </p:spPr>
      </p:pic>
      <p:pic>
        <p:nvPicPr>
          <p:cNvPr id="5" name="object 5"/>
          <p:cNvPicPr/>
          <p:nvPr/>
        </p:nvPicPr>
        <p:blipFill>
          <a:blip r:embed="rId3" cstate="print"/>
          <a:stretch>
            <a:fillRect/>
          </a:stretch>
        </p:blipFill>
        <p:spPr>
          <a:xfrm>
            <a:off x="2902311" y="4388625"/>
            <a:ext cx="2013913" cy="874799"/>
          </a:xfrm>
          <a:prstGeom prst="rect">
            <a:avLst/>
          </a:prstGeom>
        </p:spPr>
      </p:pic>
      <p:pic>
        <p:nvPicPr>
          <p:cNvPr id="6" name="object 6"/>
          <p:cNvPicPr/>
          <p:nvPr/>
        </p:nvPicPr>
        <p:blipFill>
          <a:blip r:embed="rId4" cstate="print"/>
          <a:stretch>
            <a:fillRect/>
          </a:stretch>
        </p:blipFill>
        <p:spPr>
          <a:xfrm>
            <a:off x="5472863" y="4388613"/>
            <a:ext cx="1772953" cy="874811"/>
          </a:xfrm>
          <a:prstGeom prst="rect">
            <a:avLst/>
          </a:prstGeom>
        </p:spPr>
      </p:pic>
      <p:pic>
        <p:nvPicPr>
          <p:cNvPr id="7" name="object 7"/>
          <p:cNvPicPr/>
          <p:nvPr/>
        </p:nvPicPr>
        <p:blipFill>
          <a:blip r:embed="rId5" cstate="print"/>
          <a:stretch>
            <a:fillRect/>
          </a:stretch>
        </p:blipFill>
        <p:spPr>
          <a:xfrm>
            <a:off x="7839574" y="4446988"/>
            <a:ext cx="3514220" cy="658934"/>
          </a:xfrm>
          <a:prstGeom prst="rect">
            <a:avLst/>
          </a:prstGeom>
        </p:spPr>
      </p:pic>
      <p:sp>
        <p:nvSpPr>
          <p:cNvPr id="8" name="object 8"/>
          <p:cNvSpPr txBox="1"/>
          <p:nvPr/>
        </p:nvSpPr>
        <p:spPr>
          <a:xfrm>
            <a:off x="2240520" y="5410209"/>
            <a:ext cx="7698105" cy="444500"/>
          </a:xfrm>
          <a:prstGeom prst="rect">
            <a:avLst/>
          </a:prstGeom>
        </p:spPr>
        <p:txBody>
          <a:bodyPr vert="horz" wrap="square" lIns="0" tIns="12700" rIns="0" bIns="0" rtlCol="0">
            <a:spAutoFit/>
          </a:bodyPr>
          <a:lstStyle/>
          <a:p>
            <a:pPr marL="754380" marR="5080" indent="-742315">
              <a:lnSpc>
                <a:spcPct val="114599"/>
              </a:lnSpc>
              <a:spcBef>
                <a:spcPts val="100"/>
              </a:spcBef>
            </a:pPr>
            <a:r>
              <a:rPr sz="1200" dirty="0">
                <a:latin typeface="Trebuchet MS"/>
                <a:cs typeface="Trebuchet MS"/>
              </a:rPr>
              <a:t>This</a:t>
            </a:r>
            <a:r>
              <a:rPr sz="1200" spc="-40" dirty="0">
                <a:latin typeface="Trebuchet MS"/>
                <a:cs typeface="Trebuchet MS"/>
              </a:rPr>
              <a:t> </a:t>
            </a:r>
            <a:r>
              <a:rPr sz="1200" dirty="0">
                <a:latin typeface="Trebuchet MS"/>
                <a:cs typeface="Trebuchet MS"/>
              </a:rPr>
              <a:t>research</a:t>
            </a:r>
            <a:r>
              <a:rPr sz="1200" spc="-25" dirty="0">
                <a:latin typeface="Trebuchet MS"/>
                <a:cs typeface="Trebuchet MS"/>
              </a:rPr>
              <a:t> </a:t>
            </a:r>
            <a:r>
              <a:rPr sz="1200" dirty="0">
                <a:latin typeface="Trebuchet MS"/>
                <a:cs typeface="Trebuchet MS"/>
              </a:rPr>
              <a:t>was</a:t>
            </a:r>
            <a:r>
              <a:rPr sz="1200" spc="-30" dirty="0">
                <a:latin typeface="Trebuchet MS"/>
                <a:cs typeface="Trebuchet MS"/>
              </a:rPr>
              <a:t> </a:t>
            </a:r>
            <a:r>
              <a:rPr sz="1200" dirty="0">
                <a:latin typeface="Trebuchet MS"/>
                <a:cs typeface="Trebuchet MS"/>
              </a:rPr>
              <a:t>made</a:t>
            </a:r>
            <a:r>
              <a:rPr sz="1200" spc="-25" dirty="0">
                <a:latin typeface="Trebuchet MS"/>
                <a:cs typeface="Trebuchet MS"/>
              </a:rPr>
              <a:t> </a:t>
            </a:r>
            <a:r>
              <a:rPr sz="1200" dirty="0">
                <a:latin typeface="Trebuchet MS"/>
                <a:cs typeface="Trebuchet MS"/>
              </a:rPr>
              <a:t>possible</a:t>
            </a:r>
            <a:r>
              <a:rPr sz="1200" spc="-25" dirty="0">
                <a:latin typeface="Trebuchet MS"/>
                <a:cs typeface="Trebuchet MS"/>
              </a:rPr>
              <a:t> </a:t>
            </a:r>
            <a:r>
              <a:rPr sz="1200" dirty="0">
                <a:latin typeface="Trebuchet MS"/>
                <a:cs typeface="Trebuchet MS"/>
              </a:rPr>
              <a:t>through</a:t>
            </a:r>
            <a:r>
              <a:rPr sz="1200" spc="-30" dirty="0">
                <a:latin typeface="Trebuchet MS"/>
                <a:cs typeface="Trebuchet MS"/>
              </a:rPr>
              <a:t> </a:t>
            </a:r>
            <a:r>
              <a:rPr sz="1200" dirty="0">
                <a:latin typeface="Trebuchet MS"/>
                <a:cs typeface="Trebuchet MS"/>
              </a:rPr>
              <a:t>an</a:t>
            </a:r>
            <a:r>
              <a:rPr sz="1200" spc="-25" dirty="0">
                <a:latin typeface="Trebuchet MS"/>
                <a:cs typeface="Trebuchet MS"/>
              </a:rPr>
              <a:t> </a:t>
            </a:r>
            <a:r>
              <a:rPr sz="1200" dirty="0">
                <a:latin typeface="Trebuchet MS"/>
                <a:cs typeface="Trebuchet MS"/>
              </a:rPr>
              <a:t>award</a:t>
            </a:r>
            <a:r>
              <a:rPr sz="1200" spc="-30" dirty="0">
                <a:latin typeface="Trebuchet MS"/>
                <a:cs typeface="Trebuchet MS"/>
              </a:rPr>
              <a:t> </a:t>
            </a:r>
            <a:r>
              <a:rPr sz="1200" dirty="0">
                <a:latin typeface="Trebuchet MS"/>
                <a:cs typeface="Trebuchet MS"/>
              </a:rPr>
              <a:t>from</a:t>
            </a:r>
            <a:r>
              <a:rPr sz="1200" spc="-25" dirty="0">
                <a:latin typeface="Trebuchet MS"/>
                <a:cs typeface="Trebuchet MS"/>
              </a:rPr>
              <a:t> </a:t>
            </a:r>
            <a:r>
              <a:rPr sz="1200" dirty="0">
                <a:latin typeface="Trebuchet MS"/>
                <a:cs typeface="Trebuchet MS"/>
              </a:rPr>
              <a:t>the</a:t>
            </a:r>
            <a:r>
              <a:rPr sz="1200" spc="-25" dirty="0">
                <a:latin typeface="Trebuchet MS"/>
                <a:cs typeface="Trebuchet MS"/>
              </a:rPr>
              <a:t> </a:t>
            </a:r>
            <a:r>
              <a:rPr sz="1200" dirty="0">
                <a:latin typeface="Trebuchet MS"/>
                <a:cs typeface="Trebuchet MS"/>
              </a:rPr>
              <a:t>American</a:t>
            </a:r>
            <a:r>
              <a:rPr sz="1200" spc="-30" dirty="0">
                <a:latin typeface="Trebuchet MS"/>
                <a:cs typeface="Trebuchet MS"/>
              </a:rPr>
              <a:t> </a:t>
            </a:r>
            <a:r>
              <a:rPr sz="1200" dirty="0">
                <a:latin typeface="Trebuchet MS"/>
                <a:cs typeface="Trebuchet MS"/>
              </a:rPr>
              <a:t>Academy</a:t>
            </a:r>
            <a:r>
              <a:rPr sz="1200" spc="-25" dirty="0">
                <a:latin typeface="Trebuchet MS"/>
                <a:cs typeface="Trebuchet MS"/>
              </a:rPr>
              <a:t> </a:t>
            </a:r>
            <a:r>
              <a:rPr sz="1200" dirty="0">
                <a:latin typeface="Trebuchet MS"/>
                <a:cs typeface="Trebuchet MS"/>
              </a:rPr>
              <a:t>of</a:t>
            </a:r>
            <a:r>
              <a:rPr sz="1200" spc="-30" dirty="0">
                <a:latin typeface="Trebuchet MS"/>
                <a:cs typeface="Trebuchet MS"/>
              </a:rPr>
              <a:t> </a:t>
            </a:r>
            <a:r>
              <a:rPr sz="1200" dirty="0">
                <a:latin typeface="Trebuchet MS"/>
                <a:cs typeface="Trebuchet MS"/>
              </a:rPr>
              <a:t>Family</a:t>
            </a:r>
            <a:r>
              <a:rPr sz="1200" spc="-25" dirty="0">
                <a:latin typeface="Trebuchet MS"/>
                <a:cs typeface="Trebuchet MS"/>
              </a:rPr>
              <a:t> </a:t>
            </a:r>
            <a:r>
              <a:rPr sz="1200" dirty="0">
                <a:latin typeface="Trebuchet MS"/>
                <a:cs typeface="Trebuchet MS"/>
              </a:rPr>
              <a:t>Physicians</a:t>
            </a:r>
            <a:r>
              <a:rPr sz="1200" spc="-25" dirty="0">
                <a:latin typeface="Trebuchet MS"/>
                <a:cs typeface="Trebuchet MS"/>
              </a:rPr>
              <a:t> </a:t>
            </a:r>
            <a:r>
              <a:rPr sz="1200" spc="-10" dirty="0">
                <a:latin typeface="Trebuchet MS"/>
                <a:cs typeface="Trebuchet MS"/>
              </a:rPr>
              <a:t>Foundation </a:t>
            </a:r>
            <a:r>
              <a:rPr sz="1200" dirty="0">
                <a:latin typeface="Trebuchet MS"/>
                <a:cs typeface="Trebuchet MS"/>
              </a:rPr>
              <a:t>and</a:t>
            </a:r>
            <a:r>
              <a:rPr sz="1200" spc="-30" dirty="0">
                <a:latin typeface="Trebuchet MS"/>
                <a:cs typeface="Trebuchet MS"/>
              </a:rPr>
              <a:t> </a:t>
            </a:r>
            <a:r>
              <a:rPr sz="1200" dirty="0">
                <a:latin typeface="Trebuchet MS"/>
                <a:cs typeface="Trebuchet MS"/>
              </a:rPr>
              <a:t>the</a:t>
            </a:r>
            <a:r>
              <a:rPr sz="1200" spc="-30" dirty="0">
                <a:latin typeface="Trebuchet MS"/>
                <a:cs typeface="Trebuchet MS"/>
              </a:rPr>
              <a:t> </a:t>
            </a:r>
            <a:r>
              <a:rPr sz="1200" dirty="0">
                <a:latin typeface="Trebuchet MS"/>
                <a:cs typeface="Trebuchet MS"/>
              </a:rPr>
              <a:t>support</a:t>
            </a:r>
            <a:r>
              <a:rPr sz="1200" spc="-25" dirty="0">
                <a:latin typeface="Trebuchet MS"/>
                <a:cs typeface="Trebuchet MS"/>
              </a:rPr>
              <a:t> </a:t>
            </a:r>
            <a:r>
              <a:rPr sz="1200" dirty="0">
                <a:latin typeface="Trebuchet MS"/>
                <a:cs typeface="Trebuchet MS"/>
              </a:rPr>
              <a:t>of</a:t>
            </a:r>
            <a:r>
              <a:rPr sz="1200" spc="-30" dirty="0">
                <a:latin typeface="Trebuchet MS"/>
                <a:cs typeface="Trebuchet MS"/>
              </a:rPr>
              <a:t> </a:t>
            </a:r>
            <a:r>
              <a:rPr sz="1200" dirty="0">
                <a:latin typeface="Trebuchet MS"/>
                <a:cs typeface="Trebuchet MS"/>
              </a:rPr>
              <a:t>the</a:t>
            </a:r>
            <a:r>
              <a:rPr sz="1200" spc="-25" dirty="0">
                <a:latin typeface="Trebuchet MS"/>
                <a:cs typeface="Trebuchet MS"/>
              </a:rPr>
              <a:t> </a:t>
            </a:r>
            <a:r>
              <a:rPr sz="1200" dirty="0">
                <a:latin typeface="Trebuchet MS"/>
                <a:cs typeface="Trebuchet MS"/>
              </a:rPr>
              <a:t>American</a:t>
            </a:r>
            <a:r>
              <a:rPr sz="1200" spc="-30" dirty="0">
                <a:latin typeface="Trebuchet MS"/>
                <a:cs typeface="Trebuchet MS"/>
              </a:rPr>
              <a:t> </a:t>
            </a:r>
            <a:r>
              <a:rPr sz="1200" dirty="0">
                <a:latin typeface="Trebuchet MS"/>
                <a:cs typeface="Trebuchet MS"/>
              </a:rPr>
              <a:t>Academy</a:t>
            </a:r>
            <a:r>
              <a:rPr sz="1200" spc="-30" dirty="0">
                <a:latin typeface="Trebuchet MS"/>
                <a:cs typeface="Trebuchet MS"/>
              </a:rPr>
              <a:t> </a:t>
            </a:r>
            <a:r>
              <a:rPr sz="1200" dirty="0">
                <a:latin typeface="Trebuchet MS"/>
                <a:cs typeface="Trebuchet MS"/>
              </a:rPr>
              <a:t>of</a:t>
            </a:r>
            <a:r>
              <a:rPr sz="1200" spc="-25" dirty="0">
                <a:latin typeface="Trebuchet MS"/>
                <a:cs typeface="Trebuchet MS"/>
              </a:rPr>
              <a:t> </a:t>
            </a:r>
            <a:r>
              <a:rPr sz="1200" dirty="0">
                <a:latin typeface="Trebuchet MS"/>
                <a:cs typeface="Trebuchet MS"/>
              </a:rPr>
              <a:t>Family</a:t>
            </a:r>
            <a:r>
              <a:rPr sz="1200" spc="-30" dirty="0">
                <a:latin typeface="Trebuchet MS"/>
                <a:cs typeface="Trebuchet MS"/>
              </a:rPr>
              <a:t> </a:t>
            </a:r>
            <a:r>
              <a:rPr sz="1200" dirty="0">
                <a:latin typeface="Trebuchet MS"/>
                <a:cs typeface="Trebuchet MS"/>
              </a:rPr>
              <a:t>Physicians</a:t>
            </a:r>
            <a:r>
              <a:rPr sz="1200" spc="-25" dirty="0">
                <a:latin typeface="Trebuchet MS"/>
                <a:cs typeface="Trebuchet MS"/>
              </a:rPr>
              <a:t> </a:t>
            </a:r>
            <a:r>
              <a:rPr sz="1200" dirty="0">
                <a:latin typeface="Trebuchet MS"/>
                <a:cs typeface="Trebuchet MS"/>
              </a:rPr>
              <a:t>National</a:t>
            </a:r>
            <a:r>
              <a:rPr sz="1200" spc="-30" dirty="0">
                <a:latin typeface="Trebuchet MS"/>
                <a:cs typeface="Trebuchet MS"/>
              </a:rPr>
              <a:t> </a:t>
            </a:r>
            <a:r>
              <a:rPr sz="1200" dirty="0">
                <a:latin typeface="Trebuchet MS"/>
                <a:cs typeface="Trebuchet MS"/>
              </a:rPr>
              <a:t>Research</a:t>
            </a:r>
            <a:r>
              <a:rPr sz="1200" spc="-25" dirty="0">
                <a:latin typeface="Trebuchet MS"/>
                <a:cs typeface="Trebuchet MS"/>
              </a:rPr>
              <a:t> </a:t>
            </a:r>
            <a:r>
              <a:rPr sz="1200" spc="-10" dirty="0">
                <a:latin typeface="Trebuchet MS"/>
                <a:cs typeface="Trebuchet MS"/>
              </a:rPr>
              <a:t>Network</a:t>
            </a:r>
            <a:endParaRPr sz="120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14528"/>
            <a:ext cx="5745480" cy="695960"/>
          </a:xfrm>
          <a:prstGeom prst="rect">
            <a:avLst/>
          </a:prstGeom>
        </p:spPr>
        <p:txBody>
          <a:bodyPr vert="horz" wrap="square" lIns="0" tIns="12700" rIns="0" bIns="0" rtlCol="0">
            <a:spAutoFit/>
          </a:bodyPr>
          <a:lstStyle/>
          <a:p>
            <a:pPr marL="12700">
              <a:lnSpc>
                <a:spcPct val="100000"/>
              </a:lnSpc>
              <a:spcBef>
                <a:spcPts val="100"/>
              </a:spcBef>
            </a:pPr>
            <a:r>
              <a:rPr dirty="0"/>
              <a:t>The</a:t>
            </a:r>
            <a:r>
              <a:rPr spc="-30" dirty="0"/>
              <a:t> </a:t>
            </a:r>
            <a:r>
              <a:rPr dirty="0"/>
              <a:t>Research</a:t>
            </a:r>
            <a:r>
              <a:rPr spc="-25" dirty="0"/>
              <a:t> </a:t>
            </a:r>
            <a:r>
              <a:rPr spc="-10" dirty="0"/>
              <a:t>Question</a:t>
            </a:r>
          </a:p>
        </p:txBody>
      </p:sp>
      <p:sp>
        <p:nvSpPr>
          <p:cNvPr id="3" name="object 3"/>
          <p:cNvSpPr txBox="1"/>
          <p:nvPr/>
        </p:nvSpPr>
        <p:spPr>
          <a:xfrm>
            <a:off x="911225" y="952368"/>
            <a:ext cx="10259060" cy="4006850"/>
          </a:xfrm>
          <a:prstGeom prst="rect">
            <a:avLst/>
          </a:prstGeom>
        </p:spPr>
        <p:txBody>
          <a:bodyPr vert="horz" wrap="square" lIns="0" tIns="170815" rIns="0" bIns="0" rtlCol="0">
            <a:spAutoFit/>
          </a:bodyPr>
          <a:lstStyle/>
          <a:p>
            <a:pPr marL="12700">
              <a:lnSpc>
                <a:spcPct val="100000"/>
              </a:lnSpc>
              <a:spcBef>
                <a:spcPts val="1345"/>
              </a:spcBef>
            </a:pPr>
            <a:r>
              <a:rPr sz="2400" b="1" dirty="0">
                <a:latin typeface="Calibri"/>
                <a:cs typeface="Calibri"/>
              </a:rPr>
              <a:t>Primary</a:t>
            </a:r>
            <a:r>
              <a:rPr sz="2400" b="1" spc="-40" dirty="0">
                <a:latin typeface="Calibri"/>
                <a:cs typeface="Calibri"/>
              </a:rPr>
              <a:t> </a:t>
            </a:r>
            <a:r>
              <a:rPr sz="2400" b="1" dirty="0">
                <a:latin typeface="Calibri"/>
                <a:cs typeface="Calibri"/>
              </a:rPr>
              <a:t>Research</a:t>
            </a:r>
            <a:r>
              <a:rPr sz="2400" b="1" spc="-35" dirty="0">
                <a:latin typeface="Calibri"/>
                <a:cs typeface="Calibri"/>
              </a:rPr>
              <a:t> </a:t>
            </a:r>
            <a:r>
              <a:rPr sz="2400" b="1" spc="-10" dirty="0">
                <a:latin typeface="Calibri"/>
                <a:cs typeface="Calibri"/>
              </a:rPr>
              <a:t>Question</a:t>
            </a:r>
            <a:endParaRPr sz="2400">
              <a:latin typeface="Calibri"/>
              <a:cs typeface="Calibri"/>
            </a:endParaRPr>
          </a:p>
          <a:p>
            <a:pPr marL="469900" marR="468630">
              <a:lnSpc>
                <a:spcPct val="114599"/>
              </a:lnSpc>
              <a:spcBef>
                <a:spcPts val="825"/>
              </a:spcBef>
            </a:pPr>
            <a:r>
              <a:rPr sz="2400" dirty="0">
                <a:latin typeface="Calibri"/>
                <a:cs typeface="Calibri"/>
              </a:rPr>
              <a:t>Is</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SaFETy</a:t>
            </a:r>
            <a:r>
              <a:rPr sz="2400" spc="-20" dirty="0">
                <a:latin typeface="Calibri"/>
                <a:cs typeface="Calibri"/>
              </a:rPr>
              <a:t> </a:t>
            </a:r>
            <a:r>
              <a:rPr sz="2400" dirty="0">
                <a:latin typeface="Calibri"/>
                <a:cs typeface="Calibri"/>
              </a:rPr>
              <a:t>questionnaire</a:t>
            </a:r>
            <a:r>
              <a:rPr sz="2400" spc="-20"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valid</a:t>
            </a:r>
            <a:r>
              <a:rPr sz="2400" spc="-20" dirty="0">
                <a:latin typeface="Calibri"/>
                <a:cs typeface="Calibri"/>
              </a:rPr>
              <a:t> </a:t>
            </a:r>
            <a:r>
              <a:rPr sz="2400" dirty="0">
                <a:latin typeface="Calibri"/>
                <a:cs typeface="Calibri"/>
              </a:rPr>
              <a:t>predictor</a:t>
            </a:r>
            <a:r>
              <a:rPr sz="2400" spc="-20" dirty="0">
                <a:latin typeface="Calibri"/>
                <a:cs typeface="Calibri"/>
              </a:rPr>
              <a:t> </a:t>
            </a:r>
            <a:r>
              <a:rPr sz="2400" dirty="0">
                <a:latin typeface="Calibri"/>
                <a:cs typeface="Calibri"/>
              </a:rPr>
              <a:t>of</a:t>
            </a:r>
            <a:r>
              <a:rPr sz="2400" spc="-20" dirty="0">
                <a:latin typeface="Calibri"/>
                <a:cs typeface="Calibri"/>
              </a:rPr>
              <a:t> </a:t>
            </a:r>
            <a:r>
              <a:rPr sz="2400" dirty="0">
                <a:latin typeface="Calibri"/>
                <a:cs typeface="Calibri"/>
              </a:rPr>
              <a:t>gun</a:t>
            </a:r>
            <a:r>
              <a:rPr sz="2400" spc="-20" dirty="0">
                <a:latin typeface="Calibri"/>
                <a:cs typeface="Calibri"/>
              </a:rPr>
              <a:t> </a:t>
            </a:r>
            <a:r>
              <a:rPr sz="2400" dirty="0">
                <a:latin typeface="Calibri"/>
                <a:cs typeface="Calibri"/>
              </a:rPr>
              <a:t>violence</a:t>
            </a:r>
            <a:r>
              <a:rPr sz="2400" spc="-20"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a</a:t>
            </a:r>
            <a:r>
              <a:rPr sz="2400" spc="-20" dirty="0">
                <a:latin typeface="Calibri"/>
                <a:cs typeface="Calibri"/>
              </a:rPr>
              <a:t> </a:t>
            </a:r>
            <a:r>
              <a:rPr sz="2400" spc="-10" dirty="0">
                <a:latin typeface="Calibri"/>
                <a:cs typeface="Calibri"/>
              </a:rPr>
              <a:t>non-urban </a:t>
            </a:r>
            <a:r>
              <a:rPr sz="2400" dirty="0">
                <a:latin typeface="Calibri"/>
                <a:cs typeface="Calibri"/>
              </a:rPr>
              <a:t>primary</a:t>
            </a:r>
            <a:r>
              <a:rPr sz="2400" spc="-25" dirty="0">
                <a:latin typeface="Calibri"/>
                <a:cs typeface="Calibri"/>
              </a:rPr>
              <a:t> </a:t>
            </a:r>
            <a:r>
              <a:rPr sz="2400" dirty="0">
                <a:latin typeface="Calibri"/>
                <a:cs typeface="Calibri"/>
              </a:rPr>
              <a:t>care</a:t>
            </a:r>
            <a:r>
              <a:rPr sz="2400" spc="-20" dirty="0">
                <a:latin typeface="Calibri"/>
                <a:cs typeface="Calibri"/>
              </a:rPr>
              <a:t> </a:t>
            </a:r>
            <a:r>
              <a:rPr sz="2400" spc="-10" dirty="0">
                <a:latin typeface="Calibri"/>
                <a:cs typeface="Calibri"/>
              </a:rPr>
              <a:t>setting?</a:t>
            </a:r>
            <a:endParaRPr sz="2400">
              <a:latin typeface="Calibri"/>
              <a:cs typeface="Calibri"/>
            </a:endParaRPr>
          </a:p>
          <a:p>
            <a:pPr>
              <a:lnSpc>
                <a:spcPct val="100000"/>
              </a:lnSpc>
            </a:pPr>
            <a:endParaRPr sz="2400">
              <a:latin typeface="Calibri"/>
              <a:cs typeface="Calibri"/>
            </a:endParaRPr>
          </a:p>
          <a:p>
            <a:pPr marL="12700">
              <a:lnSpc>
                <a:spcPct val="100000"/>
              </a:lnSpc>
              <a:spcBef>
                <a:spcPts val="1615"/>
              </a:spcBef>
            </a:pPr>
            <a:r>
              <a:rPr sz="2400" b="1" dirty="0">
                <a:latin typeface="Calibri"/>
                <a:cs typeface="Calibri"/>
              </a:rPr>
              <a:t>Secondary</a:t>
            </a:r>
            <a:r>
              <a:rPr sz="2400" b="1" spc="-45" dirty="0">
                <a:latin typeface="Calibri"/>
                <a:cs typeface="Calibri"/>
              </a:rPr>
              <a:t> </a:t>
            </a:r>
            <a:r>
              <a:rPr sz="2400" b="1" dirty="0">
                <a:latin typeface="Calibri"/>
                <a:cs typeface="Calibri"/>
              </a:rPr>
              <a:t>Research</a:t>
            </a:r>
            <a:r>
              <a:rPr sz="2400" b="1" spc="-40" dirty="0">
                <a:latin typeface="Calibri"/>
                <a:cs typeface="Calibri"/>
              </a:rPr>
              <a:t> </a:t>
            </a:r>
            <a:r>
              <a:rPr sz="2400" b="1" spc="-10" dirty="0">
                <a:latin typeface="Calibri"/>
                <a:cs typeface="Calibri"/>
              </a:rPr>
              <a:t>Questions</a:t>
            </a:r>
            <a:endParaRPr sz="2400">
              <a:latin typeface="Calibri"/>
              <a:cs typeface="Calibri"/>
            </a:endParaRPr>
          </a:p>
          <a:p>
            <a:pPr marL="469900" marR="5080">
              <a:lnSpc>
                <a:spcPct val="114599"/>
              </a:lnSpc>
              <a:spcBef>
                <a:spcPts val="825"/>
              </a:spcBef>
            </a:pPr>
            <a:r>
              <a:rPr sz="2400" dirty="0">
                <a:latin typeface="Calibri"/>
                <a:cs typeface="Calibri"/>
              </a:rPr>
              <a:t>Can</a:t>
            </a:r>
            <a:r>
              <a:rPr sz="2400" spc="-25" dirty="0">
                <a:latin typeface="Calibri"/>
                <a:cs typeface="Calibri"/>
              </a:rPr>
              <a:t> </a:t>
            </a:r>
            <a:r>
              <a:rPr sz="2400" dirty="0">
                <a:latin typeface="Calibri"/>
                <a:cs typeface="Calibri"/>
              </a:rPr>
              <a:t>adolescents</a:t>
            </a:r>
            <a:r>
              <a:rPr sz="2400" spc="-20" dirty="0">
                <a:latin typeface="Calibri"/>
                <a:cs typeface="Calibri"/>
              </a:rPr>
              <a:t> </a:t>
            </a:r>
            <a:r>
              <a:rPr sz="2400" dirty="0">
                <a:latin typeface="Calibri"/>
                <a:cs typeface="Calibri"/>
              </a:rPr>
              <a:t>be</a:t>
            </a:r>
            <a:r>
              <a:rPr sz="2400" spc="-20" dirty="0">
                <a:latin typeface="Calibri"/>
                <a:cs typeface="Calibri"/>
              </a:rPr>
              <a:t> </a:t>
            </a:r>
            <a:r>
              <a:rPr sz="2400" dirty="0">
                <a:latin typeface="Calibri"/>
                <a:cs typeface="Calibri"/>
              </a:rPr>
              <a:t>screened</a:t>
            </a:r>
            <a:r>
              <a:rPr sz="2400" spc="-25" dirty="0">
                <a:latin typeface="Calibri"/>
                <a:cs typeface="Calibri"/>
              </a:rPr>
              <a:t> </a:t>
            </a:r>
            <a:r>
              <a:rPr sz="2400" dirty="0">
                <a:latin typeface="Calibri"/>
                <a:cs typeface="Calibri"/>
              </a:rPr>
              <a:t>for</a:t>
            </a:r>
            <a:r>
              <a:rPr sz="2400" spc="-20" dirty="0">
                <a:latin typeface="Calibri"/>
                <a:cs typeface="Calibri"/>
              </a:rPr>
              <a:t> </a:t>
            </a:r>
            <a:r>
              <a:rPr sz="2400" dirty="0">
                <a:latin typeface="Calibri"/>
                <a:cs typeface="Calibri"/>
              </a:rPr>
              <a:t>gun</a:t>
            </a:r>
            <a:r>
              <a:rPr sz="2400" spc="-20" dirty="0">
                <a:latin typeface="Calibri"/>
                <a:cs typeface="Calibri"/>
              </a:rPr>
              <a:t> </a:t>
            </a:r>
            <a:r>
              <a:rPr sz="2400" dirty="0">
                <a:latin typeface="Calibri"/>
                <a:cs typeface="Calibri"/>
              </a:rPr>
              <a:t>violence</a:t>
            </a:r>
            <a:r>
              <a:rPr sz="2400" spc="-20" dirty="0">
                <a:latin typeface="Calibri"/>
                <a:cs typeface="Calibri"/>
              </a:rPr>
              <a:t> </a:t>
            </a:r>
            <a:r>
              <a:rPr sz="2400" dirty="0">
                <a:latin typeface="Calibri"/>
                <a:cs typeface="Calibri"/>
              </a:rPr>
              <a:t>exposure</a:t>
            </a:r>
            <a:r>
              <a:rPr sz="2400" spc="-25"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a</a:t>
            </a:r>
            <a:r>
              <a:rPr sz="2400" spc="-20" dirty="0">
                <a:latin typeface="Calibri"/>
                <a:cs typeface="Calibri"/>
              </a:rPr>
              <a:t> </a:t>
            </a:r>
            <a:r>
              <a:rPr sz="2400" spc="-10" dirty="0">
                <a:latin typeface="Calibri"/>
                <a:cs typeface="Calibri"/>
              </a:rPr>
              <a:t>non-</a:t>
            </a:r>
            <a:r>
              <a:rPr sz="2400" dirty="0">
                <a:latin typeface="Calibri"/>
                <a:cs typeface="Calibri"/>
              </a:rPr>
              <a:t>urban</a:t>
            </a:r>
            <a:r>
              <a:rPr sz="2400" spc="-20" dirty="0">
                <a:latin typeface="Calibri"/>
                <a:cs typeface="Calibri"/>
              </a:rPr>
              <a:t> </a:t>
            </a:r>
            <a:r>
              <a:rPr sz="2400" spc="-10" dirty="0">
                <a:latin typeface="Calibri"/>
                <a:cs typeface="Calibri"/>
              </a:rPr>
              <a:t>primary </a:t>
            </a:r>
            <a:r>
              <a:rPr sz="2400" dirty="0">
                <a:latin typeface="Calibri"/>
                <a:cs typeface="Calibri"/>
              </a:rPr>
              <a:t>care</a:t>
            </a:r>
            <a:r>
              <a:rPr sz="2400" spc="-15" dirty="0">
                <a:latin typeface="Calibri"/>
                <a:cs typeface="Calibri"/>
              </a:rPr>
              <a:t> </a:t>
            </a:r>
            <a:r>
              <a:rPr sz="2400" spc="-10" dirty="0">
                <a:latin typeface="Calibri"/>
                <a:cs typeface="Calibri"/>
              </a:rPr>
              <a:t>setting?</a:t>
            </a:r>
            <a:endParaRPr sz="2400">
              <a:latin typeface="Calibri"/>
              <a:cs typeface="Calibri"/>
            </a:endParaRPr>
          </a:p>
          <a:p>
            <a:pPr marL="469900">
              <a:lnSpc>
                <a:spcPct val="100000"/>
              </a:lnSpc>
              <a:spcBef>
                <a:spcPts val="2070"/>
              </a:spcBef>
            </a:pPr>
            <a:r>
              <a:rPr sz="2400" dirty="0">
                <a:latin typeface="Calibri"/>
                <a:cs typeface="Calibri"/>
              </a:rPr>
              <a:t>Can</a:t>
            </a:r>
            <a:r>
              <a:rPr sz="2400" spc="-35" dirty="0">
                <a:latin typeface="Calibri"/>
                <a:cs typeface="Calibri"/>
              </a:rPr>
              <a:t> </a:t>
            </a:r>
            <a:r>
              <a:rPr sz="2400" dirty="0">
                <a:latin typeface="Calibri"/>
                <a:cs typeface="Calibri"/>
              </a:rPr>
              <a:t>PCP’s</a:t>
            </a:r>
            <a:r>
              <a:rPr sz="2400" spc="-20" dirty="0">
                <a:latin typeface="Calibri"/>
                <a:cs typeface="Calibri"/>
              </a:rPr>
              <a:t> </a:t>
            </a:r>
            <a:r>
              <a:rPr sz="2400" dirty="0">
                <a:latin typeface="Calibri"/>
                <a:cs typeface="Calibri"/>
              </a:rPr>
              <a:t>have</a:t>
            </a:r>
            <a:r>
              <a:rPr sz="2400" spc="-20" dirty="0">
                <a:latin typeface="Calibri"/>
                <a:cs typeface="Calibri"/>
              </a:rPr>
              <a:t> </a:t>
            </a:r>
            <a:r>
              <a:rPr sz="2400" dirty="0">
                <a:latin typeface="Calibri"/>
                <a:cs typeface="Calibri"/>
              </a:rPr>
              <a:t>an</a:t>
            </a:r>
            <a:r>
              <a:rPr sz="2400" spc="-20" dirty="0">
                <a:latin typeface="Calibri"/>
                <a:cs typeface="Calibri"/>
              </a:rPr>
              <a:t> </a:t>
            </a:r>
            <a:r>
              <a:rPr sz="2400" dirty="0">
                <a:latin typeface="Calibri"/>
                <a:cs typeface="Calibri"/>
              </a:rPr>
              <a:t>active</a:t>
            </a:r>
            <a:r>
              <a:rPr sz="2400" spc="-20" dirty="0">
                <a:latin typeface="Calibri"/>
                <a:cs typeface="Calibri"/>
              </a:rPr>
              <a:t> </a:t>
            </a:r>
            <a:r>
              <a:rPr sz="2400" dirty="0">
                <a:latin typeface="Calibri"/>
                <a:cs typeface="Calibri"/>
              </a:rPr>
              <a:t>role</a:t>
            </a:r>
            <a:r>
              <a:rPr sz="2400" spc="-25"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reducing</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gun</a:t>
            </a:r>
            <a:r>
              <a:rPr sz="2400" spc="-20" dirty="0">
                <a:latin typeface="Calibri"/>
                <a:cs typeface="Calibri"/>
              </a:rPr>
              <a:t> </a:t>
            </a:r>
            <a:r>
              <a:rPr sz="2400" dirty="0">
                <a:latin typeface="Calibri"/>
                <a:cs typeface="Calibri"/>
              </a:rPr>
              <a:t>violence</a:t>
            </a:r>
            <a:r>
              <a:rPr sz="2400" spc="-20" dirty="0">
                <a:latin typeface="Calibri"/>
                <a:cs typeface="Calibri"/>
              </a:rPr>
              <a:t> </a:t>
            </a:r>
            <a:r>
              <a:rPr sz="2400" spc="-10" dirty="0">
                <a:latin typeface="Calibri"/>
                <a:cs typeface="Calibri"/>
              </a:rPr>
              <a:t>epidemic?</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Research</a:t>
            </a:r>
            <a:r>
              <a:rPr spc="-30" dirty="0"/>
              <a:t> </a:t>
            </a:r>
            <a:r>
              <a:rPr dirty="0"/>
              <a:t>Design</a:t>
            </a:r>
            <a:r>
              <a:rPr spc="-30" dirty="0"/>
              <a:t> </a:t>
            </a:r>
            <a:r>
              <a:rPr dirty="0"/>
              <a:t>and</a:t>
            </a:r>
            <a:r>
              <a:rPr spc="-30" dirty="0"/>
              <a:t> </a:t>
            </a:r>
            <a:r>
              <a:rPr dirty="0"/>
              <a:t>Method</a:t>
            </a:r>
            <a:r>
              <a:rPr spc="-25" dirty="0"/>
              <a:t> </a:t>
            </a:r>
            <a:r>
              <a:rPr spc="-50" dirty="0"/>
              <a:t>I</a:t>
            </a:r>
          </a:p>
        </p:txBody>
      </p:sp>
      <p:sp>
        <p:nvSpPr>
          <p:cNvPr id="3" name="object 3"/>
          <p:cNvSpPr txBox="1"/>
          <p:nvPr/>
        </p:nvSpPr>
        <p:spPr>
          <a:xfrm>
            <a:off x="911225" y="2532797"/>
            <a:ext cx="3629025" cy="3063875"/>
          </a:xfrm>
          <a:prstGeom prst="rect">
            <a:avLst/>
          </a:prstGeom>
        </p:spPr>
        <p:txBody>
          <a:bodyPr vert="horz" wrap="square" lIns="0" tIns="12700" rIns="0" bIns="0" rtlCol="0">
            <a:spAutoFit/>
          </a:bodyPr>
          <a:lstStyle/>
          <a:p>
            <a:pPr marL="12700" marR="15240">
              <a:lnSpc>
                <a:spcPct val="129500"/>
              </a:lnSpc>
              <a:spcBef>
                <a:spcPts val="100"/>
              </a:spcBef>
            </a:pPr>
            <a:r>
              <a:rPr sz="1400" b="1" dirty="0">
                <a:latin typeface="Calibri"/>
                <a:cs typeface="Calibri"/>
              </a:rPr>
              <a:t>Study</a:t>
            </a:r>
            <a:r>
              <a:rPr sz="1400" b="1" spc="-35" dirty="0">
                <a:latin typeface="Calibri"/>
                <a:cs typeface="Calibri"/>
              </a:rPr>
              <a:t> </a:t>
            </a:r>
            <a:r>
              <a:rPr sz="1400" b="1" dirty="0">
                <a:latin typeface="Calibri"/>
                <a:cs typeface="Calibri"/>
              </a:rPr>
              <a:t>Design:</a:t>
            </a:r>
            <a:r>
              <a:rPr sz="1400" b="1" spc="114" dirty="0">
                <a:latin typeface="Calibri"/>
                <a:cs typeface="Calibri"/>
              </a:rPr>
              <a:t> </a:t>
            </a:r>
            <a:r>
              <a:rPr sz="1400" spc="-10" dirty="0">
                <a:latin typeface="Calibri"/>
                <a:cs typeface="Calibri"/>
              </a:rPr>
              <a:t>6-</a:t>
            </a:r>
            <a:r>
              <a:rPr sz="1400" dirty="0">
                <a:latin typeface="Calibri"/>
                <a:cs typeface="Calibri"/>
              </a:rPr>
              <a:t>month</a:t>
            </a:r>
            <a:r>
              <a:rPr sz="1400" spc="-30" dirty="0">
                <a:latin typeface="Calibri"/>
                <a:cs typeface="Calibri"/>
              </a:rPr>
              <a:t> </a:t>
            </a:r>
            <a:r>
              <a:rPr sz="1400" dirty="0">
                <a:latin typeface="Calibri"/>
                <a:cs typeface="Calibri"/>
              </a:rPr>
              <a:t>longitudinal,</a:t>
            </a:r>
            <a:r>
              <a:rPr sz="1400" spc="-30" dirty="0">
                <a:latin typeface="Calibri"/>
                <a:cs typeface="Calibri"/>
              </a:rPr>
              <a:t> </a:t>
            </a:r>
            <a:r>
              <a:rPr sz="1400" spc="-10" dirty="0">
                <a:latin typeface="Calibri"/>
                <a:cs typeface="Calibri"/>
              </a:rPr>
              <a:t>quantitative, survey-</a:t>
            </a:r>
            <a:r>
              <a:rPr sz="1400" dirty="0">
                <a:latin typeface="Calibri"/>
                <a:cs typeface="Calibri"/>
              </a:rPr>
              <a:t>based</a:t>
            </a:r>
            <a:r>
              <a:rPr sz="1400" spc="10" dirty="0">
                <a:latin typeface="Calibri"/>
                <a:cs typeface="Calibri"/>
              </a:rPr>
              <a:t> </a:t>
            </a:r>
            <a:r>
              <a:rPr sz="1400" spc="-10" dirty="0">
                <a:latin typeface="Calibri"/>
                <a:cs typeface="Calibri"/>
              </a:rPr>
              <a:t>study</a:t>
            </a:r>
            <a:endParaRPr sz="1400">
              <a:latin typeface="Calibri"/>
              <a:cs typeface="Calibri"/>
            </a:endParaRPr>
          </a:p>
          <a:p>
            <a:pPr marL="12700" marR="380365">
              <a:lnSpc>
                <a:spcPct val="129500"/>
              </a:lnSpc>
            </a:pPr>
            <a:r>
              <a:rPr sz="1400" b="1" dirty="0">
                <a:latin typeface="Calibri"/>
                <a:cs typeface="Calibri"/>
              </a:rPr>
              <a:t>Setting:</a:t>
            </a:r>
            <a:r>
              <a:rPr sz="1400" b="1" spc="70" dirty="0">
                <a:latin typeface="Calibri"/>
                <a:cs typeface="Calibri"/>
              </a:rPr>
              <a:t> </a:t>
            </a:r>
            <a:r>
              <a:rPr sz="1400" dirty="0">
                <a:latin typeface="Calibri"/>
                <a:cs typeface="Calibri"/>
              </a:rPr>
              <a:t>four</a:t>
            </a:r>
            <a:r>
              <a:rPr sz="1400" spc="-20" dirty="0">
                <a:latin typeface="Calibri"/>
                <a:cs typeface="Calibri"/>
              </a:rPr>
              <a:t> </a:t>
            </a:r>
            <a:r>
              <a:rPr sz="1400" spc="-10" dirty="0">
                <a:latin typeface="Calibri"/>
                <a:cs typeface="Calibri"/>
              </a:rPr>
              <a:t>non-</a:t>
            </a:r>
            <a:r>
              <a:rPr sz="1400" dirty="0">
                <a:latin typeface="Calibri"/>
                <a:cs typeface="Calibri"/>
              </a:rPr>
              <a:t>urban</a:t>
            </a:r>
            <a:r>
              <a:rPr sz="1400" spc="-20" dirty="0">
                <a:latin typeface="Calibri"/>
                <a:cs typeface="Calibri"/>
              </a:rPr>
              <a:t> </a:t>
            </a:r>
            <a:r>
              <a:rPr sz="1400" dirty="0">
                <a:latin typeface="Calibri"/>
                <a:cs typeface="Calibri"/>
              </a:rPr>
              <a:t>primary</a:t>
            </a:r>
            <a:r>
              <a:rPr sz="1400" spc="-20" dirty="0">
                <a:latin typeface="Calibri"/>
                <a:cs typeface="Calibri"/>
              </a:rPr>
              <a:t> </a:t>
            </a:r>
            <a:r>
              <a:rPr sz="1400" dirty="0">
                <a:latin typeface="Calibri"/>
                <a:cs typeface="Calibri"/>
              </a:rPr>
              <a:t>care</a:t>
            </a:r>
            <a:r>
              <a:rPr sz="1400" spc="-20" dirty="0">
                <a:latin typeface="Calibri"/>
                <a:cs typeface="Calibri"/>
              </a:rPr>
              <a:t> </a:t>
            </a:r>
            <a:r>
              <a:rPr sz="1400" spc="-10" dirty="0">
                <a:latin typeface="Calibri"/>
                <a:cs typeface="Calibri"/>
              </a:rPr>
              <a:t>clinics </a:t>
            </a:r>
            <a:r>
              <a:rPr sz="1400" b="1" dirty="0">
                <a:latin typeface="Calibri"/>
                <a:cs typeface="Calibri"/>
              </a:rPr>
              <a:t>Participants:</a:t>
            </a:r>
            <a:r>
              <a:rPr sz="1400" b="1" spc="100" dirty="0">
                <a:latin typeface="Calibri"/>
                <a:cs typeface="Calibri"/>
              </a:rPr>
              <a:t> </a:t>
            </a:r>
            <a:r>
              <a:rPr sz="1400" dirty="0">
                <a:latin typeface="Calibri"/>
                <a:cs typeface="Calibri"/>
              </a:rPr>
              <a:t>adolescent</a:t>
            </a:r>
            <a:r>
              <a:rPr sz="1400" spc="-25" dirty="0">
                <a:latin typeface="Calibri"/>
                <a:cs typeface="Calibri"/>
              </a:rPr>
              <a:t> </a:t>
            </a:r>
            <a:r>
              <a:rPr sz="1400" dirty="0">
                <a:latin typeface="Calibri"/>
                <a:cs typeface="Calibri"/>
              </a:rPr>
              <a:t>patients</a:t>
            </a:r>
            <a:r>
              <a:rPr sz="1400" spc="-25" dirty="0">
                <a:latin typeface="Calibri"/>
                <a:cs typeface="Calibri"/>
              </a:rPr>
              <a:t> </a:t>
            </a:r>
            <a:r>
              <a:rPr sz="1400" dirty="0">
                <a:latin typeface="Calibri"/>
                <a:cs typeface="Calibri"/>
              </a:rPr>
              <a:t>ages</a:t>
            </a:r>
            <a:r>
              <a:rPr sz="1400" spc="-25" dirty="0">
                <a:latin typeface="Calibri"/>
                <a:cs typeface="Calibri"/>
              </a:rPr>
              <a:t> </a:t>
            </a:r>
            <a:r>
              <a:rPr sz="1400" spc="-10" dirty="0">
                <a:latin typeface="Calibri"/>
                <a:cs typeface="Calibri"/>
              </a:rPr>
              <a:t>14-</a:t>
            </a:r>
            <a:r>
              <a:rPr sz="1400" spc="-25" dirty="0">
                <a:latin typeface="Calibri"/>
                <a:cs typeface="Calibri"/>
              </a:rPr>
              <a:t>24 </a:t>
            </a:r>
            <a:r>
              <a:rPr sz="1400" b="1" dirty="0">
                <a:latin typeface="Calibri"/>
                <a:cs typeface="Calibri"/>
              </a:rPr>
              <a:t>Variables:</a:t>
            </a:r>
            <a:r>
              <a:rPr sz="1400" b="1" spc="75" dirty="0">
                <a:latin typeface="Calibri"/>
                <a:cs typeface="Calibri"/>
              </a:rPr>
              <a:t> </a:t>
            </a:r>
            <a:r>
              <a:rPr sz="1400" dirty="0">
                <a:latin typeface="Calibri"/>
                <a:cs typeface="Calibri"/>
              </a:rPr>
              <a:t>SaFETy</a:t>
            </a:r>
            <a:r>
              <a:rPr sz="1400" spc="-25" dirty="0">
                <a:latin typeface="Calibri"/>
                <a:cs typeface="Calibri"/>
              </a:rPr>
              <a:t> </a:t>
            </a:r>
            <a:r>
              <a:rPr sz="1400" dirty="0">
                <a:latin typeface="Calibri"/>
                <a:cs typeface="Calibri"/>
              </a:rPr>
              <a:t>score</a:t>
            </a:r>
            <a:r>
              <a:rPr sz="1400" spc="-25" dirty="0">
                <a:latin typeface="Calibri"/>
                <a:cs typeface="Calibri"/>
              </a:rPr>
              <a:t> </a:t>
            </a:r>
            <a:r>
              <a:rPr sz="1400" dirty="0">
                <a:latin typeface="Calibri"/>
                <a:cs typeface="Calibri"/>
              </a:rPr>
              <a:t>and</a:t>
            </a:r>
            <a:r>
              <a:rPr sz="1400" spc="-25" dirty="0">
                <a:latin typeface="Calibri"/>
                <a:cs typeface="Calibri"/>
              </a:rPr>
              <a:t> </a:t>
            </a:r>
            <a:r>
              <a:rPr sz="1400" spc="-10" dirty="0">
                <a:latin typeface="Calibri"/>
                <a:cs typeface="Calibri"/>
              </a:rPr>
              <a:t>other </a:t>
            </a:r>
            <a:r>
              <a:rPr sz="1400" dirty="0">
                <a:latin typeface="Calibri"/>
                <a:cs typeface="Calibri"/>
              </a:rPr>
              <a:t>assessments/survey</a:t>
            </a:r>
            <a:r>
              <a:rPr sz="1400" spc="-55" dirty="0">
                <a:latin typeface="Calibri"/>
                <a:cs typeface="Calibri"/>
              </a:rPr>
              <a:t> </a:t>
            </a:r>
            <a:r>
              <a:rPr sz="1400" dirty="0">
                <a:latin typeface="Calibri"/>
                <a:cs typeface="Calibri"/>
              </a:rPr>
              <a:t>questions</a:t>
            </a:r>
            <a:r>
              <a:rPr sz="1400" spc="-50" dirty="0">
                <a:latin typeface="Calibri"/>
                <a:cs typeface="Calibri"/>
              </a:rPr>
              <a:t> </a:t>
            </a:r>
            <a:r>
              <a:rPr sz="1400" spc="-25" dirty="0">
                <a:latin typeface="Calibri"/>
                <a:cs typeface="Calibri"/>
              </a:rPr>
              <a:t>and </a:t>
            </a:r>
            <a:r>
              <a:rPr sz="1400" dirty="0">
                <a:latin typeface="Calibri"/>
                <a:cs typeface="Calibri"/>
              </a:rPr>
              <a:t>demographics,</a:t>
            </a:r>
            <a:r>
              <a:rPr sz="1400" spc="-40" dirty="0">
                <a:latin typeface="Calibri"/>
                <a:cs typeface="Calibri"/>
              </a:rPr>
              <a:t> </a:t>
            </a:r>
            <a:r>
              <a:rPr sz="1400" dirty="0">
                <a:latin typeface="Calibri"/>
                <a:cs typeface="Calibri"/>
              </a:rPr>
              <a:t>gun</a:t>
            </a:r>
            <a:r>
              <a:rPr sz="1400" spc="-40" dirty="0">
                <a:latin typeface="Calibri"/>
                <a:cs typeface="Calibri"/>
              </a:rPr>
              <a:t> </a:t>
            </a:r>
            <a:r>
              <a:rPr sz="1400" dirty="0">
                <a:latin typeface="Calibri"/>
                <a:cs typeface="Calibri"/>
              </a:rPr>
              <a:t>violence</a:t>
            </a:r>
            <a:r>
              <a:rPr sz="1400" spc="-40" dirty="0">
                <a:latin typeface="Calibri"/>
                <a:cs typeface="Calibri"/>
              </a:rPr>
              <a:t> </a:t>
            </a:r>
            <a:r>
              <a:rPr sz="1400" spc="-10" dirty="0">
                <a:latin typeface="Calibri"/>
                <a:cs typeface="Calibri"/>
              </a:rPr>
              <a:t>exposure </a:t>
            </a:r>
            <a:r>
              <a:rPr sz="1400" b="1" dirty="0">
                <a:latin typeface="Calibri"/>
                <a:cs typeface="Calibri"/>
              </a:rPr>
              <a:t>Analysis:</a:t>
            </a:r>
            <a:r>
              <a:rPr sz="1400" b="1" spc="85" dirty="0">
                <a:latin typeface="Calibri"/>
                <a:cs typeface="Calibri"/>
              </a:rPr>
              <a:t> </a:t>
            </a:r>
            <a:r>
              <a:rPr sz="1400" spc="-10" dirty="0">
                <a:latin typeface="Calibri"/>
                <a:cs typeface="Calibri"/>
              </a:rPr>
              <a:t>Mann-</a:t>
            </a:r>
            <a:r>
              <a:rPr sz="1400" dirty="0">
                <a:latin typeface="Calibri"/>
                <a:cs typeface="Calibri"/>
              </a:rPr>
              <a:t>Whitney</a:t>
            </a:r>
            <a:r>
              <a:rPr sz="1400" spc="-15" dirty="0">
                <a:latin typeface="Calibri"/>
                <a:cs typeface="Calibri"/>
              </a:rPr>
              <a:t> </a:t>
            </a:r>
            <a:r>
              <a:rPr sz="1400" dirty="0">
                <a:latin typeface="Calibri"/>
                <a:cs typeface="Calibri"/>
              </a:rPr>
              <a:t>U,</a:t>
            </a:r>
            <a:r>
              <a:rPr sz="1400" spc="-15" dirty="0">
                <a:latin typeface="Calibri"/>
                <a:cs typeface="Calibri"/>
              </a:rPr>
              <a:t> </a:t>
            </a:r>
            <a:r>
              <a:rPr sz="1400" dirty="0">
                <a:latin typeface="Calibri"/>
                <a:cs typeface="Calibri"/>
              </a:rPr>
              <a:t>Wilcoxon</a:t>
            </a:r>
            <a:r>
              <a:rPr sz="1400" spc="-15" dirty="0">
                <a:latin typeface="Calibri"/>
                <a:cs typeface="Calibri"/>
              </a:rPr>
              <a:t> </a:t>
            </a:r>
            <a:r>
              <a:rPr sz="1400" spc="-10" dirty="0">
                <a:latin typeface="Calibri"/>
                <a:cs typeface="Calibri"/>
              </a:rPr>
              <a:t>Signed </a:t>
            </a:r>
            <a:r>
              <a:rPr sz="1400" spc="-20" dirty="0">
                <a:latin typeface="Calibri"/>
                <a:cs typeface="Calibri"/>
              </a:rPr>
              <a:t>Rank</a:t>
            </a:r>
            <a:endParaRPr sz="1400">
              <a:latin typeface="Calibri"/>
              <a:cs typeface="Calibri"/>
            </a:endParaRPr>
          </a:p>
          <a:p>
            <a:pPr marL="12700" marR="5080">
              <a:lnSpc>
                <a:spcPct val="129500"/>
              </a:lnSpc>
            </a:pPr>
            <a:r>
              <a:rPr sz="1400" b="1" spc="-10" dirty="0">
                <a:latin typeface="Calibri"/>
                <a:cs typeface="Calibri"/>
              </a:rPr>
              <a:t>Limitations</a:t>
            </a:r>
            <a:r>
              <a:rPr sz="1400" b="1" spc="-200"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small</a:t>
            </a:r>
            <a:r>
              <a:rPr sz="1400" spc="-10" dirty="0">
                <a:latin typeface="Calibri"/>
                <a:cs typeface="Calibri"/>
              </a:rPr>
              <a:t> </a:t>
            </a:r>
            <a:r>
              <a:rPr sz="1400" dirty="0">
                <a:latin typeface="Calibri"/>
                <a:cs typeface="Calibri"/>
              </a:rPr>
              <a:t>sample</a:t>
            </a:r>
            <a:r>
              <a:rPr sz="1400" spc="-15" dirty="0">
                <a:latin typeface="Calibri"/>
                <a:cs typeface="Calibri"/>
              </a:rPr>
              <a:t> </a:t>
            </a:r>
            <a:r>
              <a:rPr sz="1400" dirty="0">
                <a:latin typeface="Calibri"/>
                <a:cs typeface="Calibri"/>
              </a:rPr>
              <a:t>size,</a:t>
            </a:r>
            <a:r>
              <a:rPr sz="1400" spc="-10" dirty="0">
                <a:latin typeface="Calibri"/>
                <a:cs typeface="Calibri"/>
              </a:rPr>
              <a:t> </a:t>
            </a:r>
            <a:r>
              <a:rPr sz="1400" dirty="0">
                <a:latin typeface="Calibri"/>
                <a:cs typeface="Calibri"/>
              </a:rPr>
              <a:t>limited</a:t>
            </a:r>
            <a:r>
              <a:rPr sz="1400" spc="-10" dirty="0">
                <a:latin typeface="Calibri"/>
                <a:cs typeface="Calibri"/>
              </a:rPr>
              <a:t> </a:t>
            </a:r>
            <a:r>
              <a:rPr sz="1400" dirty="0">
                <a:latin typeface="Calibri"/>
                <a:cs typeface="Calibri"/>
              </a:rPr>
              <a:t>time</a:t>
            </a:r>
            <a:r>
              <a:rPr sz="1400" spc="-10" dirty="0">
                <a:latin typeface="Calibri"/>
                <a:cs typeface="Calibri"/>
              </a:rPr>
              <a:t> frame (6-</a:t>
            </a:r>
            <a:r>
              <a:rPr sz="1400" dirty="0">
                <a:latin typeface="Calibri"/>
                <a:cs typeface="Calibri"/>
              </a:rPr>
              <a:t>months</a:t>
            </a:r>
            <a:r>
              <a:rPr sz="1400" spc="-10" dirty="0">
                <a:latin typeface="Calibri"/>
                <a:cs typeface="Calibri"/>
              </a:rPr>
              <a:t> </a:t>
            </a:r>
            <a:r>
              <a:rPr sz="1400" dirty="0">
                <a:latin typeface="Calibri"/>
                <a:cs typeface="Calibri"/>
              </a:rPr>
              <a:t>vs.</a:t>
            </a:r>
            <a:r>
              <a:rPr sz="1400" spc="-5" dirty="0">
                <a:latin typeface="Calibri"/>
                <a:cs typeface="Calibri"/>
              </a:rPr>
              <a:t> </a:t>
            </a:r>
            <a:r>
              <a:rPr sz="1400" spc="-10" dirty="0">
                <a:latin typeface="Calibri"/>
                <a:cs typeface="Calibri"/>
              </a:rPr>
              <a:t>24-months)</a:t>
            </a:r>
            <a:endParaRPr sz="1400">
              <a:latin typeface="Calibri"/>
              <a:cs typeface="Calibri"/>
            </a:endParaRPr>
          </a:p>
        </p:txBody>
      </p:sp>
      <p:grpSp>
        <p:nvGrpSpPr>
          <p:cNvPr id="4" name="object 4"/>
          <p:cNvGrpSpPr/>
          <p:nvPr/>
        </p:nvGrpSpPr>
        <p:grpSpPr>
          <a:xfrm>
            <a:off x="4925842" y="2480075"/>
            <a:ext cx="6428105" cy="2507615"/>
            <a:chOff x="4925842" y="2480075"/>
            <a:chExt cx="6428105" cy="2507615"/>
          </a:xfrm>
        </p:grpSpPr>
        <p:pic>
          <p:nvPicPr>
            <p:cNvPr id="5" name="object 5"/>
            <p:cNvPicPr/>
            <p:nvPr/>
          </p:nvPicPr>
          <p:blipFill>
            <a:blip r:embed="rId2" cstate="print"/>
            <a:stretch>
              <a:fillRect/>
            </a:stretch>
          </p:blipFill>
          <p:spPr>
            <a:xfrm>
              <a:off x="4925842" y="2480075"/>
              <a:ext cx="6427956" cy="2507449"/>
            </a:xfrm>
            <a:prstGeom prst="rect">
              <a:avLst/>
            </a:prstGeom>
          </p:spPr>
        </p:pic>
        <p:pic>
          <p:nvPicPr>
            <p:cNvPr id="6" name="object 6"/>
            <p:cNvPicPr/>
            <p:nvPr/>
          </p:nvPicPr>
          <p:blipFill>
            <a:blip r:embed="rId3" cstate="print"/>
            <a:stretch>
              <a:fillRect/>
            </a:stretch>
          </p:blipFill>
          <p:spPr>
            <a:xfrm>
              <a:off x="7172649" y="3645600"/>
              <a:ext cx="193199" cy="176399"/>
            </a:xfrm>
            <a:prstGeom prst="rect">
              <a:avLst/>
            </a:prstGeom>
          </p:spPr>
        </p:pic>
        <p:pic>
          <p:nvPicPr>
            <p:cNvPr id="7" name="object 7"/>
            <p:cNvPicPr/>
            <p:nvPr/>
          </p:nvPicPr>
          <p:blipFill>
            <a:blip r:embed="rId4" cstate="print"/>
            <a:stretch>
              <a:fillRect/>
            </a:stretch>
          </p:blipFill>
          <p:spPr>
            <a:xfrm>
              <a:off x="7624074" y="3583500"/>
              <a:ext cx="193199" cy="176399"/>
            </a:xfrm>
            <a:prstGeom prst="rect">
              <a:avLst/>
            </a:prstGeom>
          </p:spPr>
        </p:pic>
        <p:pic>
          <p:nvPicPr>
            <p:cNvPr id="8" name="object 8"/>
            <p:cNvPicPr/>
            <p:nvPr/>
          </p:nvPicPr>
          <p:blipFill>
            <a:blip r:embed="rId5" cstate="print"/>
            <a:stretch>
              <a:fillRect/>
            </a:stretch>
          </p:blipFill>
          <p:spPr>
            <a:xfrm>
              <a:off x="9282924" y="4493375"/>
              <a:ext cx="193199" cy="176399"/>
            </a:xfrm>
            <a:prstGeom prst="rect">
              <a:avLst/>
            </a:prstGeom>
          </p:spPr>
        </p:pic>
        <p:pic>
          <p:nvPicPr>
            <p:cNvPr id="9" name="object 9"/>
            <p:cNvPicPr/>
            <p:nvPr/>
          </p:nvPicPr>
          <p:blipFill>
            <a:blip r:embed="rId6" cstate="print"/>
            <a:stretch>
              <a:fillRect/>
            </a:stretch>
          </p:blipFill>
          <p:spPr>
            <a:xfrm>
              <a:off x="9438025" y="2698875"/>
              <a:ext cx="193199" cy="176399"/>
            </a:xfrm>
            <a:prstGeom prst="rect">
              <a:avLst/>
            </a:prstGeom>
          </p:spPr>
        </p:pic>
      </p:grpSp>
      <p:sp>
        <p:nvSpPr>
          <p:cNvPr id="10" name="object 10"/>
          <p:cNvSpPr txBox="1"/>
          <p:nvPr/>
        </p:nvSpPr>
        <p:spPr>
          <a:xfrm>
            <a:off x="4998875" y="1198622"/>
            <a:ext cx="4093210" cy="855344"/>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Figure</a:t>
            </a:r>
            <a:r>
              <a:rPr sz="1600" b="1" spc="-35" dirty="0">
                <a:latin typeface="Calibri"/>
                <a:cs typeface="Calibri"/>
              </a:rPr>
              <a:t> </a:t>
            </a:r>
            <a:r>
              <a:rPr sz="1600" b="1" dirty="0">
                <a:latin typeface="Calibri"/>
                <a:cs typeface="Calibri"/>
              </a:rPr>
              <a:t>1:</a:t>
            </a:r>
            <a:r>
              <a:rPr sz="1600" b="1" spc="-30" dirty="0">
                <a:latin typeface="Calibri"/>
                <a:cs typeface="Calibri"/>
              </a:rPr>
              <a:t> </a:t>
            </a:r>
            <a:r>
              <a:rPr sz="1600" b="1" dirty="0">
                <a:latin typeface="Calibri"/>
                <a:cs typeface="Calibri"/>
              </a:rPr>
              <a:t>Location</a:t>
            </a:r>
            <a:r>
              <a:rPr sz="1600" b="1" spc="-30" dirty="0">
                <a:latin typeface="Calibri"/>
                <a:cs typeface="Calibri"/>
              </a:rPr>
              <a:t> </a:t>
            </a:r>
            <a:r>
              <a:rPr sz="1600" b="1" dirty="0">
                <a:latin typeface="Calibri"/>
                <a:cs typeface="Calibri"/>
              </a:rPr>
              <a:t>of</a:t>
            </a:r>
            <a:r>
              <a:rPr sz="1600" b="1" spc="-30" dirty="0">
                <a:latin typeface="Calibri"/>
                <a:cs typeface="Calibri"/>
              </a:rPr>
              <a:t> </a:t>
            </a:r>
            <a:r>
              <a:rPr sz="1600" b="1" dirty="0">
                <a:latin typeface="Calibri"/>
                <a:cs typeface="Calibri"/>
              </a:rPr>
              <a:t>Participating</a:t>
            </a:r>
            <a:r>
              <a:rPr sz="1600" b="1" spc="-30" dirty="0">
                <a:latin typeface="Calibri"/>
                <a:cs typeface="Calibri"/>
              </a:rPr>
              <a:t> </a:t>
            </a:r>
            <a:r>
              <a:rPr sz="1600" b="1" spc="-10" dirty="0">
                <a:latin typeface="Calibri"/>
                <a:cs typeface="Calibri"/>
              </a:rPr>
              <a:t>Clinics</a:t>
            </a:r>
            <a:endParaRPr sz="1600">
              <a:latin typeface="Calibri"/>
              <a:cs typeface="Calibri"/>
            </a:endParaRPr>
          </a:p>
          <a:p>
            <a:pPr marL="2433320" marR="5080">
              <a:lnSpc>
                <a:spcPct val="114599"/>
              </a:lnSpc>
              <a:spcBef>
                <a:spcPts val="1310"/>
              </a:spcBef>
            </a:pPr>
            <a:r>
              <a:rPr sz="1200" b="1" dirty="0">
                <a:solidFill>
                  <a:srgbClr val="EEA121"/>
                </a:solidFill>
                <a:latin typeface="Calibri"/>
                <a:cs typeface="Calibri"/>
              </a:rPr>
              <a:t>Roanoke</a:t>
            </a:r>
            <a:r>
              <a:rPr sz="1200" b="1" spc="-35" dirty="0">
                <a:solidFill>
                  <a:srgbClr val="EEA121"/>
                </a:solidFill>
                <a:latin typeface="Calibri"/>
                <a:cs typeface="Calibri"/>
              </a:rPr>
              <a:t> </a:t>
            </a:r>
            <a:r>
              <a:rPr sz="1200" b="1" spc="-10" dirty="0">
                <a:solidFill>
                  <a:srgbClr val="EEA121"/>
                </a:solidFill>
                <a:latin typeface="Calibri"/>
                <a:cs typeface="Calibri"/>
              </a:rPr>
              <a:t>Chowan </a:t>
            </a:r>
            <a:r>
              <a:rPr sz="1200" b="1" dirty="0">
                <a:solidFill>
                  <a:srgbClr val="EEA121"/>
                </a:solidFill>
                <a:latin typeface="Calibri"/>
                <a:cs typeface="Calibri"/>
              </a:rPr>
              <a:t>Community</a:t>
            </a:r>
            <a:r>
              <a:rPr sz="1200" b="1" spc="-40" dirty="0">
                <a:solidFill>
                  <a:srgbClr val="EEA121"/>
                </a:solidFill>
                <a:latin typeface="Calibri"/>
                <a:cs typeface="Calibri"/>
              </a:rPr>
              <a:t> </a:t>
            </a:r>
            <a:r>
              <a:rPr sz="1200" b="1" dirty="0">
                <a:solidFill>
                  <a:srgbClr val="EEA121"/>
                </a:solidFill>
                <a:latin typeface="Calibri"/>
                <a:cs typeface="Calibri"/>
              </a:rPr>
              <a:t>Health</a:t>
            </a:r>
            <a:r>
              <a:rPr sz="1200" b="1" spc="-35" dirty="0">
                <a:solidFill>
                  <a:srgbClr val="EEA121"/>
                </a:solidFill>
                <a:latin typeface="Calibri"/>
                <a:cs typeface="Calibri"/>
              </a:rPr>
              <a:t> </a:t>
            </a:r>
            <a:r>
              <a:rPr sz="1200" b="1" spc="-10" dirty="0">
                <a:solidFill>
                  <a:srgbClr val="EEA121"/>
                </a:solidFill>
                <a:latin typeface="Calibri"/>
                <a:cs typeface="Calibri"/>
              </a:rPr>
              <a:t>Center</a:t>
            </a:r>
            <a:endParaRPr sz="1200">
              <a:latin typeface="Calibri"/>
              <a:cs typeface="Calibri"/>
            </a:endParaRPr>
          </a:p>
        </p:txBody>
      </p:sp>
      <p:sp>
        <p:nvSpPr>
          <p:cNvPr id="11" name="object 11"/>
          <p:cNvSpPr txBox="1"/>
          <p:nvPr/>
        </p:nvSpPr>
        <p:spPr>
          <a:xfrm>
            <a:off x="4998875" y="4274834"/>
            <a:ext cx="1209040" cy="654050"/>
          </a:xfrm>
          <a:prstGeom prst="rect">
            <a:avLst/>
          </a:prstGeom>
        </p:spPr>
        <p:txBody>
          <a:bodyPr vert="horz" wrap="square" lIns="0" tIns="12700" rIns="0" bIns="0" rtlCol="0">
            <a:spAutoFit/>
          </a:bodyPr>
          <a:lstStyle/>
          <a:p>
            <a:pPr marL="12700" marR="5080" algn="just">
              <a:lnSpc>
                <a:spcPct val="114599"/>
              </a:lnSpc>
              <a:spcBef>
                <a:spcPts val="100"/>
              </a:spcBef>
            </a:pPr>
            <a:r>
              <a:rPr sz="1200" b="1" dirty="0">
                <a:solidFill>
                  <a:srgbClr val="AB2641"/>
                </a:solidFill>
                <a:latin typeface="Calibri"/>
                <a:cs typeface="Calibri"/>
              </a:rPr>
              <a:t>Piedmont</a:t>
            </a:r>
            <a:r>
              <a:rPr sz="1200" b="1" spc="-35" dirty="0">
                <a:solidFill>
                  <a:srgbClr val="AB2641"/>
                </a:solidFill>
                <a:latin typeface="Calibri"/>
                <a:cs typeface="Calibri"/>
              </a:rPr>
              <a:t> </a:t>
            </a:r>
            <a:r>
              <a:rPr sz="1200" b="1" dirty="0">
                <a:solidFill>
                  <a:srgbClr val="AB2641"/>
                </a:solidFill>
                <a:latin typeface="Calibri"/>
                <a:cs typeface="Calibri"/>
              </a:rPr>
              <a:t>Adult</a:t>
            </a:r>
            <a:r>
              <a:rPr sz="1200" b="1" spc="-30" dirty="0">
                <a:solidFill>
                  <a:srgbClr val="AB2641"/>
                </a:solidFill>
                <a:latin typeface="Calibri"/>
                <a:cs typeface="Calibri"/>
              </a:rPr>
              <a:t> </a:t>
            </a:r>
            <a:r>
              <a:rPr sz="1200" b="1" spc="-50" dirty="0">
                <a:solidFill>
                  <a:srgbClr val="AB2641"/>
                </a:solidFill>
                <a:latin typeface="Calibri"/>
                <a:cs typeface="Calibri"/>
              </a:rPr>
              <a:t>&amp; </a:t>
            </a:r>
            <a:r>
              <a:rPr sz="1200" b="1" dirty="0">
                <a:solidFill>
                  <a:srgbClr val="AB2641"/>
                </a:solidFill>
                <a:latin typeface="Calibri"/>
                <a:cs typeface="Calibri"/>
              </a:rPr>
              <a:t>Pediatric</a:t>
            </a:r>
            <a:r>
              <a:rPr sz="1200" b="1" spc="-45" dirty="0">
                <a:solidFill>
                  <a:srgbClr val="AB2641"/>
                </a:solidFill>
                <a:latin typeface="Calibri"/>
                <a:cs typeface="Calibri"/>
              </a:rPr>
              <a:t> </a:t>
            </a:r>
            <a:r>
              <a:rPr sz="1200" b="1" spc="-10" dirty="0">
                <a:solidFill>
                  <a:srgbClr val="AB2641"/>
                </a:solidFill>
                <a:latin typeface="Calibri"/>
                <a:cs typeface="Calibri"/>
              </a:rPr>
              <a:t>Medicine Associates</a:t>
            </a:r>
            <a:endParaRPr sz="1200">
              <a:latin typeface="Calibri"/>
              <a:cs typeface="Calibri"/>
            </a:endParaRPr>
          </a:p>
        </p:txBody>
      </p:sp>
      <p:sp>
        <p:nvSpPr>
          <p:cNvPr id="12" name="object 12"/>
          <p:cNvSpPr txBox="1"/>
          <p:nvPr/>
        </p:nvSpPr>
        <p:spPr>
          <a:xfrm>
            <a:off x="9739625" y="5279229"/>
            <a:ext cx="14909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178BD"/>
                </a:solidFill>
                <a:latin typeface="Calibri"/>
                <a:cs typeface="Calibri"/>
              </a:rPr>
              <a:t>Batish</a:t>
            </a:r>
            <a:r>
              <a:rPr sz="1200" b="1" spc="-30" dirty="0">
                <a:solidFill>
                  <a:srgbClr val="4178BD"/>
                </a:solidFill>
                <a:latin typeface="Calibri"/>
                <a:cs typeface="Calibri"/>
              </a:rPr>
              <a:t> </a:t>
            </a:r>
            <a:r>
              <a:rPr sz="1200" b="1" dirty="0">
                <a:solidFill>
                  <a:srgbClr val="4178BD"/>
                </a:solidFill>
                <a:latin typeface="Calibri"/>
                <a:cs typeface="Calibri"/>
              </a:rPr>
              <a:t>Family</a:t>
            </a:r>
            <a:r>
              <a:rPr sz="1200" b="1" spc="-30" dirty="0">
                <a:solidFill>
                  <a:srgbClr val="4178BD"/>
                </a:solidFill>
                <a:latin typeface="Calibri"/>
                <a:cs typeface="Calibri"/>
              </a:rPr>
              <a:t> </a:t>
            </a:r>
            <a:r>
              <a:rPr sz="1200" b="1" spc="-10" dirty="0">
                <a:solidFill>
                  <a:srgbClr val="4178BD"/>
                </a:solidFill>
                <a:latin typeface="Calibri"/>
                <a:cs typeface="Calibri"/>
              </a:rPr>
              <a:t>Medicine</a:t>
            </a:r>
            <a:endParaRPr sz="1200">
              <a:latin typeface="Calibri"/>
              <a:cs typeface="Calibri"/>
            </a:endParaRPr>
          </a:p>
        </p:txBody>
      </p:sp>
      <p:sp>
        <p:nvSpPr>
          <p:cNvPr id="13" name="object 13"/>
          <p:cNvSpPr txBox="1"/>
          <p:nvPr/>
        </p:nvSpPr>
        <p:spPr>
          <a:xfrm>
            <a:off x="6344174" y="4827808"/>
            <a:ext cx="1061085" cy="654050"/>
          </a:xfrm>
          <a:prstGeom prst="rect">
            <a:avLst/>
          </a:prstGeom>
        </p:spPr>
        <p:txBody>
          <a:bodyPr vert="horz" wrap="square" lIns="0" tIns="12700" rIns="0" bIns="0" rtlCol="0">
            <a:spAutoFit/>
          </a:bodyPr>
          <a:lstStyle/>
          <a:p>
            <a:pPr marL="12700" marR="5080">
              <a:lnSpc>
                <a:spcPct val="114599"/>
              </a:lnSpc>
              <a:spcBef>
                <a:spcPts val="100"/>
              </a:spcBef>
            </a:pPr>
            <a:r>
              <a:rPr sz="1200" b="1" dirty="0">
                <a:solidFill>
                  <a:srgbClr val="919191"/>
                </a:solidFill>
                <a:latin typeface="Calibri"/>
                <a:cs typeface="Calibri"/>
              </a:rPr>
              <a:t>Cabarrus</a:t>
            </a:r>
            <a:r>
              <a:rPr sz="1200" b="1" spc="-40" dirty="0">
                <a:solidFill>
                  <a:srgbClr val="919191"/>
                </a:solidFill>
                <a:latin typeface="Calibri"/>
                <a:cs typeface="Calibri"/>
              </a:rPr>
              <a:t> </a:t>
            </a:r>
            <a:r>
              <a:rPr sz="1200" b="1" spc="-10" dirty="0">
                <a:solidFill>
                  <a:srgbClr val="919191"/>
                </a:solidFill>
                <a:latin typeface="Calibri"/>
                <a:cs typeface="Calibri"/>
              </a:rPr>
              <a:t>Rowan Community </a:t>
            </a:r>
            <a:r>
              <a:rPr sz="1200" b="1" dirty="0">
                <a:solidFill>
                  <a:srgbClr val="919191"/>
                </a:solidFill>
                <a:latin typeface="Calibri"/>
                <a:cs typeface="Calibri"/>
              </a:rPr>
              <a:t>Health</a:t>
            </a:r>
            <a:r>
              <a:rPr sz="1200" b="1" spc="-30" dirty="0">
                <a:solidFill>
                  <a:srgbClr val="919191"/>
                </a:solidFill>
                <a:latin typeface="Calibri"/>
                <a:cs typeface="Calibri"/>
              </a:rPr>
              <a:t> </a:t>
            </a:r>
            <a:r>
              <a:rPr sz="1200" b="1" spc="-10" dirty="0">
                <a:solidFill>
                  <a:srgbClr val="919191"/>
                </a:solidFill>
                <a:latin typeface="Calibri"/>
                <a:cs typeface="Calibri"/>
              </a:rPr>
              <a:t>Centers</a:t>
            </a:r>
            <a:endParaRPr sz="1200">
              <a:latin typeface="Calibri"/>
              <a:cs typeface="Calibri"/>
            </a:endParaRPr>
          </a:p>
        </p:txBody>
      </p:sp>
      <p:grpSp>
        <p:nvGrpSpPr>
          <p:cNvPr id="14" name="object 14"/>
          <p:cNvGrpSpPr/>
          <p:nvPr/>
        </p:nvGrpSpPr>
        <p:grpSpPr>
          <a:xfrm>
            <a:off x="5786369" y="2153170"/>
            <a:ext cx="4709160" cy="3055620"/>
            <a:chOff x="5786369" y="2153170"/>
            <a:chExt cx="4709160" cy="3055620"/>
          </a:xfrm>
        </p:grpSpPr>
        <p:sp>
          <p:nvSpPr>
            <p:cNvPr id="15" name="object 15"/>
            <p:cNvSpPr/>
            <p:nvPr/>
          </p:nvSpPr>
          <p:spPr>
            <a:xfrm>
              <a:off x="5878406" y="3782696"/>
              <a:ext cx="1336040" cy="417830"/>
            </a:xfrm>
            <a:custGeom>
              <a:avLst/>
              <a:gdLst/>
              <a:ahLst/>
              <a:cxnLst/>
              <a:rect l="l" t="t" r="r" b="b"/>
              <a:pathLst>
                <a:path w="1336040" h="417829">
                  <a:moveTo>
                    <a:pt x="1336007" y="0"/>
                  </a:moveTo>
                  <a:lnTo>
                    <a:pt x="0" y="417692"/>
                  </a:lnTo>
                </a:path>
              </a:pathLst>
            </a:custGeom>
            <a:ln w="19049">
              <a:solidFill>
                <a:srgbClr val="AB2641"/>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5786369" y="4160832"/>
              <a:ext cx="110951" cy="79113"/>
            </a:xfrm>
            <a:prstGeom prst="rect">
              <a:avLst/>
            </a:prstGeom>
          </p:spPr>
        </p:pic>
        <p:sp>
          <p:nvSpPr>
            <p:cNvPr id="17" name="object 17"/>
            <p:cNvSpPr/>
            <p:nvPr/>
          </p:nvSpPr>
          <p:spPr>
            <a:xfrm>
              <a:off x="6994264" y="3720596"/>
              <a:ext cx="671830" cy="973455"/>
            </a:xfrm>
            <a:custGeom>
              <a:avLst/>
              <a:gdLst/>
              <a:ahLst/>
              <a:cxnLst/>
              <a:rect l="l" t="t" r="r" b="b"/>
              <a:pathLst>
                <a:path w="671829" h="973454">
                  <a:moveTo>
                    <a:pt x="671573" y="0"/>
                  </a:moveTo>
                  <a:lnTo>
                    <a:pt x="0" y="973029"/>
                  </a:lnTo>
                </a:path>
              </a:pathLst>
            </a:custGeom>
            <a:ln w="19049">
              <a:solidFill>
                <a:srgbClr val="919191"/>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6935633" y="4666228"/>
              <a:ext cx="94052" cy="108072"/>
            </a:xfrm>
            <a:prstGeom prst="rect">
              <a:avLst/>
            </a:prstGeom>
          </p:spPr>
        </p:pic>
        <p:sp>
          <p:nvSpPr>
            <p:cNvPr id="19" name="object 19"/>
            <p:cNvSpPr/>
            <p:nvPr/>
          </p:nvSpPr>
          <p:spPr>
            <a:xfrm>
              <a:off x="8458031" y="2200163"/>
              <a:ext cx="1076960" cy="518159"/>
            </a:xfrm>
            <a:custGeom>
              <a:avLst/>
              <a:gdLst/>
              <a:ahLst/>
              <a:cxnLst/>
              <a:rect l="l" t="t" r="r" b="b"/>
              <a:pathLst>
                <a:path w="1076959" h="518160">
                  <a:moveTo>
                    <a:pt x="1076592" y="517761"/>
                  </a:moveTo>
                  <a:lnTo>
                    <a:pt x="0" y="0"/>
                  </a:lnTo>
                </a:path>
              </a:pathLst>
            </a:custGeom>
            <a:ln w="19049">
              <a:solidFill>
                <a:srgbClr val="EEA121"/>
              </a:solidFill>
            </a:ln>
          </p:spPr>
          <p:txBody>
            <a:bodyPr wrap="square" lIns="0" tIns="0" rIns="0" bIns="0" rtlCol="0"/>
            <a:lstStyle/>
            <a:p>
              <a:endParaRPr/>
            </a:p>
          </p:txBody>
        </p:sp>
        <p:pic>
          <p:nvPicPr>
            <p:cNvPr id="20" name="object 20"/>
            <p:cNvPicPr/>
            <p:nvPr/>
          </p:nvPicPr>
          <p:blipFill>
            <a:blip r:embed="rId9" cstate="print"/>
            <a:stretch>
              <a:fillRect/>
            </a:stretch>
          </p:blipFill>
          <p:spPr>
            <a:xfrm>
              <a:off x="8370597" y="2153170"/>
              <a:ext cx="110596" cy="84875"/>
            </a:xfrm>
            <a:prstGeom prst="rect">
              <a:avLst/>
            </a:prstGeom>
          </p:spPr>
        </p:pic>
        <p:sp>
          <p:nvSpPr>
            <p:cNvPr id="21" name="object 21"/>
            <p:cNvSpPr/>
            <p:nvPr/>
          </p:nvSpPr>
          <p:spPr>
            <a:xfrm>
              <a:off x="9434360" y="4630471"/>
              <a:ext cx="975360" cy="527685"/>
            </a:xfrm>
            <a:custGeom>
              <a:avLst/>
              <a:gdLst/>
              <a:ahLst/>
              <a:cxnLst/>
              <a:rect l="l" t="t" r="r" b="b"/>
              <a:pathLst>
                <a:path w="975359" h="527685">
                  <a:moveTo>
                    <a:pt x="0" y="0"/>
                  </a:moveTo>
                  <a:lnTo>
                    <a:pt x="975256" y="527334"/>
                  </a:lnTo>
                </a:path>
              </a:pathLst>
            </a:custGeom>
            <a:ln w="19049">
              <a:solidFill>
                <a:srgbClr val="4177BD"/>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10385126" y="5120602"/>
              <a:ext cx="110061" cy="87847"/>
            </a:xfrm>
            <a:prstGeom prst="rect">
              <a:avLst/>
            </a:prstGeom>
          </p:spPr>
        </p:pic>
      </p:grpSp>
      <p:pic>
        <p:nvPicPr>
          <p:cNvPr id="23" name="object 23"/>
          <p:cNvPicPr/>
          <p:nvPr/>
        </p:nvPicPr>
        <p:blipFill>
          <a:blip r:embed="rId11" cstate="print"/>
          <a:stretch>
            <a:fillRect/>
          </a:stretch>
        </p:blipFill>
        <p:spPr>
          <a:xfrm>
            <a:off x="2269146" y="1487324"/>
            <a:ext cx="713076" cy="736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447675" y="365125"/>
            <a:ext cx="1129665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447675" y="1133856"/>
            <a:ext cx="11401425" cy="5043107"/>
          </a:xfrm>
        </p:spPr>
        <p:txBody>
          <a:bodyPr/>
          <a:lstStyle/>
          <a:p>
            <a:pPr marL="0" indent="-457200">
              <a:lnSpc>
                <a:spcPct val="100000"/>
              </a:lnSpc>
              <a:spcBef>
                <a:spcPts val="600"/>
              </a:spcBef>
              <a:buNone/>
            </a:pPr>
            <a:r>
              <a:rPr lang="en-US" sz="2400" b="1" i="0" dirty="0">
                <a:solidFill>
                  <a:srgbClr val="444444"/>
                </a:solidFill>
                <a:effectLst/>
                <a:latin typeface="Roboto" panose="02000000000000000000" pitchFamily="2" charset="0"/>
                <a:ea typeface="Roboto" panose="02000000000000000000" pitchFamily="2" charset="0"/>
                <a:cs typeface="Arial" panose="020B0604020202020204" pitchFamily="34" charset="0"/>
              </a:rPr>
              <a:t>Study Design and Analysis: </a:t>
            </a:r>
            <a:r>
              <a:rPr lang="en-US" sz="2400" b="0" i="0" dirty="0">
                <a:solidFill>
                  <a:srgbClr val="444444"/>
                </a:solidFill>
                <a:effectLst/>
                <a:latin typeface="Roboto" panose="02000000000000000000" pitchFamily="2" charset="0"/>
                <a:ea typeface="Roboto" panose="02000000000000000000" pitchFamily="2" charset="0"/>
                <a:cs typeface="Arial" panose="020B0604020202020204" pitchFamily="34" charset="0"/>
              </a:rPr>
              <a:t>Non-blinded, pragmatic, randomized controlled trial - https://clinicaltrials.gov/ct2/show/NCT02964871</a:t>
            </a:r>
          </a:p>
          <a:p>
            <a:pPr marL="0" indent="0">
              <a:buNone/>
            </a:pPr>
            <a:r>
              <a:rPr lang="en-US" sz="2400" b="1" i="0" dirty="0">
                <a:solidFill>
                  <a:srgbClr val="444444"/>
                </a:solidFill>
                <a:effectLst/>
                <a:latin typeface="Roboto" panose="02000000000000000000" pitchFamily="2" charset="0"/>
                <a:ea typeface="Roboto" panose="02000000000000000000" pitchFamily="2" charset="0"/>
                <a:cs typeface="Arial" panose="020B0604020202020204" pitchFamily="34" charset="0"/>
              </a:rPr>
              <a:t>Setting: </a:t>
            </a:r>
            <a:r>
              <a:rPr lang="en-US" sz="2400" b="0" i="0" dirty="0">
                <a:solidFill>
                  <a:srgbClr val="444444"/>
                </a:solidFill>
                <a:effectLst/>
                <a:latin typeface="Roboto" panose="02000000000000000000" pitchFamily="2" charset="0"/>
                <a:ea typeface="Roboto" panose="02000000000000000000" pitchFamily="2" charset="0"/>
                <a:cs typeface="Arial" panose="020B0604020202020204" pitchFamily="34" charset="0"/>
              </a:rPr>
              <a:t>Wisconsin long-term care facilities (LTCFs). </a:t>
            </a:r>
          </a:p>
          <a:p>
            <a:pPr marL="0" indent="0">
              <a:buNone/>
            </a:pPr>
            <a:r>
              <a:rPr lang="en-US" sz="2400" b="1" i="0" dirty="0">
                <a:solidFill>
                  <a:srgbClr val="444444"/>
                </a:solidFill>
                <a:effectLst/>
                <a:latin typeface="Roboto" panose="02000000000000000000" pitchFamily="2" charset="0"/>
                <a:ea typeface="Roboto" panose="02000000000000000000" pitchFamily="2" charset="0"/>
                <a:cs typeface="Arial" panose="020B0604020202020204" pitchFamily="34" charset="0"/>
              </a:rPr>
              <a:t>Population Studied: </a:t>
            </a:r>
            <a:r>
              <a:rPr lang="en-US" sz="2400" b="0" i="0" dirty="0">
                <a:solidFill>
                  <a:srgbClr val="444444"/>
                </a:solidFill>
                <a:effectLst/>
                <a:latin typeface="Roboto" panose="02000000000000000000" pitchFamily="2" charset="0"/>
                <a:ea typeface="Roboto" panose="02000000000000000000" pitchFamily="2" charset="0"/>
                <a:cs typeface="Arial" panose="020B0604020202020204" pitchFamily="34" charset="0"/>
              </a:rPr>
              <a:t>Residents of 20 LTCFs matched by bed capacity and geographic location. </a:t>
            </a:r>
          </a:p>
          <a:p>
            <a:pPr marL="0" indent="0">
              <a:buNone/>
            </a:pPr>
            <a:r>
              <a:rPr lang="en-US" sz="2400" b="1" i="0" dirty="0">
                <a:solidFill>
                  <a:srgbClr val="444444"/>
                </a:solidFill>
                <a:effectLst/>
                <a:latin typeface="Roboto" panose="02000000000000000000" pitchFamily="2" charset="0"/>
                <a:ea typeface="Roboto" panose="02000000000000000000" pitchFamily="2" charset="0"/>
                <a:cs typeface="Arial" panose="020B0604020202020204" pitchFamily="34" charset="0"/>
              </a:rPr>
              <a:t>Intervention: </a:t>
            </a:r>
            <a:r>
              <a:rPr lang="en-US" sz="2400" b="0" i="0" dirty="0">
                <a:solidFill>
                  <a:srgbClr val="444444"/>
                </a:solidFill>
                <a:effectLst/>
                <a:latin typeface="Roboto" panose="02000000000000000000" pitchFamily="2" charset="0"/>
                <a:ea typeface="Roboto" panose="02000000000000000000" pitchFamily="2" charset="0"/>
                <a:cs typeface="Arial" panose="020B0604020202020204" pitchFamily="34" charset="0"/>
              </a:rPr>
              <a:t>(1) modified case identification criteria and (2) nursing staff-initiated collection of nasal swab specimens for on-site RIDT (rapid influenza diagnostic test). </a:t>
            </a:r>
          </a:p>
          <a:p>
            <a:pPr marL="0" indent="0">
              <a:buNone/>
            </a:pPr>
            <a:r>
              <a:rPr lang="en-US" sz="2400" b="1" i="0" dirty="0">
                <a:solidFill>
                  <a:srgbClr val="444444"/>
                </a:solidFill>
                <a:effectLst/>
                <a:latin typeface="Roboto" panose="02000000000000000000" pitchFamily="2" charset="0"/>
                <a:ea typeface="Roboto" panose="02000000000000000000" pitchFamily="2" charset="0"/>
                <a:cs typeface="Arial" panose="020B0604020202020204" pitchFamily="34" charset="0"/>
              </a:rPr>
              <a:t>Outcome Measures: </a:t>
            </a:r>
            <a:r>
              <a:rPr lang="en-US" sz="2400" b="0" i="0" dirty="0">
                <a:solidFill>
                  <a:srgbClr val="444444"/>
                </a:solidFill>
                <a:effectLst/>
                <a:latin typeface="Roboto" panose="02000000000000000000" pitchFamily="2" charset="0"/>
                <a:ea typeface="Roboto" panose="02000000000000000000" pitchFamily="2" charset="0"/>
                <a:cs typeface="Arial" panose="020B0604020202020204" pitchFamily="34" charset="0"/>
              </a:rPr>
              <a:t>Primary outcome measures, expressed as events per 1000 resident-weeks, included antiviral treatment courses, antiviral prophylaxis courses, total emergency department (ED) visits, ED visits for respiratory illness, total hospitalization, hospitalization for respiratory illness, hospital length of stay, total deaths, and deaths due to respiratory illness over three influenza seasons. </a:t>
            </a:r>
            <a:endParaRPr lang="en-US" sz="2400"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91920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Research</a:t>
            </a:r>
            <a:r>
              <a:rPr spc="-30" dirty="0"/>
              <a:t> </a:t>
            </a:r>
            <a:r>
              <a:rPr dirty="0"/>
              <a:t>Design</a:t>
            </a:r>
            <a:r>
              <a:rPr spc="-30" dirty="0"/>
              <a:t> </a:t>
            </a:r>
            <a:r>
              <a:rPr dirty="0"/>
              <a:t>and</a:t>
            </a:r>
            <a:r>
              <a:rPr spc="-30" dirty="0"/>
              <a:t> </a:t>
            </a:r>
            <a:r>
              <a:rPr dirty="0"/>
              <a:t>Method</a:t>
            </a:r>
            <a:r>
              <a:rPr spc="-25" dirty="0"/>
              <a:t> II</a:t>
            </a:r>
          </a:p>
        </p:txBody>
      </p:sp>
      <p:graphicFrame>
        <p:nvGraphicFramePr>
          <p:cNvPr id="3" name="object 3"/>
          <p:cNvGraphicFramePr>
            <a:graphicFrameLocks noGrp="1"/>
          </p:cNvGraphicFramePr>
          <p:nvPr/>
        </p:nvGraphicFramePr>
        <p:xfrm>
          <a:off x="5150275" y="1636738"/>
          <a:ext cx="6193787" cy="4262119"/>
        </p:xfrm>
        <a:graphic>
          <a:graphicData uri="http://schemas.openxmlformats.org/drawingml/2006/table">
            <a:tbl>
              <a:tblPr firstRow="1" bandRow="1">
                <a:tableStyleId>{2D5ABB26-0587-4C30-8999-92F81FD0307C}</a:tableStyleId>
              </a:tblPr>
              <a:tblGrid>
                <a:gridCol w="1457325">
                  <a:extLst>
                    <a:ext uri="{9D8B030D-6E8A-4147-A177-3AD203B41FA5}">
                      <a16:colId xmlns:a16="http://schemas.microsoft.com/office/drawing/2014/main" val="20000"/>
                    </a:ext>
                  </a:extLst>
                </a:gridCol>
                <a:gridCol w="2154554">
                  <a:extLst>
                    <a:ext uri="{9D8B030D-6E8A-4147-A177-3AD203B41FA5}">
                      <a16:colId xmlns:a16="http://schemas.microsoft.com/office/drawing/2014/main" val="20001"/>
                    </a:ext>
                  </a:extLst>
                </a:gridCol>
                <a:gridCol w="1570989">
                  <a:extLst>
                    <a:ext uri="{9D8B030D-6E8A-4147-A177-3AD203B41FA5}">
                      <a16:colId xmlns:a16="http://schemas.microsoft.com/office/drawing/2014/main" val="20002"/>
                    </a:ext>
                  </a:extLst>
                </a:gridCol>
                <a:gridCol w="1010919">
                  <a:extLst>
                    <a:ext uri="{9D8B030D-6E8A-4147-A177-3AD203B41FA5}">
                      <a16:colId xmlns:a16="http://schemas.microsoft.com/office/drawing/2014/main" val="20003"/>
                    </a:ext>
                  </a:extLst>
                </a:gridCol>
              </a:tblGrid>
              <a:tr h="391795">
                <a:tc>
                  <a:txBody>
                    <a:bodyPr/>
                    <a:lstStyle/>
                    <a:p>
                      <a:pPr marL="85725">
                        <a:lnSpc>
                          <a:spcPct val="100000"/>
                        </a:lnSpc>
                        <a:spcBef>
                          <a:spcPts val="625"/>
                        </a:spcBef>
                      </a:pPr>
                      <a:r>
                        <a:rPr sz="1200" b="1" dirty="0">
                          <a:latin typeface="Calibri"/>
                          <a:cs typeface="Calibri"/>
                        </a:rPr>
                        <a:t>SaFETy</a:t>
                      </a:r>
                      <a:r>
                        <a:rPr sz="1200" b="1" spc="-30" dirty="0">
                          <a:latin typeface="Calibri"/>
                          <a:cs typeface="Calibri"/>
                        </a:rPr>
                        <a:t> </a:t>
                      </a:r>
                      <a:r>
                        <a:rPr sz="1200" b="1" spc="-10" dirty="0">
                          <a:latin typeface="Calibri"/>
                          <a:cs typeface="Calibri"/>
                        </a:rPr>
                        <a:t>Acronym</a:t>
                      </a:r>
                      <a:endParaRPr sz="1200">
                        <a:latin typeface="Calibri"/>
                        <a:cs typeface="Calibri"/>
                      </a:endParaRPr>
                    </a:p>
                  </a:txBody>
                  <a:tcPr marL="0" marR="0" marT="79375"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120014">
                        <a:lnSpc>
                          <a:spcPct val="100000"/>
                        </a:lnSpc>
                        <a:spcBef>
                          <a:spcPts val="625"/>
                        </a:spcBef>
                      </a:pPr>
                      <a:r>
                        <a:rPr sz="1200" b="1" spc="-10" dirty="0">
                          <a:latin typeface="Calibri"/>
                          <a:cs typeface="Calibri"/>
                        </a:rPr>
                        <a:t>Question</a:t>
                      </a:r>
                      <a:endParaRPr sz="1200">
                        <a:latin typeface="Calibri"/>
                        <a:cs typeface="Calibri"/>
                      </a:endParaRPr>
                    </a:p>
                  </a:txBody>
                  <a:tcPr marL="0" marR="0" marT="79375"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25"/>
                        </a:spcBef>
                      </a:pPr>
                      <a:r>
                        <a:rPr sz="1200" b="1" spc="-10" dirty="0">
                          <a:latin typeface="Calibri"/>
                          <a:cs typeface="Calibri"/>
                        </a:rPr>
                        <a:t>Scale</a:t>
                      </a:r>
                      <a:endParaRPr sz="1200">
                        <a:latin typeface="Calibri"/>
                        <a:cs typeface="Calibri"/>
                      </a:endParaRPr>
                    </a:p>
                  </a:txBody>
                  <a:tcPr marL="0" marR="0" marT="79375"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25"/>
                        </a:spcBef>
                      </a:pPr>
                      <a:r>
                        <a:rPr sz="1200" b="1" spc="-10" dirty="0">
                          <a:latin typeface="Calibri"/>
                          <a:cs typeface="Calibri"/>
                        </a:rPr>
                        <a:t>Contribution</a:t>
                      </a:r>
                      <a:endParaRPr sz="1200">
                        <a:latin typeface="Calibri"/>
                        <a:cs typeface="Calibri"/>
                      </a:endParaRPr>
                    </a:p>
                  </a:txBody>
                  <a:tcPr marL="0" marR="0" marT="79375"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extLst>
                  <a:ext uri="{0D108BD9-81ED-4DB2-BD59-A6C34878D82A}">
                    <a16:rowId xmlns:a16="http://schemas.microsoft.com/office/drawing/2014/main" val="10000"/>
                  </a:ext>
                </a:extLst>
              </a:tr>
              <a:tr h="304165">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marL="85725">
                        <a:lnSpc>
                          <a:spcPct val="100000"/>
                        </a:lnSpc>
                        <a:spcBef>
                          <a:spcPts val="670"/>
                        </a:spcBef>
                      </a:pPr>
                      <a:r>
                        <a:rPr sz="1200" dirty="0">
                          <a:latin typeface="Calibri"/>
                          <a:cs typeface="Calibri"/>
                        </a:rPr>
                        <a:t>0</a:t>
                      </a:r>
                      <a:r>
                        <a:rPr sz="1200" spc="-5" dirty="0">
                          <a:latin typeface="Calibri"/>
                          <a:cs typeface="Calibri"/>
                        </a:rPr>
                        <a:t> </a:t>
                      </a:r>
                      <a:r>
                        <a:rPr sz="1200" spc="-10" dirty="0">
                          <a:latin typeface="Calibri"/>
                          <a:cs typeface="Calibri"/>
                        </a:rPr>
                        <a:t>(never)</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marL="85725">
                        <a:lnSpc>
                          <a:spcPct val="100000"/>
                        </a:lnSpc>
                        <a:spcBef>
                          <a:spcPts val="670"/>
                        </a:spcBef>
                      </a:pPr>
                      <a:r>
                        <a:rPr sz="1200" dirty="0">
                          <a:latin typeface="Calibri"/>
                          <a:cs typeface="Calibri"/>
                        </a:rPr>
                        <a:t>0</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tcPr>
                </a:tc>
                <a:extLst>
                  <a:ext uri="{0D108BD9-81ED-4DB2-BD59-A6C34878D82A}">
                    <a16:rowId xmlns:a16="http://schemas.microsoft.com/office/drawing/2014/main" val="10001"/>
                  </a:ext>
                </a:extLst>
              </a:tr>
              <a:tr h="208915">
                <a:tc>
                  <a:txBody>
                    <a:bodyPr/>
                    <a:lstStyle/>
                    <a:p>
                      <a:pPr>
                        <a:lnSpc>
                          <a:spcPct val="100000"/>
                        </a:lnSpc>
                      </a:pPr>
                      <a:endParaRPr sz="1200">
                        <a:latin typeface="Times New Roman"/>
                        <a:cs typeface="Times New Roman"/>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In</a:t>
                      </a:r>
                      <a:r>
                        <a:rPr sz="1200" spc="-20" dirty="0">
                          <a:latin typeface="Calibri"/>
                          <a:cs typeface="Calibri"/>
                        </a:rPr>
                        <a:t> </a:t>
                      </a:r>
                      <a:r>
                        <a:rPr sz="1200" dirty="0">
                          <a:latin typeface="Calibri"/>
                          <a:cs typeface="Calibri"/>
                        </a:rPr>
                        <a:t>the</a:t>
                      </a:r>
                      <a:r>
                        <a:rPr sz="1200" spc="-15" dirty="0">
                          <a:latin typeface="Calibri"/>
                          <a:cs typeface="Calibri"/>
                        </a:rPr>
                        <a:t> </a:t>
                      </a:r>
                      <a:r>
                        <a:rPr sz="1200" dirty="0">
                          <a:latin typeface="Calibri"/>
                          <a:cs typeface="Calibri"/>
                        </a:rPr>
                        <a:t>past</a:t>
                      </a:r>
                      <a:r>
                        <a:rPr sz="1200" spc="-20" dirty="0">
                          <a:latin typeface="Calibri"/>
                          <a:cs typeface="Calibri"/>
                        </a:rPr>
                        <a:t> </a:t>
                      </a:r>
                      <a:r>
                        <a:rPr sz="1200" dirty="0">
                          <a:latin typeface="Calibri"/>
                          <a:cs typeface="Calibri"/>
                        </a:rPr>
                        <a:t>6</a:t>
                      </a:r>
                      <a:r>
                        <a:rPr sz="1200" spc="-15" dirty="0">
                          <a:latin typeface="Calibri"/>
                          <a:cs typeface="Calibri"/>
                        </a:rPr>
                        <a:t> </a:t>
                      </a:r>
                      <a:r>
                        <a:rPr sz="1200" dirty="0">
                          <a:latin typeface="Calibri"/>
                          <a:cs typeface="Calibri"/>
                        </a:rPr>
                        <a:t>months,</a:t>
                      </a:r>
                      <a:r>
                        <a:rPr sz="1200" spc="-15" dirty="0">
                          <a:latin typeface="Calibri"/>
                          <a:cs typeface="Calibri"/>
                        </a:rPr>
                        <a:t> </a:t>
                      </a:r>
                      <a:r>
                        <a:rPr sz="1200" spc="-10" dirty="0">
                          <a:latin typeface="Calibri"/>
                          <a:cs typeface="Calibri"/>
                        </a:rPr>
                        <a:t>including</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1</a:t>
                      </a:r>
                      <a:r>
                        <a:rPr sz="1200" spc="-5" dirty="0">
                          <a:latin typeface="Calibri"/>
                          <a:cs typeface="Calibri"/>
                        </a:rPr>
                        <a:t> </a:t>
                      </a:r>
                      <a:r>
                        <a:rPr sz="1200" spc="-10" dirty="0">
                          <a:latin typeface="Calibri"/>
                          <a:cs typeface="Calibri"/>
                        </a:rPr>
                        <a:t>(once)</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1</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extLst>
                  <a:ext uri="{0D108BD9-81ED-4DB2-BD59-A6C34878D82A}">
                    <a16:rowId xmlns:a16="http://schemas.microsoft.com/office/drawing/2014/main" val="10002"/>
                  </a:ext>
                </a:extLst>
              </a:tr>
              <a:tr h="209550">
                <a:tc>
                  <a:txBody>
                    <a:bodyPr/>
                    <a:lstStyle/>
                    <a:p>
                      <a:pPr marL="85725">
                        <a:lnSpc>
                          <a:spcPts val="1365"/>
                        </a:lnSpc>
                      </a:pPr>
                      <a:r>
                        <a:rPr sz="1200" b="1" u="heavy" dirty="0">
                          <a:solidFill>
                            <a:srgbClr val="AB2641"/>
                          </a:solidFill>
                          <a:uFill>
                            <a:solidFill>
                              <a:srgbClr val="AB2641"/>
                            </a:solidFill>
                          </a:uFill>
                          <a:latin typeface="Calibri"/>
                          <a:cs typeface="Calibri"/>
                        </a:rPr>
                        <a:t>S</a:t>
                      </a:r>
                      <a:r>
                        <a:rPr sz="1200" b="1" dirty="0">
                          <a:solidFill>
                            <a:srgbClr val="2D637F"/>
                          </a:solidFill>
                          <a:latin typeface="Calibri"/>
                          <a:cs typeface="Calibri"/>
                        </a:rPr>
                        <a:t>erious</a:t>
                      </a:r>
                      <a:r>
                        <a:rPr sz="1200" b="1" spc="-40" dirty="0">
                          <a:solidFill>
                            <a:srgbClr val="2D637F"/>
                          </a:solidFill>
                          <a:latin typeface="Calibri"/>
                          <a:cs typeface="Calibri"/>
                        </a:rPr>
                        <a:t> </a:t>
                      </a:r>
                      <a:r>
                        <a:rPr sz="1200" b="1" spc="-10" dirty="0">
                          <a:solidFill>
                            <a:srgbClr val="2D637F"/>
                          </a:solidFill>
                          <a:latin typeface="Calibri"/>
                          <a:cs typeface="Calibri"/>
                        </a:rPr>
                        <a:t>Fighting</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today,</a:t>
                      </a:r>
                      <a:r>
                        <a:rPr sz="1200" spc="-20" dirty="0">
                          <a:latin typeface="Calibri"/>
                          <a:cs typeface="Calibri"/>
                        </a:rPr>
                        <a:t> </a:t>
                      </a:r>
                      <a:r>
                        <a:rPr sz="1200" dirty="0">
                          <a:latin typeface="Calibri"/>
                          <a:cs typeface="Calibri"/>
                        </a:rPr>
                        <a:t>how</a:t>
                      </a:r>
                      <a:r>
                        <a:rPr sz="1200" spc="-20" dirty="0">
                          <a:latin typeface="Calibri"/>
                          <a:cs typeface="Calibri"/>
                        </a:rPr>
                        <a:t> </a:t>
                      </a:r>
                      <a:r>
                        <a:rPr sz="1200" dirty="0">
                          <a:latin typeface="Calibri"/>
                          <a:cs typeface="Calibri"/>
                        </a:rPr>
                        <a:t>often</a:t>
                      </a:r>
                      <a:r>
                        <a:rPr sz="1200" spc="-15" dirty="0">
                          <a:latin typeface="Calibri"/>
                          <a:cs typeface="Calibri"/>
                        </a:rPr>
                        <a:t> </a:t>
                      </a:r>
                      <a:r>
                        <a:rPr sz="1200" dirty="0">
                          <a:latin typeface="Calibri"/>
                          <a:cs typeface="Calibri"/>
                        </a:rPr>
                        <a:t>did</a:t>
                      </a:r>
                      <a:r>
                        <a:rPr sz="1200" spc="-20" dirty="0">
                          <a:latin typeface="Calibri"/>
                          <a:cs typeface="Calibri"/>
                        </a:rPr>
                        <a:t> </a:t>
                      </a:r>
                      <a:r>
                        <a:rPr sz="1200" dirty="0">
                          <a:latin typeface="Calibri"/>
                          <a:cs typeface="Calibri"/>
                        </a:rPr>
                        <a:t>you</a:t>
                      </a:r>
                      <a:r>
                        <a:rPr sz="1200" spc="-15" dirty="0">
                          <a:latin typeface="Calibri"/>
                          <a:cs typeface="Calibri"/>
                        </a:rPr>
                        <a:t> </a:t>
                      </a:r>
                      <a:r>
                        <a:rPr sz="1200" spc="-25" dirty="0">
                          <a:latin typeface="Calibri"/>
                          <a:cs typeface="Calibri"/>
                        </a:rPr>
                        <a:t>get</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2</a:t>
                      </a:r>
                      <a:r>
                        <a:rPr sz="1200" spc="-5" dirty="0">
                          <a:latin typeface="Calibri"/>
                          <a:cs typeface="Calibri"/>
                        </a:rPr>
                        <a:t> </a:t>
                      </a:r>
                      <a:r>
                        <a:rPr sz="1200" spc="-10" dirty="0">
                          <a:latin typeface="Calibri"/>
                          <a:cs typeface="Calibri"/>
                        </a:rPr>
                        <a:t>(twice)</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1</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extLst>
                  <a:ext uri="{0D108BD9-81ED-4DB2-BD59-A6C34878D82A}">
                    <a16:rowId xmlns:a16="http://schemas.microsoft.com/office/drawing/2014/main" val="10003"/>
                  </a:ext>
                </a:extLst>
              </a:tr>
              <a:tr h="208915">
                <a:tc>
                  <a:txBody>
                    <a:bodyPr/>
                    <a:lstStyle/>
                    <a:p>
                      <a:pPr>
                        <a:lnSpc>
                          <a:spcPct val="100000"/>
                        </a:lnSpc>
                      </a:pPr>
                      <a:endParaRPr sz="1200">
                        <a:latin typeface="Times New Roman"/>
                        <a:cs typeface="Times New Roman"/>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into</a:t>
                      </a:r>
                      <a:r>
                        <a:rPr sz="1200" spc="-25" dirty="0">
                          <a:latin typeface="Calibri"/>
                          <a:cs typeface="Calibri"/>
                        </a:rPr>
                        <a:t> </a:t>
                      </a:r>
                      <a:r>
                        <a:rPr sz="1200" dirty="0">
                          <a:latin typeface="Calibri"/>
                          <a:cs typeface="Calibri"/>
                        </a:rPr>
                        <a:t>a</a:t>
                      </a:r>
                      <a:r>
                        <a:rPr sz="1200" spc="-25" dirty="0">
                          <a:latin typeface="Calibri"/>
                          <a:cs typeface="Calibri"/>
                        </a:rPr>
                        <a:t> </a:t>
                      </a:r>
                      <a:r>
                        <a:rPr sz="1200" dirty="0">
                          <a:latin typeface="Calibri"/>
                          <a:cs typeface="Calibri"/>
                        </a:rPr>
                        <a:t>serious</a:t>
                      </a:r>
                      <a:r>
                        <a:rPr sz="1200" spc="-25" dirty="0">
                          <a:latin typeface="Calibri"/>
                          <a:cs typeface="Calibri"/>
                        </a:rPr>
                        <a:t> </a:t>
                      </a:r>
                      <a:r>
                        <a:rPr sz="1200" dirty="0">
                          <a:latin typeface="Calibri"/>
                          <a:cs typeface="Calibri"/>
                        </a:rPr>
                        <a:t>physical</a:t>
                      </a:r>
                      <a:r>
                        <a:rPr sz="1200" spc="-25" dirty="0">
                          <a:latin typeface="Calibri"/>
                          <a:cs typeface="Calibri"/>
                        </a:rPr>
                        <a:t> </a:t>
                      </a:r>
                      <a:r>
                        <a:rPr sz="1200" spc="-10" dirty="0">
                          <a:latin typeface="Calibri"/>
                          <a:cs typeface="Calibri"/>
                        </a:rPr>
                        <a:t>fight?</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3 </a:t>
                      </a:r>
                      <a:r>
                        <a:rPr sz="1200" spc="-10" dirty="0">
                          <a:latin typeface="Calibri"/>
                          <a:cs typeface="Calibri"/>
                        </a:rPr>
                        <a:t>(3-</a:t>
                      </a:r>
                      <a:r>
                        <a:rPr sz="1200" dirty="0">
                          <a:latin typeface="Calibri"/>
                          <a:cs typeface="Calibri"/>
                        </a:rPr>
                        <a:t>5</a:t>
                      </a:r>
                      <a:r>
                        <a:rPr sz="1200" spc="5" dirty="0">
                          <a:latin typeface="Calibri"/>
                          <a:cs typeface="Calibri"/>
                        </a:rPr>
                        <a:t> </a:t>
                      </a:r>
                      <a:r>
                        <a:rPr sz="1200" spc="-10" dirty="0">
                          <a:latin typeface="Calibri"/>
                          <a:cs typeface="Calibri"/>
                        </a:rPr>
                        <a:t>times)</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1</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extLst>
                  <a:ext uri="{0D108BD9-81ED-4DB2-BD59-A6C34878D82A}">
                    <a16:rowId xmlns:a16="http://schemas.microsoft.com/office/drawing/2014/main" val="10004"/>
                  </a:ext>
                </a:extLst>
              </a:tr>
              <a:tr h="297180">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marL="85725">
                        <a:lnSpc>
                          <a:spcPts val="1365"/>
                        </a:lnSpc>
                      </a:pPr>
                      <a:r>
                        <a:rPr sz="1200" dirty="0">
                          <a:latin typeface="Calibri"/>
                          <a:cs typeface="Calibri"/>
                        </a:rPr>
                        <a:t>4+</a:t>
                      </a:r>
                      <a:r>
                        <a:rPr sz="1200" spc="-25" dirty="0">
                          <a:latin typeface="Calibri"/>
                          <a:cs typeface="Calibri"/>
                        </a:rPr>
                        <a:t> </a:t>
                      </a:r>
                      <a:r>
                        <a:rPr sz="1200" dirty="0">
                          <a:latin typeface="Calibri"/>
                          <a:cs typeface="Calibri"/>
                        </a:rPr>
                        <a:t>(6</a:t>
                      </a:r>
                      <a:r>
                        <a:rPr sz="1200" spc="-10"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more</a:t>
                      </a:r>
                      <a:r>
                        <a:rPr sz="1200" spc="-10" dirty="0">
                          <a:latin typeface="Calibri"/>
                          <a:cs typeface="Calibri"/>
                        </a:rPr>
                        <a:t> times)</a:t>
                      </a:r>
                      <a:endParaRPr sz="1200">
                        <a:latin typeface="Calibri"/>
                        <a:cs typeface="Calibri"/>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marL="85725">
                        <a:lnSpc>
                          <a:spcPts val="1365"/>
                        </a:lnSpc>
                      </a:pPr>
                      <a:r>
                        <a:rPr sz="1200" dirty="0">
                          <a:latin typeface="Calibri"/>
                          <a:cs typeface="Calibri"/>
                        </a:rPr>
                        <a:t>4</a:t>
                      </a:r>
                      <a:endParaRPr sz="1200">
                        <a:latin typeface="Calibri"/>
                        <a:cs typeface="Calibri"/>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extLst>
                  <a:ext uri="{0D108BD9-81ED-4DB2-BD59-A6C34878D82A}">
                    <a16:rowId xmlns:a16="http://schemas.microsoft.com/office/drawing/2014/main" val="10005"/>
                  </a:ext>
                </a:extLst>
              </a:tr>
              <a:tr h="810895">
                <a:tc>
                  <a:txBody>
                    <a:bodyPr/>
                    <a:lstStyle/>
                    <a:p>
                      <a:pPr>
                        <a:lnSpc>
                          <a:spcPct val="100000"/>
                        </a:lnSpc>
                        <a:spcBef>
                          <a:spcPts val="20"/>
                        </a:spcBef>
                      </a:pPr>
                      <a:endParaRPr sz="1100">
                        <a:latin typeface="Times New Roman"/>
                        <a:cs typeface="Times New Roman"/>
                      </a:endParaRPr>
                    </a:p>
                    <a:p>
                      <a:pPr marL="85725" marR="392430">
                        <a:lnSpc>
                          <a:spcPct val="114599"/>
                        </a:lnSpc>
                      </a:pPr>
                      <a:r>
                        <a:rPr sz="1200" b="1" u="heavy" dirty="0">
                          <a:solidFill>
                            <a:srgbClr val="AB2641"/>
                          </a:solidFill>
                          <a:uFill>
                            <a:solidFill>
                              <a:srgbClr val="AB2641"/>
                            </a:solidFill>
                          </a:uFill>
                          <a:latin typeface="Calibri"/>
                          <a:cs typeface="Calibri"/>
                        </a:rPr>
                        <a:t>F</a:t>
                      </a:r>
                      <a:r>
                        <a:rPr sz="1200" b="1" dirty="0">
                          <a:solidFill>
                            <a:srgbClr val="2D637F"/>
                          </a:solidFill>
                          <a:latin typeface="Calibri"/>
                          <a:cs typeface="Calibri"/>
                        </a:rPr>
                        <a:t>riend</a:t>
                      </a:r>
                      <a:r>
                        <a:rPr sz="1200" b="1" spc="-25" dirty="0">
                          <a:solidFill>
                            <a:srgbClr val="2D637F"/>
                          </a:solidFill>
                          <a:latin typeface="Calibri"/>
                          <a:cs typeface="Calibri"/>
                        </a:rPr>
                        <a:t> </a:t>
                      </a:r>
                      <a:r>
                        <a:rPr sz="1200" b="1" spc="-10" dirty="0">
                          <a:solidFill>
                            <a:srgbClr val="2D637F"/>
                          </a:solidFill>
                          <a:latin typeface="Calibri"/>
                          <a:cs typeface="Calibri"/>
                        </a:rPr>
                        <a:t>Weapon Carrying</a:t>
                      </a:r>
                      <a:endParaRPr sz="1200">
                        <a:latin typeface="Calibri"/>
                        <a:cs typeface="Calibri"/>
                      </a:endParaRPr>
                    </a:p>
                  </a:txBody>
                  <a:tcPr marL="0" marR="0" marT="254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a:lnSpc>
                          <a:spcPct val="100000"/>
                        </a:lnSpc>
                        <a:spcBef>
                          <a:spcPts val="20"/>
                        </a:spcBef>
                      </a:pPr>
                      <a:endParaRPr sz="1100">
                        <a:latin typeface="Times New Roman"/>
                        <a:cs typeface="Times New Roman"/>
                      </a:endParaRPr>
                    </a:p>
                    <a:p>
                      <a:pPr marL="85725" marR="126364">
                        <a:lnSpc>
                          <a:spcPct val="114599"/>
                        </a:lnSpc>
                      </a:pPr>
                      <a:r>
                        <a:rPr sz="1200" dirty="0">
                          <a:latin typeface="Calibri"/>
                          <a:cs typeface="Calibri"/>
                        </a:rPr>
                        <a:t>How</a:t>
                      </a:r>
                      <a:r>
                        <a:rPr sz="1200" spc="-20" dirty="0">
                          <a:latin typeface="Calibri"/>
                          <a:cs typeface="Calibri"/>
                        </a:rPr>
                        <a:t> </a:t>
                      </a:r>
                      <a:r>
                        <a:rPr sz="1200" dirty="0">
                          <a:latin typeface="Calibri"/>
                          <a:cs typeface="Calibri"/>
                        </a:rPr>
                        <a:t>many</a:t>
                      </a:r>
                      <a:r>
                        <a:rPr sz="1200" spc="-20" dirty="0">
                          <a:latin typeface="Calibri"/>
                          <a:cs typeface="Calibri"/>
                        </a:rPr>
                        <a:t> </a:t>
                      </a:r>
                      <a:r>
                        <a:rPr sz="1200" dirty="0">
                          <a:latin typeface="Calibri"/>
                          <a:cs typeface="Calibri"/>
                        </a:rPr>
                        <a:t>of</a:t>
                      </a:r>
                      <a:r>
                        <a:rPr sz="1200" spc="-20" dirty="0">
                          <a:latin typeface="Calibri"/>
                          <a:cs typeface="Calibri"/>
                        </a:rPr>
                        <a:t> </a:t>
                      </a:r>
                      <a:r>
                        <a:rPr sz="1200" dirty="0">
                          <a:latin typeface="Calibri"/>
                          <a:cs typeface="Calibri"/>
                        </a:rPr>
                        <a:t>your</a:t>
                      </a:r>
                      <a:r>
                        <a:rPr sz="1200" spc="-20" dirty="0">
                          <a:latin typeface="Calibri"/>
                          <a:cs typeface="Calibri"/>
                        </a:rPr>
                        <a:t> </a:t>
                      </a:r>
                      <a:r>
                        <a:rPr sz="1200" dirty="0">
                          <a:latin typeface="Calibri"/>
                          <a:cs typeface="Calibri"/>
                        </a:rPr>
                        <a:t>friends</a:t>
                      </a:r>
                      <a:r>
                        <a:rPr sz="1200" spc="-20" dirty="0">
                          <a:latin typeface="Calibri"/>
                          <a:cs typeface="Calibri"/>
                        </a:rPr>
                        <a:t> have </a:t>
                      </a:r>
                      <a:r>
                        <a:rPr sz="1200" dirty="0">
                          <a:latin typeface="Calibri"/>
                          <a:cs typeface="Calibri"/>
                        </a:rPr>
                        <a:t>carried</a:t>
                      </a:r>
                      <a:r>
                        <a:rPr sz="1200" spc="-20"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knife,</a:t>
                      </a:r>
                      <a:r>
                        <a:rPr sz="1200" spc="-20" dirty="0">
                          <a:latin typeface="Calibri"/>
                          <a:cs typeface="Calibri"/>
                        </a:rPr>
                        <a:t> </a:t>
                      </a:r>
                      <a:r>
                        <a:rPr sz="1200" dirty="0">
                          <a:latin typeface="Calibri"/>
                          <a:cs typeface="Calibri"/>
                        </a:rPr>
                        <a:t>razor,</a:t>
                      </a:r>
                      <a:r>
                        <a:rPr sz="1200" spc="-15" dirty="0">
                          <a:latin typeface="Calibri"/>
                          <a:cs typeface="Calibri"/>
                        </a:rPr>
                        <a:t> </a:t>
                      </a:r>
                      <a:r>
                        <a:rPr sz="1200" dirty="0">
                          <a:latin typeface="Calibri"/>
                          <a:cs typeface="Calibri"/>
                        </a:rPr>
                        <a:t>or</a:t>
                      </a:r>
                      <a:r>
                        <a:rPr sz="1200" spc="-15" dirty="0">
                          <a:latin typeface="Calibri"/>
                          <a:cs typeface="Calibri"/>
                        </a:rPr>
                        <a:t> </a:t>
                      </a:r>
                      <a:r>
                        <a:rPr sz="1200" spc="-20" dirty="0">
                          <a:latin typeface="Calibri"/>
                          <a:cs typeface="Calibri"/>
                        </a:rPr>
                        <a:t>gun?</a:t>
                      </a:r>
                      <a:endParaRPr sz="1200">
                        <a:latin typeface="Calibri"/>
                        <a:cs typeface="Calibri"/>
                      </a:endParaRPr>
                    </a:p>
                  </a:txBody>
                  <a:tcPr marL="0" marR="0" marT="254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70"/>
                        </a:spcBef>
                      </a:pPr>
                      <a:r>
                        <a:rPr sz="1200" dirty="0">
                          <a:latin typeface="Calibri"/>
                          <a:cs typeface="Calibri"/>
                        </a:rPr>
                        <a:t>1</a:t>
                      </a:r>
                      <a:r>
                        <a:rPr sz="1200" spc="-5" dirty="0">
                          <a:latin typeface="Calibri"/>
                          <a:cs typeface="Calibri"/>
                        </a:rPr>
                        <a:t> </a:t>
                      </a:r>
                      <a:r>
                        <a:rPr sz="1200" spc="-10" dirty="0">
                          <a:latin typeface="Calibri"/>
                          <a:cs typeface="Calibri"/>
                        </a:rPr>
                        <a:t>(none)</a:t>
                      </a:r>
                      <a:endParaRPr sz="1200">
                        <a:latin typeface="Calibri"/>
                        <a:cs typeface="Calibri"/>
                      </a:endParaRPr>
                    </a:p>
                    <a:p>
                      <a:pPr marL="85725">
                        <a:lnSpc>
                          <a:spcPct val="100000"/>
                        </a:lnSpc>
                        <a:spcBef>
                          <a:spcPts val="210"/>
                        </a:spcBef>
                      </a:pPr>
                      <a:r>
                        <a:rPr sz="1200" dirty="0">
                          <a:latin typeface="Calibri"/>
                          <a:cs typeface="Calibri"/>
                        </a:rPr>
                        <a:t>2</a:t>
                      </a:r>
                      <a:r>
                        <a:rPr sz="1200" spc="-5" dirty="0">
                          <a:latin typeface="Calibri"/>
                          <a:cs typeface="Calibri"/>
                        </a:rPr>
                        <a:t> </a:t>
                      </a:r>
                      <a:r>
                        <a:rPr sz="1200" spc="-10" dirty="0">
                          <a:latin typeface="Calibri"/>
                          <a:cs typeface="Calibri"/>
                        </a:rPr>
                        <a:t>(some)</a:t>
                      </a:r>
                      <a:endParaRPr sz="1200">
                        <a:latin typeface="Calibri"/>
                        <a:cs typeface="Calibri"/>
                      </a:endParaRPr>
                    </a:p>
                    <a:p>
                      <a:pPr marL="85725">
                        <a:lnSpc>
                          <a:spcPct val="100000"/>
                        </a:lnSpc>
                        <a:spcBef>
                          <a:spcPts val="210"/>
                        </a:spcBef>
                      </a:pPr>
                      <a:r>
                        <a:rPr sz="1200" dirty="0">
                          <a:latin typeface="Calibri"/>
                          <a:cs typeface="Calibri"/>
                        </a:rPr>
                        <a:t>3+</a:t>
                      </a:r>
                      <a:r>
                        <a:rPr sz="1200" spc="-20" dirty="0">
                          <a:latin typeface="Calibri"/>
                          <a:cs typeface="Calibri"/>
                        </a:rPr>
                        <a:t> </a:t>
                      </a:r>
                      <a:r>
                        <a:rPr sz="1200" dirty="0">
                          <a:latin typeface="Calibri"/>
                          <a:cs typeface="Calibri"/>
                        </a:rPr>
                        <a:t>(many,</a:t>
                      </a:r>
                      <a:r>
                        <a:rPr sz="1200" spc="-20" dirty="0">
                          <a:latin typeface="Calibri"/>
                          <a:cs typeface="Calibri"/>
                        </a:rPr>
                        <a:t> </a:t>
                      </a:r>
                      <a:r>
                        <a:rPr sz="1200" dirty="0">
                          <a:latin typeface="Calibri"/>
                          <a:cs typeface="Calibri"/>
                        </a:rPr>
                        <a:t>most,</a:t>
                      </a:r>
                      <a:r>
                        <a:rPr sz="1200" spc="-20" dirty="0">
                          <a:latin typeface="Calibri"/>
                          <a:cs typeface="Calibri"/>
                        </a:rPr>
                        <a:t> </a:t>
                      </a:r>
                      <a:r>
                        <a:rPr sz="1200" dirty="0">
                          <a:latin typeface="Calibri"/>
                          <a:cs typeface="Calibri"/>
                        </a:rPr>
                        <a:t>or</a:t>
                      </a:r>
                      <a:r>
                        <a:rPr sz="1200" spc="-15" dirty="0">
                          <a:latin typeface="Calibri"/>
                          <a:cs typeface="Calibri"/>
                        </a:rPr>
                        <a:t> </a:t>
                      </a:r>
                      <a:r>
                        <a:rPr sz="1200" spc="-20" dirty="0">
                          <a:latin typeface="Calibri"/>
                          <a:cs typeface="Calibri"/>
                        </a:rPr>
                        <a:t>all)</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70"/>
                        </a:spcBef>
                      </a:pPr>
                      <a:r>
                        <a:rPr sz="1200" dirty="0">
                          <a:latin typeface="Calibri"/>
                          <a:cs typeface="Calibri"/>
                        </a:rPr>
                        <a:t>0</a:t>
                      </a:r>
                      <a:endParaRPr sz="1200">
                        <a:latin typeface="Calibri"/>
                        <a:cs typeface="Calibri"/>
                      </a:endParaRPr>
                    </a:p>
                    <a:p>
                      <a:pPr marL="85725">
                        <a:lnSpc>
                          <a:spcPct val="100000"/>
                        </a:lnSpc>
                        <a:spcBef>
                          <a:spcPts val="210"/>
                        </a:spcBef>
                      </a:pPr>
                      <a:r>
                        <a:rPr sz="1200" dirty="0">
                          <a:latin typeface="Calibri"/>
                          <a:cs typeface="Calibri"/>
                        </a:rPr>
                        <a:t>0</a:t>
                      </a:r>
                      <a:endParaRPr sz="1200">
                        <a:latin typeface="Calibri"/>
                        <a:cs typeface="Calibri"/>
                      </a:endParaRPr>
                    </a:p>
                    <a:p>
                      <a:pPr marL="85725">
                        <a:lnSpc>
                          <a:spcPct val="100000"/>
                        </a:lnSpc>
                        <a:spcBef>
                          <a:spcPts val="210"/>
                        </a:spcBef>
                      </a:pPr>
                      <a:r>
                        <a:rPr sz="1200" dirty="0">
                          <a:latin typeface="Calibri"/>
                          <a:cs typeface="Calibri"/>
                        </a:rPr>
                        <a:t>1</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extLst>
                  <a:ext uri="{0D108BD9-81ED-4DB2-BD59-A6C34878D82A}">
                    <a16:rowId xmlns:a16="http://schemas.microsoft.com/office/drawing/2014/main" val="10006"/>
                  </a:ext>
                </a:extLst>
              </a:tr>
              <a:tr h="1020444">
                <a:tc>
                  <a:txBody>
                    <a:bodyPr/>
                    <a:lstStyle/>
                    <a:p>
                      <a:pPr>
                        <a:lnSpc>
                          <a:spcPct val="100000"/>
                        </a:lnSpc>
                      </a:pPr>
                      <a:endParaRPr sz="1200">
                        <a:latin typeface="Times New Roman"/>
                        <a:cs typeface="Times New Roman"/>
                      </a:endParaRPr>
                    </a:p>
                    <a:p>
                      <a:pPr marL="85725" marR="545465">
                        <a:lnSpc>
                          <a:spcPct val="114599"/>
                        </a:lnSpc>
                        <a:spcBef>
                          <a:spcPts val="730"/>
                        </a:spcBef>
                      </a:pPr>
                      <a:r>
                        <a:rPr sz="1200" b="1" spc="-10" dirty="0">
                          <a:solidFill>
                            <a:srgbClr val="2D637F"/>
                          </a:solidFill>
                          <a:latin typeface="Calibri"/>
                          <a:cs typeface="Calibri"/>
                        </a:rPr>
                        <a:t>Community </a:t>
                      </a:r>
                      <a:r>
                        <a:rPr sz="1200" b="1" u="heavy" spc="-10" dirty="0">
                          <a:solidFill>
                            <a:srgbClr val="AB2641"/>
                          </a:solidFill>
                          <a:uFill>
                            <a:solidFill>
                              <a:srgbClr val="AB2641"/>
                            </a:solidFill>
                          </a:uFill>
                          <a:latin typeface="Calibri"/>
                          <a:cs typeface="Calibri"/>
                        </a:rPr>
                        <a:t>E</a:t>
                      </a:r>
                      <a:r>
                        <a:rPr sz="1200" b="1" spc="-10" dirty="0">
                          <a:solidFill>
                            <a:srgbClr val="2D637F"/>
                          </a:solidFill>
                          <a:latin typeface="Calibri"/>
                          <a:cs typeface="Calibri"/>
                        </a:rPr>
                        <a:t>nvironment</a:t>
                      </a:r>
                      <a:endParaRPr sz="1200">
                        <a:latin typeface="Calibri"/>
                        <a:cs typeface="Calibri"/>
                      </a:endParaRPr>
                    </a:p>
                  </a:txBody>
                  <a:tcPr marL="0" marR="0" marT="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a:lnSpc>
                          <a:spcPct val="100000"/>
                        </a:lnSpc>
                        <a:spcBef>
                          <a:spcPts val="20"/>
                        </a:spcBef>
                      </a:pPr>
                      <a:endParaRPr sz="1100">
                        <a:latin typeface="Times New Roman"/>
                        <a:cs typeface="Times New Roman"/>
                      </a:endParaRPr>
                    </a:p>
                    <a:p>
                      <a:pPr marL="85725" marR="411480" algn="just">
                        <a:lnSpc>
                          <a:spcPct val="114599"/>
                        </a:lnSpc>
                      </a:pPr>
                      <a:r>
                        <a:rPr sz="1200" dirty="0">
                          <a:latin typeface="Calibri"/>
                          <a:cs typeface="Calibri"/>
                        </a:rPr>
                        <a:t>In</a:t>
                      </a:r>
                      <a:r>
                        <a:rPr sz="1200" spc="-20" dirty="0">
                          <a:latin typeface="Calibri"/>
                          <a:cs typeface="Calibri"/>
                        </a:rPr>
                        <a:t> </a:t>
                      </a:r>
                      <a:r>
                        <a:rPr sz="1200" dirty="0">
                          <a:latin typeface="Calibri"/>
                          <a:cs typeface="Calibri"/>
                        </a:rPr>
                        <a:t>the</a:t>
                      </a:r>
                      <a:r>
                        <a:rPr sz="1200" spc="-15" dirty="0">
                          <a:latin typeface="Calibri"/>
                          <a:cs typeface="Calibri"/>
                        </a:rPr>
                        <a:t> </a:t>
                      </a:r>
                      <a:r>
                        <a:rPr sz="1200" dirty="0">
                          <a:latin typeface="Calibri"/>
                          <a:cs typeface="Calibri"/>
                        </a:rPr>
                        <a:t>past</a:t>
                      </a:r>
                      <a:r>
                        <a:rPr sz="1200" spc="-20" dirty="0">
                          <a:latin typeface="Calibri"/>
                          <a:cs typeface="Calibri"/>
                        </a:rPr>
                        <a:t> </a:t>
                      </a:r>
                      <a:r>
                        <a:rPr sz="1200" dirty="0">
                          <a:latin typeface="Calibri"/>
                          <a:cs typeface="Calibri"/>
                        </a:rPr>
                        <a:t>6</a:t>
                      </a:r>
                      <a:r>
                        <a:rPr sz="1200" spc="-15" dirty="0">
                          <a:latin typeface="Calibri"/>
                          <a:cs typeface="Calibri"/>
                        </a:rPr>
                        <a:t> </a:t>
                      </a:r>
                      <a:r>
                        <a:rPr sz="1200" dirty="0">
                          <a:latin typeface="Calibri"/>
                          <a:cs typeface="Calibri"/>
                        </a:rPr>
                        <a:t>months,</a:t>
                      </a:r>
                      <a:r>
                        <a:rPr sz="1200" spc="-15" dirty="0">
                          <a:latin typeface="Calibri"/>
                          <a:cs typeface="Calibri"/>
                        </a:rPr>
                        <a:t> </a:t>
                      </a:r>
                      <a:r>
                        <a:rPr sz="1200" spc="-25" dirty="0">
                          <a:latin typeface="Calibri"/>
                          <a:cs typeface="Calibri"/>
                        </a:rPr>
                        <a:t>how </a:t>
                      </a:r>
                      <a:r>
                        <a:rPr sz="1200" dirty="0">
                          <a:latin typeface="Calibri"/>
                          <a:cs typeface="Calibri"/>
                        </a:rPr>
                        <a:t>often</a:t>
                      </a:r>
                      <a:r>
                        <a:rPr sz="1200" spc="-25" dirty="0">
                          <a:latin typeface="Calibri"/>
                          <a:cs typeface="Calibri"/>
                        </a:rPr>
                        <a:t> </a:t>
                      </a:r>
                      <a:r>
                        <a:rPr sz="1200" dirty="0">
                          <a:latin typeface="Calibri"/>
                          <a:cs typeface="Calibri"/>
                        </a:rPr>
                        <a:t>have</a:t>
                      </a:r>
                      <a:r>
                        <a:rPr sz="1200" spc="-20" dirty="0">
                          <a:latin typeface="Calibri"/>
                          <a:cs typeface="Calibri"/>
                        </a:rPr>
                        <a:t> </a:t>
                      </a:r>
                      <a:r>
                        <a:rPr sz="1200" dirty="0">
                          <a:latin typeface="Calibri"/>
                          <a:cs typeface="Calibri"/>
                        </a:rPr>
                        <a:t>you</a:t>
                      </a:r>
                      <a:r>
                        <a:rPr sz="1200" spc="-20" dirty="0">
                          <a:latin typeface="Calibri"/>
                          <a:cs typeface="Calibri"/>
                        </a:rPr>
                        <a:t> </a:t>
                      </a:r>
                      <a:r>
                        <a:rPr sz="1200" dirty="0">
                          <a:latin typeface="Calibri"/>
                          <a:cs typeface="Calibri"/>
                        </a:rPr>
                        <a:t>heard</a:t>
                      </a:r>
                      <a:r>
                        <a:rPr sz="1200" spc="-20" dirty="0">
                          <a:latin typeface="Calibri"/>
                          <a:cs typeface="Calibri"/>
                        </a:rPr>
                        <a:t> guns </a:t>
                      </a:r>
                      <a:r>
                        <a:rPr sz="1200" dirty="0">
                          <a:latin typeface="Calibri"/>
                          <a:cs typeface="Calibri"/>
                        </a:rPr>
                        <a:t>being</a:t>
                      </a:r>
                      <a:r>
                        <a:rPr sz="1200" spc="-25" dirty="0">
                          <a:latin typeface="Calibri"/>
                          <a:cs typeface="Calibri"/>
                        </a:rPr>
                        <a:t> </a:t>
                      </a:r>
                      <a:r>
                        <a:rPr sz="1200" spc="-10" dirty="0">
                          <a:latin typeface="Calibri"/>
                          <a:cs typeface="Calibri"/>
                        </a:rPr>
                        <a:t>shot?</a:t>
                      </a:r>
                      <a:endParaRPr sz="1200">
                        <a:latin typeface="Calibri"/>
                        <a:cs typeface="Calibri"/>
                      </a:endParaRPr>
                    </a:p>
                  </a:txBody>
                  <a:tcPr marL="0" marR="0" marT="254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70"/>
                        </a:spcBef>
                      </a:pPr>
                      <a:r>
                        <a:rPr sz="1200" dirty="0">
                          <a:latin typeface="Calibri"/>
                          <a:cs typeface="Calibri"/>
                        </a:rPr>
                        <a:t>0</a:t>
                      </a:r>
                      <a:r>
                        <a:rPr sz="1200" spc="-5" dirty="0">
                          <a:latin typeface="Calibri"/>
                          <a:cs typeface="Calibri"/>
                        </a:rPr>
                        <a:t> </a:t>
                      </a:r>
                      <a:r>
                        <a:rPr sz="1200" spc="-10" dirty="0">
                          <a:latin typeface="Calibri"/>
                          <a:cs typeface="Calibri"/>
                        </a:rPr>
                        <a:t>(never)</a:t>
                      </a:r>
                      <a:endParaRPr sz="1200">
                        <a:latin typeface="Calibri"/>
                        <a:cs typeface="Calibri"/>
                      </a:endParaRPr>
                    </a:p>
                    <a:p>
                      <a:pPr marL="85725">
                        <a:lnSpc>
                          <a:spcPct val="100000"/>
                        </a:lnSpc>
                        <a:spcBef>
                          <a:spcPts val="210"/>
                        </a:spcBef>
                      </a:pPr>
                      <a:r>
                        <a:rPr sz="1200" dirty="0">
                          <a:latin typeface="Calibri"/>
                          <a:cs typeface="Calibri"/>
                        </a:rPr>
                        <a:t>1</a:t>
                      </a:r>
                      <a:r>
                        <a:rPr sz="1200" spc="-15" dirty="0">
                          <a:latin typeface="Calibri"/>
                          <a:cs typeface="Calibri"/>
                        </a:rPr>
                        <a:t> </a:t>
                      </a:r>
                      <a:r>
                        <a:rPr sz="1200" dirty="0">
                          <a:latin typeface="Calibri"/>
                          <a:cs typeface="Calibri"/>
                        </a:rPr>
                        <a:t>(one</a:t>
                      </a:r>
                      <a:r>
                        <a:rPr sz="1200" spc="-10" dirty="0">
                          <a:latin typeface="Calibri"/>
                          <a:cs typeface="Calibri"/>
                        </a:rPr>
                        <a:t> </a:t>
                      </a:r>
                      <a:r>
                        <a:rPr sz="1200" dirty="0">
                          <a:latin typeface="Calibri"/>
                          <a:cs typeface="Calibri"/>
                        </a:rPr>
                        <a:t>or</a:t>
                      </a:r>
                      <a:r>
                        <a:rPr sz="1200" spc="-10" dirty="0">
                          <a:latin typeface="Calibri"/>
                          <a:cs typeface="Calibri"/>
                        </a:rPr>
                        <a:t> twice)</a:t>
                      </a:r>
                      <a:endParaRPr sz="1200">
                        <a:latin typeface="Calibri"/>
                        <a:cs typeface="Calibri"/>
                      </a:endParaRPr>
                    </a:p>
                    <a:p>
                      <a:pPr marL="85725">
                        <a:lnSpc>
                          <a:spcPct val="100000"/>
                        </a:lnSpc>
                        <a:spcBef>
                          <a:spcPts val="210"/>
                        </a:spcBef>
                      </a:pPr>
                      <a:r>
                        <a:rPr sz="1200" dirty="0">
                          <a:latin typeface="Calibri"/>
                          <a:cs typeface="Calibri"/>
                        </a:rPr>
                        <a:t>2</a:t>
                      </a:r>
                      <a:r>
                        <a:rPr sz="1200" spc="-10"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few</a:t>
                      </a:r>
                      <a:r>
                        <a:rPr sz="1200" spc="-10" dirty="0">
                          <a:latin typeface="Calibri"/>
                          <a:cs typeface="Calibri"/>
                        </a:rPr>
                        <a:t> times)</a:t>
                      </a:r>
                      <a:endParaRPr sz="1200">
                        <a:latin typeface="Calibri"/>
                        <a:cs typeface="Calibri"/>
                      </a:endParaRPr>
                    </a:p>
                    <a:p>
                      <a:pPr marL="85725">
                        <a:lnSpc>
                          <a:spcPct val="100000"/>
                        </a:lnSpc>
                        <a:spcBef>
                          <a:spcPts val="210"/>
                        </a:spcBef>
                      </a:pPr>
                      <a:r>
                        <a:rPr sz="1200" dirty="0">
                          <a:latin typeface="Calibri"/>
                          <a:cs typeface="Calibri"/>
                        </a:rPr>
                        <a:t>3</a:t>
                      </a:r>
                      <a:r>
                        <a:rPr sz="1200" spc="-15" dirty="0">
                          <a:latin typeface="Calibri"/>
                          <a:cs typeface="Calibri"/>
                        </a:rPr>
                        <a:t> </a:t>
                      </a:r>
                      <a:r>
                        <a:rPr sz="1200" dirty="0">
                          <a:latin typeface="Calibri"/>
                          <a:cs typeface="Calibri"/>
                        </a:rPr>
                        <a:t>(many</a:t>
                      </a:r>
                      <a:r>
                        <a:rPr sz="1200" spc="-15" dirty="0">
                          <a:latin typeface="Calibri"/>
                          <a:cs typeface="Calibri"/>
                        </a:rPr>
                        <a:t> </a:t>
                      </a:r>
                      <a:r>
                        <a:rPr sz="1200" spc="-10" dirty="0">
                          <a:latin typeface="Calibri"/>
                          <a:cs typeface="Calibri"/>
                        </a:rPr>
                        <a:t>times)</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tc>
                  <a:txBody>
                    <a:bodyPr/>
                    <a:lstStyle/>
                    <a:p>
                      <a:pPr marL="85725">
                        <a:lnSpc>
                          <a:spcPct val="100000"/>
                        </a:lnSpc>
                        <a:spcBef>
                          <a:spcPts val="670"/>
                        </a:spcBef>
                      </a:pPr>
                      <a:r>
                        <a:rPr sz="1200" dirty="0">
                          <a:latin typeface="Calibri"/>
                          <a:cs typeface="Calibri"/>
                        </a:rPr>
                        <a:t>0</a:t>
                      </a:r>
                      <a:endParaRPr sz="1200">
                        <a:latin typeface="Calibri"/>
                        <a:cs typeface="Calibri"/>
                      </a:endParaRPr>
                    </a:p>
                    <a:p>
                      <a:pPr marL="85725">
                        <a:lnSpc>
                          <a:spcPct val="100000"/>
                        </a:lnSpc>
                        <a:spcBef>
                          <a:spcPts val="210"/>
                        </a:spcBef>
                      </a:pPr>
                      <a:r>
                        <a:rPr sz="1200" dirty="0">
                          <a:latin typeface="Calibri"/>
                          <a:cs typeface="Calibri"/>
                        </a:rPr>
                        <a:t>0</a:t>
                      </a:r>
                      <a:endParaRPr sz="1200">
                        <a:latin typeface="Calibri"/>
                        <a:cs typeface="Calibri"/>
                      </a:endParaRPr>
                    </a:p>
                    <a:p>
                      <a:pPr marL="85725">
                        <a:lnSpc>
                          <a:spcPct val="100000"/>
                        </a:lnSpc>
                        <a:spcBef>
                          <a:spcPts val="210"/>
                        </a:spcBef>
                      </a:pPr>
                      <a:r>
                        <a:rPr sz="1200" dirty="0">
                          <a:latin typeface="Calibri"/>
                          <a:cs typeface="Calibri"/>
                        </a:rPr>
                        <a:t>0</a:t>
                      </a:r>
                      <a:endParaRPr sz="1200">
                        <a:latin typeface="Calibri"/>
                        <a:cs typeface="Calibri"/>
                      </a:endParaRPr>
                    </a:p>
                    <a:p>
                      <a:pPr marL="85725">
                        <a:lnSpc>
                          <a:spcPct val="100000"/>
                        </a:lnSpc>
                        <a:spcBef>
                          <a:spcPts val="210"/>
                        </a:spcBef>
                      </a:pPr>
                      <a:r>
                        <a:rPr sz="1200" dirty="0">
                          <a:latin typeface="Calibri"/>
                          <a:cs typeface="Calibri"/>
                        </a:rPr>
                        <a:t>1</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lnB w="19050">
                      <a:solidFill>
                        <a:srgbClr val="5E5E5E"/>
                      </a:solidFill>
                      <a:prstDash val="solid"/>
                    </a:lnB>
                  </a:tcPr>
                </a:tc>
                <a:extLst>
                  <a:ext uri="{0D108BD9-81ED-4DB2-BD59-A6C34878D82A}">
                    <a16:rowId xmlns:a16="http://schemas.microsoft.com/office/drawing/2014/main" val="10007"/>
                  </a:ext>
                </a:extLst>
              </a:tr>
              <a:tr h="304165">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marL="85725">
                        <a:lnSpc>
                          <a:spcPct val="100000"/>
                        </a:lnSpc>
                        <a:spcBef>
                          <a:spcPts val="670"/>
                        </a:spcBef>
                      </a:pPr>
                      <a:r>
                        <a:rPr sz="1200" dirty="0">
                          <a:latin typeface="Calibri"/>
                          <a:cs typeface="Calibri"/>
                        </a:rPr>
                        <a:t>How</a:t>
                      </a:r>
                      <a:r>
                        <a:rPr sz="1200" spc="-20" dirty="0">
                          <a:latin typeface="Calibri"/>
                          <a:cs typeface="Calibri"/>
                        </a:rPr>
                        <a:t> </a:t>
                      </a:r>
                      <a:r>
                        <a:rPr sz="1200" dirty="0">
                          <a:latin typeface="Calibri"/>
                          <a:cs typeface="Calibri"/>
                        </a:rPr>
                        <a:t>often,</a:t>
                      </a:r>
                      <a:r>
                        <a:rPr sz="1200" spc="-20" dirty="0">
                          <a:latin typeface="Calibri"/>
                          <a:cs typeface="Calibri"/>
                        </a:rPr>
                        <a:t> </a:t>
                      </a:r>
                      <a:r>
                        <a:rPr sz="1200" dirty="0">
                          <a:latin typeface="Calibri"/>
                          <a:cs typeface="Calibri"/>
                        </a:rPr>
                        <a:t>in</a:t>
                      </a:r>
                      <a:r>
                        <a:rPr sz="1200" spc="-1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past</a:t>
                      </a:r>
                      <a:r>
                        <a:rPr sz="1200" spc="-15" dirty="0">
                          <a:latin typeface="Calibri"/>
                          <a:cs typeface="Calibri"/>
                        </a:rPr>
                        <a:t> </a:t>
                      </a:r>
                      <a:r>
                        <a:rPr sz="1200" spc="-50" dirty="0">
                          <a:latin typeface="Calibri"/>
                          <a:cs typeface="Calibri"/>
                        </a:rPr>
                        <a:t>6</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marL="85725">
                        <a:lnSpc>
                          <a:spcPct val="100000"/>
                        </a:lnSpc>
                        <a:spcBef>
                          <a:spcPts val="670"/>
                        </a:spcBef>
                      </a:pPr>
                      <a:r>
                        <a:rPr sz="1200" dirty="0">
                          <a:latin typeface="Calibri"/>
                          <a:cs typeface="Calibri"/>
                        </a:rPr>
                        <a:t>0</a:t>
                      </a:r>
                      <a:r>
                        <a:rPr sz="1200" spc="-5" dirty="0">
                          <a:latin typeface="Calibri"/>
                          <a:cs typeface="Calibri"/>
                        </a:rPr>
                        <a:t> </a:t>
                      </a:r>
                      <a:r>
                        <a:rPr sz="1200" spc="-10" dirty="0">
                          <a:latin typeface="Calibri"/>
                          <a:cs typeface="Calibri"/>
                        </a:rPr>
                        <a:t>(never)</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tcPr>
                </a:tc>
                <a:tc>
                  <a:txBody>
                    <a:bodyPr/>
                    <a:lstStyle/>
                    <a:p>
                      <a:pPr marL="85725">
                        <a:lnSpc>
                          <a:spcPct val="100000"/>
                        </a:lnSpc>
                        <a:spcBef>
                          <a:spcPts val="670"/>
                        </a:spcBef>
                      </a:pPr>
                      <a:r>
                        <a:rPr sz="1200" dirty="0">
                          <a:latin typeface="Calibri"/>
                          <a:cs typeface="Calibri"/>
                        </a:rPr>
                        <a:t>0</a:t>
                      </a:r>
                      <a:endParaRPr sz="1200">
                        <a:latin typeface="Calibri"/>
                        <a:cs typeface="Calibri"/>
                      </a:endParaRPr>
                    </a:p>
                  </a:txBody>
                  <a:tcPr marL="0" marR="0" marT="85090" marB="0">
                    <a:lnL w="19050">
                      <a:solidFill>
                        <a:srgbClr val="FFFFFF"/>
                      </a:solidFill>
                      <a:prstDash val="solid"/>
                    </a:lnL>
                    <a:lnR w="19050">
                      <a:solidFill>
                        <a:srgbClr val="FFFFFF"/>
                      </a:solidFill>
                      <a:prstDash val="solid"/>
                    </a:lnR>
                    <a:lnT w="19050">
                      <a:solidFill>
                        <a:srgbClr val="5E5E5E"/>
                      </a:solidFill>
                      <a:prstDash val="solid"/>
                    </a:lnT>
                  </a:tcPr>
                </a:tc>
                <a:extLst>
                  <a:ext uri="{0D108BD9-81ED-4DB2-BD59-A6C34878D82A}">
                    <a16:rowId xmlns:a16="http://schemas.microsoft.com/office/drawing/2014/main" val="10008"/>
                  </a:ext>
                </a:extLst>
              </a:tr>
              <a:tr h="208915">
                <a:tc>
                  <a:txBody>
                    <a:bodyPr/>
                    <a:lstStyle/>
                    <a:p>
                      <a:pPr marL="85725">
                        <a:lnSpc>
                          <a:spcPts val="1365"/>
                        </a:lnSpc>
                      </a:pPr>
                      <a:r>
                        <a:rPr sz="1200" b="1" dirty="0">
                          <a:solidFill>
                            <a:srgbClr val="2D637F"/>
                          </a:solidFill>
                          <a:latin typeface="Calibri"/>
                          <a:cs typeface="Calibri"/>
                        </a:rPr>
                        <a:t>Firearm</a:t>
                      </a:r>
                      <a:r>
                        <a:rPr sz="1200" b="1" spc="-25" dirty="0">
                          <a:solidFill>
                            <a:srgbClr val="2D637F"/>
                          </a:solidFill>
                          <a:latin typeface="Calibri"/>
                          <a:cs typeface="Calibri"/>
                        </a:rPr>
                        <a:t> </a:t>
                      </a:r>
                      <a:r>
                        <a:rPr sz="1200" b="1" u="heavy" spc="-10" dirty="0">
                          <a:solidFill>
                            <a:srgbClr val="AB2641"/>
                          </a:solidFill>
                          <a:uFill>
                            <a:solidFill>
                              <a:srgbClr val="AB2641"/>
                            </a:solidFill>
                          </a:uFill>
                          <a:latin typeface="Calibri"/>
                          <a:cs typeface="Calibri"/>
                        </a:rPr>
                        <a:t>T</a:t>
                      </a:r>
                      <a:r>
                        <a:rPr sz="1200" b="1" spc="-10" dirty="0">
                          <a:solidFill>
                            <a:srgbClr val="2D637F"/>
                          </a:solidFill>
                          <a:latin typeface="Calibri"/>
                          <a:cs typeface="Calibri"/>
                        </a:rPr>
                        <a:t>hreats</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months,</a:t>
                      </a:r>
                      <a:r>
                        <a:rPr sz="1200" spc="-35" dirty="0">
                          <a:latin typeface="Calibri"/>
                          <a:cs typeface="Calibri"/>
                        </a:rPr>
                        <a:t> </a:t>
                      </a:r>
                      <a:r>
                        <a:rPr sz="1200" dirty="0">
                          <a:latin typeface="Calibri"/>
                          <a:cs typeface="Calibri"/>
                        </a:rPr>
                        <a:t>including</a:t>
                      </a:r>
                      <a:r>
                        <a:rPr sz="1200" spc="-35" dirty="0">
                          <a:latin typeface="Calibri"/>
                          <a:cs typeface="Calibri"/>
                        </a:rPr>
                        <a:t> </a:t>
                      </a:r>
                      <a:r>
                        <a:rPr sz="1200" dirty="0">
                          <a:latin typeface="Calibri"/>
                          <a:cs typeface="Calibri"/>
                        </a:rPr>
                        <a:t>today,</a:t>
                      </a:r>
                      <a:r>
                        <a:rPr sz="1200" spc="-30" dirty="0">
                          <a:latin typeface="Calibri"/>
                          <a:cs typeface="Calibri"/>
                        </a:rPr>
                        <a:t> </a:t>
                      </a:r>
                      <a:r>
                        <a:rPr sz="1200" spc="-25" dirty="0">
                          <a:latin typeface="Calibri"/>
                          <a:cs typeface="Calibri"/>
                        </a:rPr>
                        <a:t>has</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1</a:t>
                      </a:r>
                      <a:r>
                        <a:rPr sz="1200" spc="-5" dirty="0">
                          <a:latin typeface="Calibri"/>
                          <a:cs typeface="Calibri"/>
                        </a:rPr>
                        <a:t> </a:t>
                      </a:r>
                      <a:r>
                        <a:rPr sz="1200" spc="-10" dirty="0">
                          <a:latin typeface="Calibri"/>
                          <a:cs typeface="Calibri"/>
                        </a:rPr>
                        <a:t>(once)</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tc>
                  <a:txBody>
                    <a:bodyPr/>
                    <a:lstStyle/>
                    <a:p>
                      <a:pPr marL="85725">
                        <a:lnSpc>
                          <a:spcPts val="1365"/>
                        </a:lnSpc>
                      </a:pPr>
                      <a:r>
                        <a:rPr sz="1200" dirty="0">
                          <a:latin typeface="Calibri"/>
                          <a:cs typeface="Calibri"/>
                        </a:rPr>
                        <a:t>3</a:t>
                      </a:r>
                      <a:endParaRPr sz="1200">
                        <a:latin typeface="Calibri"/>
                        <a:cs typeface="Calibri"/>
                      </a:endParaRPr>
                    </a:p>
                  </a:txBody>
                  <a:tcPr marL="0" marR="0" marT="0" marB="0">
                    <a:lnL w="19050">
                      <a:solidFill>
                        <a:srgbClr val="FFFFFF"/>
                      </a:solidFill>
                      <a:prstDash val="solid"/>
                    </a:lnL>
                    <a:lnR w="19050">
                      <a:solidFill>
                        <a:srgbClr val="FFFFFF"/>
                      </a:solidFill>
                      <a:prstDash val="solid"/>
                    </a:lnR>
                  </a:tcPr>
                </a:tc>
                <a:extLst>
                  <a:ext uri="{0D108BD9-81ED-4DB2-BD59-A6C34878D82A}">
                    <a16:rowId xmlns:a16="http://schemas.microsoft.com/office/drawing/2014/main" val="10009"/>
                  </a:ext>
                </a:extLst>
              </a:tr>
              <a:tr h="297180">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marL="85725">
                        <a:lnSpc>
                          <a:spcPts val="1365"/>
                        </a:lnSpc>
                      </a:pPr>
                      <a:r>
                        <a:rPr sz="1200" dirty="0">
                          <a:latin typeface="Calibri"/>
                          <a:cs typeface="Calibri"/>
                        </a:rPr>
                        <a:t>someone</a:t>
                      </a:r>
                      <a:r>
                        <a:rPr sz="1200" spc="-20" dirty="0">
                          <a:latin typeface="Calibri"/>
                          <a:cs typeface="Calibri"/>
                        </a:rPr>
                        <a:t> </a:t>
                      </a:r>
                      <a:r>
                        <a:rPr sz="1200" dirty="0">
                          <a:latin typeface="Calibri"/>
                          <a:cs typeface="Calibri"/>
                        </a:rPr>
                        <a:t>pulled</a:t>
                      </a:r>
                      <a:r>
                        <a:rPr sz="1200" spc="-20"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gun</a:t>
                      </a:r>
                      <a:r>
                        <a:rPr sz="1200" spc="-20" dirty="0">
                          <a:latin typeface="Calibri"/>
                          <a:cs typeface="Calibri"/>
                        </a:rPr>
                        <a:t> </a:t>
                      </a:r>
                      <a:r>
                        <a:rPr sz="1200" dirty="0">
                          <a:latin typeface="Calibri"/>
                          <a:cs typeface="Calibri"/>
                        </a:rPr>
                        <a:t>on</a:t>
                      </a:r>
                      <a:r>
                        <a:rPr sz="1200" spc="-15" dirty="0">
                          <a:latin typeface="Calibri"/>
                          <a:cs typeface="Calibri"/>
                        </a:rPr>
                        <a:t> </a:t>
                      </a:r>
                      <a:r>
                        <a:rPr sz="1200" spc="-20" dirty="0">
                          <a:latin typeface="Calibri"/>
                          <a:cs typeface="Calibri"/>
                        </a:rPr>
                        <a:t>you?</a:t>
                      </a:r>
                      <a:endParaRPr sz="1200">
                        <a:latin typeface="Calibri"/>
                        <a:cs typeface="Calibri"/>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marL="85725">
                        <a:lnSpc>
                          <a:spcPts val="1365"/>
                        </a:lnSpc>
                      </a:pPr>
                      <a:r>
                        <a:rPr sz="1200" dirty="0">
                          <a:latin typeface="Calibri"/>
                          <a:cs typeface="Calibri"/>
                        </a:rPr>
                        <a:t>2</a:t>
                      </a:r>
                      <a:r>
                        <a:rPr sz="1200" spc="-15" dirty="0">
                          <a:latin typeface="Calibri"/>
                          <a:cs typeface="Calibri"/>
                        </a:rPr>
                        <a:t> </a:t>
                      </a:r>
                      <a:r>
                        <a:rPr sz="1200" dirty="0">
                          <a:latin typeface="Calibri"/>
                          <a:cs typeface="Calibri"/>
                        </a:rPr>
                        <a:t>(twice</a:t>
                      </a:r>
                      <a:r>
                        <a:rPr sz="1200" spc="-15" dirty="0">
                          <a:latin typeface="Calibri"/>
                          <a:cs typeface="Calibri"/>
                        </a:rPr>
                        <a:t> </a:t>
                      </a:r>
                      <a:r>
                        <a:rPr sz="1200" dirty="0">
                          <a:latin typeface="Calibri"/>
                          <a:cs typeface="Calibri"/>
                        </a:rPr>
                        <a:t>or</a:t>
                      </a:r>
                      <a:r>
                        <a:rPr sz="1200" spc="-15" dirty="0">
                          <a:latin typeface="Calibri"/>
                          <a:cs typeface="Calibri"/>
                        </a:rPr>
                        <a:t> </a:t>
                      </a:r>
                      <a:r>
                        <a:rPr sz="1200" spc="-10" dirty="0">
                          <a:latin typeface="Calibri"/>
                          <a:cs typeface="Calibri"/>
                        </a:rPr>
                        <a:t>more)</a:t>
                      </a:r>
                      <a:endParaRPr sz="1200">
                        <a:latin typeface="Calibri"/>
                        <a:cs typeface="Calibri"/>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tc>
                  <a:txBody>
                    <a:bodyPr/>
                    <a:lstStyle/>
                    <a:p>
                      <a:pPr marL="85725">
                        <a:lnSpc>
                          <a:spcPts val="1365"/>
                        </a:lnSpc>
                      </a:pPr>
                      <a:r>
                        <a:rPr sz="1200" dirty="0">
                          <a:latin typeface="Calibri"/>
                          <a:cs typeface="Calibri"/>
                        </a:rPr>
                        <a:t>4</a:t>
                      </a:r>
                      <a:endParaRPr sz="1200">
                        <a:latin typeface="Calibri"/>
                        <a:cs typeface="Calibri"/>
                      </a:endParaRPr>
                    </a:p>
                  </a:txBody>
                  <a:tcPr marL="0" marR="0" marT="0" marB="0">
                    <a:lnL w="19050">
                      <a:solidFill>
                        <a:srgbClr val="FFFFFF"/>
                      </a:solidFill>
                      <a:prstDash val="solid"/>
                    </a:lnL>
                    <a:lnR w="19050">
                      <a:solidFill>
                        <a:srgbClr val="FFFFFF"/>
                      </a:solidFill>
                      <a:prstDash val="solid"/>
                    </a:lnR>
                    <a:lnB w="19050">
                      <a:solidFill>
                        <a:srgbClr val="5E5E5E"/>
                      </a:solidFill>
                      <a:prstDash val="solid"/>
                    </a:lnB>
                  </a:tcPr>
                </a:tc>
                <a:extLst>
                  <a:ext uri="{0D108BD9-81ED-4DB2-BD59-A6C34878D82A}">
                    <a16:rowId xmlns:a16="http://schemas.microsoft.com/office/drawing/2014/main" val="10010"/>
                  </a:ext>
                </a:extLst>
              </a:tr>
            </a:tbl>
          </a:graphicData>
        </a:graphic>
      </p:graphicFrame>
      <p:sp>
        <p:nvSpPr>
          <p:cNvPr id="4" name="object 4"/>
          <p:cNvSpPr txBox="1"/>
          <p:nvPr/>
        </p:nvSpPr>
        <p:spPr>
          <a:xfrm>
            <a:off x="5232825" y="1159471"/>
            <a:ext cx="189357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Figure</a:t>
            </a:r>
            <a:r>
              <a:rPr sz="1600" b="1" spc="-25" dirty="0">
                <a:latin typeface="Calibri"/>
                <a:cs typeface="Calibri"/>
              </a:rPr>
              <a:t> </a:t>
            </a:r>
            <a:r>
              <a:rPr sz="1600" b="1" dirty="0">
                <a:latin typeface="Calibri"/>
                <a:cs typeface="Calibri"/>
              </a:rPr>
              <a:t>2:</a:t>
            </a:r>
            <a:r>
              <a:rPr sz="1600" b="1" spc="-25" dirty="0">
                <a:latin typeface="Calibri"/>
                <a:cs typeface="Calibri"/>
              </a:rPr>
              <a:t> </a:t>
            </a:r>
            <a:r>
              <a:rPr sz="1600" b="1" dirty="0">
                <a:latin typeface="Calibri"/>
                <a:cs typeface="Calibri"/>
              </a:rPr>
              <a:t>SaFETy</a:t>
            </a:r>
            <a:r>
              <a:rPr sz="1600" b="1" spc="-20" dirty="0">
                <a:latin typeface="Calibri"/>
                <a:cs typeface="Calibri"/>
              </a:rPr>
              <a:t> </a:t>
            </a:r>
            <a:r>
              <a:rPr sz="1600" b="1" spc="-10" dirty="0">
                <a:latin typeface="Calibri"/>
                <a:cs typeface="Calibri"/>
              </a:rPr>
              <a:t>Score</a:t>
            </a:r>
            <a:endParaRPr sz="1600">
              <a:latin typeface="Calibri"/>
              <a:cs typeface="Calibri"/>
            </a:endParaRPr>
          </a:p>
        </p:txBody>
      </p:sp>
      <p:pic>
        <p:nvPicPr>
          <p:cNvPr id="5" name="object 5"/>
          <p:cNvPicPr/>
          <p:nvPr/>
        </p:nvPicPr>
        <p:blipFill>
          <a:blip r:embed="rId2" cstate="print"/>
          <a:stretch>
            <a:fillRect/>
          </a:stretch>
        </p:blipFill>
        <p:spPr>
          <a:xfrm>
            <a:off x="1548548" y="1577940"/>
            <a:ext cx="563111" cy="703905"/>
          </a:xfrm>
          <a:prstGeom prst="rect">
            <a:avLst/>
          </a:prstGeom>
        </p:spPr>
      </p:pic>
      <p:sp>
        <p:nvSpPr>
          <p:cNvPr id="6" name="object 6"/>
          <p:cNvSpPr txBox="1"/>
          <p:nvPr/>
        </p:nvSpPr>
        <p:spPr>
          <a:xfrm>
            <a:off x="911225" y="1473393"/>
            <a:ext cx="3900804" cy="4422775"/>
          </a:xfrm>
          <a:prstGeom prst="rect">
            <a:avLst/>
          </a:prstGeom>
        </p:spPr>
        <p:txBody>
          <a:bodyPr vert="horz" wrap="square" lIns="0" tIns="12700" rIns="0" bIns="0" rtlCol="0">
            <a:spAutoFit/>
          </a:bodyPr>
          <a:lstStyle/>
          <a:p>
            <a:pPr marL="1360170" marR="850265">
              <a:lnSpc>
                <a:spcPct val="116700"/>
              </a:lnSpc>
              <a:spcBef>
                <a:spcPts val="100"/>
              </a:spcBef>
            </a:pPr>
            <a:r>
              <a:rPr sz="1500" b="1" dirty="0">
                <a:latin typeface="Calibri"/>
                <a:cs typeface="Calibri"/>
              </a:rPr>
              <a:t>Single</a:t>
            </a:r>
            <a:r>
              <a:rPr sz="1500" b="1" spc="-35" dirty="0">
                <a:latin typeface="Calibri"/>
                <a:cs typeface="Calibri"/>
              </a:rPr>
              <a:t> </a:t>
            </a:r>
            <a:r>
              <a:rPr sz="1500" b="1" dirty="0">
                <a:latin typeface="Calibri"/>
                <a:cs typeface="Calibri"/>
              </a:rPr>
              <a:t>Survey,</a:t>
            </a:r>
            <a:r>
              <a:rPr sz="1500" b="1" spc="-30" dirty="0">
                <a:latin typeface="Calibri"/>
                <a:cs typeface="Calibri"/>
              </a:rPr>
              <a:t> </a:t>
            </a:r>
            <a:r>
              <a:rPr sz="1500" b="1" spc="-10" dirty="0">
                <a:latin typeface="Calibri"/>
                <a:cs typeface="Calibri"/>
              </a:rPr>
              <a:t>issued </a:t>
            </a:r>
            <a:r>
              <a:rPr sz="1500" b="1" dirty="0">
                <a:latin typeface="Calibri"/>
                <a:cs typeface="Calibri"/>
              </a:rPr>
              <a:t>at</a:t>
            </a:r>
            <a:r>
              <a:rPr sz="1500" b="1" spc="-25" dirty="0">
                <a:latin typeface="Calibri"/>
                <a:cs typeface="Calibri"/>
              </a:rPr>
              <a:t> </a:t>
            </a:r>
            <a:r>
              <a:rPr sz="1500" b="1" dirty="0">
                <a:latin typeface="Calibri"/>
                <a:cs typeface="Calibri"/>
              </a:rPr>
              <a:t>baseline</a:t>
            </a:r>
            <a:r>
              <a:rPr sz="1500" b="1" spc="-25" dirty="0">
                <a:latin typeface="Calibri"/>
                <a:cs typeface="Calibri"/>
              </a:rPr>
              <a:t> and </a:t>
            </a:r>
            <a:r>
              <a:rPr sz="1500" b="1" spc="-10" dirty="0">
                <a:latin typeface="Calibri"/>
                <a:cs typeface="Calibri"/>
              </a:rPr>
              <a:t>follow-</a:t>
            </a:r>
            <a:r>
              <a:rPr sz="1500" b="1" dirty="0">
                <a:latin typeface="Calibri"/>
                <a:cs typeface="Calibri"/>
              </a:rPr>
              <a:t>up</a:t>
            </a:r>
            <a:r>
              <a:rPr sz="1500" b="1" spc="40" dirty="0">
                <a:latin typeface="Calibri"/>
                <a:cs typeface="Calibri"/>
              </a:rPr>
              <a:t> </a:t>
            </a:r>
            <a:r>
              <a:rPr sz="1500" b="1" spc="-10" dirty="0">
                <a:latin typeface="Calibri"/>
                <a:cs typeface="Calibri"/>
              </a:rPr>
              <a:t>(6-months)</a:t>
            </a:r>
            <a:endParaRPr sz="1500">
              <a:latin typeface="Calibri"/>
              <a:cs typeface="Calibri"/>
            </a:endParaRPr>
          </a:p>
          <a:p>
            <a:pPr>
              <a:lnSpc>
                <a:spcPct val="100000"/>
              </a:lnSpc>
            </a:pPr>
            <a:endParaRPr sz="1500">
              <a:latin typeface="Calibri"/>
              <a:cs typeface="Calibri"/>
            </a:endParaRPr>
          </a:p>
          <a:p>
            <a:pPr>
              <a:lnSpc>
                <a:spcPct val="100000"/>
              </a:lnSpc>
            </a:pPr>
            <a:endParaRPr sz="1400">
              <a:latin typeface="Calibri"/>
              <a:cs typeface="Calibri"/>
            </a:endParaRPr>
          </a:p>
          <a:p>
            <a:pPr marL="12700">
              <a:lnSpc>
                <a:spcPts val="1664"/>
              </a:lnSpc>
            </a:pPr>
            <a:r>
              <a:rPr sz="1400" b="1" spc="-10" dirty="0">
                <a:latin typeface="Calibri"/>
                <a:cs typeface="Calibri"/>
              </a:rPr>
              <a:t>Measures:</a:t>
            </a:r>
            <a:endParaRPr sz="1400">
              <a:latin typeface="Calibri"/>
              <a:cs typeface="Calibri"/>
            </a:endParaRPr>
          </a:p>
          <a:p>
            <a:pPr marL="469265" marR="5080" indent="-318135">
              <a:lnSpc>
                <a:spcPts val="1650"/>
              </a:lnSpc>
              <a:spcBef>
                <a:spcPts val="65"/>
              </a:spcBef>
              <a:buChar char="•"/>
              <a:tabLst>
                <a:tab pos="469265" algn="l"/>
                <a:tab pos="469900" algn="l"/>
              </a:tabLst>
            </a:pPr>
            <a:r>
              <a:rPr sz="1400" b="1" dirty="0">
                <a:solidFill>
                  <a:srgbClr val="00A2FF"/>
                </a:solidFill>
                <a:latin typeface="Calibri"/>
                <a:cs typeface="Calibri"/>
              </a:rPr>
              <a:t>SaFETy</a:t>
            </a:r>
            <a:r>
              <a:rPr sz="1400" b="1" spc="-25" dirty="0">
                <a:solidFill>
                  <a:srgbClr val="00A2FF"/>
                </a:solidFill>
                <a:latin typeface="Calibri"/>
                <a:cs typeface="Calibri"/>
              </a:rPr>
              <a:t> </a:t>
            </a:r>
            <a:r>
              <a:rPr sz="1400" b="1" dirty="0">
                <a:solidFill>
                  <a:srgbClr val="00A2FF"/>
                </a:solidFill>
                <a:latin typeface="Calibri"/>
                <a:cs typeface="Calibri"/>
              </a:rPr>
              <a:t>Score</a:t>
            </a:r>
            <a:r>
              <a:rPr sz="1400" b="1" spc="-20" dirty="0">
                <a:solidFill>
                  <a:srgbClr val="00A2FF"/>
                </a:solidFill>
                <a:latin typeface="Calibri"/>
                <a:cs typeface="Calibri"/>
              </a:rPr>
              <a:t> </a:t>
            </a:r>
            <a:r>
              <a:rPr sz="1400" b="1" spc="-10" dirty="0">
                <a:solidFill>
                  <a:srgbClr val="00A2FF"/>
                </a:solidFill>
                <a:latin typeface="Calibri"/>
                <a:cs typeface="Calibri"/>
              </a:rPr>
              <a:t>(4-</a:t>
            </a:r>
            <a:r>
              <a:rPr sz="1400" b="1" dirty="0">
                <a:solidFill>
                  <a:srgbClr val="00A2FF"/>
                </a:solidFill>
                <a:latin typeface="Calibri"/>
                <a:cs typeface="Calibri"/>
              </a:rPr>
              <a:t>item</a:t>
            </a:r>
            <a:r>
              <a:rPr sz="1400" b="1" spc="-20" dirty="0">
                <a:solidFill>
                  <a:srgbClr val="00A2FF"/>
                </a:solidFill>
                <a:latin typeface="Calibri"/>
                <a:cs typeface="Calibri"/>
              </a:rPr>
              <a:t> </a:t>
            </a:r>
            <a:r>
              <a:rPr sz="1400" b="1" dirty="0">
                <a:solidFill>
                  <a:srgbClr val="00A2FF"/>
                </a:solidFill>
                <a:latin typeface="Calibri"/>
                <a:cs typeface="Calibri"/>
              </a:rPr>
              <a:t>predictor</a:t>
            </a:r>
            <a:r>
              <a:rPr sz="1400" b="1" spc="-25" dirty="0">
                <a:solidFill>
                  <a:srgbClr val="00A2FF"/>
                </a:solidFill>
                <a:latin typeface="Calibri"/>
                <a:cs typeface="Calibri"/>
              </a:rPr>
              <a:t> </a:t>
            </a:r>
            <a:r>
              <a:rPr sz="1400" b="1" dirty="0">
                <a:solidFill>
                  <a:srgbClr val="00A2FF"/>
                </a:solidFill>
                <a:latin typeface="Calibri"/>
                <a:cs typeface="Calibri"/>
              </a:rPr>
              <a:t>of</a:t>
            </a:r>
            <a:r>
              <a:rPr sz="1400" b="1" spc="-20" dirty="0">
                <a:solidFill>
                  <a:srgbClr val="00A2FF"/>
                </a:solidFill>
                <a:latin typeface="Calibri"/>
                <a:cs typeface="Calibri"/>
              </a:rPr>
              <a:t> </a:t>
            </a:r>
            <a:r>
              <a:rPr sz="1400" b="1" dirty="0">
                <a:solidFill>
                  <a:srgbClr val="00A2FF"/>
                </a:solidFill>
                <a:latin typeface="Calibri"/>
                <a:cs typeface="Calibri"/>
              </a:rPr>
              <a:t>gun</a:t>
            </a:r>
            <a:r>
              <a:rPr sz="1400" b="1" spc="-20" dirty="0">
                <a:solidFill>
                  <a:srgbClr val="00A2FF"/>
                </a:solidFill>
                <a:latin typeface="Calibri"/>
                <a:cs typeface="Calibri"/>
              </a:rPr>
              <a:t> </a:t>
            </a:r>
            <a:r>
              <a:rPr sz="1400" b="1" spc="-10" dirty="0">
                <a:solidFill>
                  <a:srgbClr val="00A2FF"/>
                </a:solidFill>
                <a:latin typeface="Calibri"/>
                <a:cs typeface="Calibri"/>
              </a:rPr>
              <a:t>violence exposure)</a:t>
            </a:r>
            <a:endParaRPr sz="1400">
              <a:latin typeface="Calibri"/>
              <a:cs typeface="Calibri"/>
            </a:endParaRPr>
          </a:p>
          <a:p>
            <a:pPr marL="469265" marR="46355" indent="-318135">
              <a:lnSpc>
                <a:spcPts val="1650"/>
              </a:lnSpc>
              <a:buChar char="•"/>
              <a:tabLst>
                <a:tab pos="469265" algn="l"/>
                <a:tab pos="469900" algn="l"/>
              </a:tabLst>
            </a:pPr>
            <a:r>
              <a:rPr sz="1400" dirty="0">
                <a:latin typeface="Calibri"/>
                <a:cs typeface="Calibri"/>
              </a:rPr>
              <a:t>ACEs:</a:t>
            </a:r>
            <a:r>
              <a:rPr sz="1400" spc="-50" dirty="0">
                <a:latin typeface="Calibri"/>
                <a:cs typeface="Calibri"/>
              </a:rPr>
              <a:t> </a:t>
            </a:r>
            <a:r>
              <a:rPr sz="1400" dirty="0">
                <a:latin typeface="Calibri"/>
                <a:cs typeface="Calibri"/>
              </a:rPr>
              <a:t>Adverse</a:t>
            </a:r>
            <a:r>
              <a:rPr sz="1400" spc="-40" dirty="0">
                <a:latin typeface="Calibri"/>
                <a:cs typeface="Calibri"/>
              </a:rPr>
              <a:t> </a:t>
            </a:r>
            <a:r>
              <a:rPr sz="1400" dirty="0">
                <a:latin typeface="Calibri"/>
                <a:cs typeface="Calibri"/>
              </a:rPr>
              <a:t>Childhood</a:t>
            </a:r>
            <a:r>
              <a:rPr sz="1400" spc="-40" dirty="0">
                <a:latin typeface="Calibri"/>
                <a:cs typeface="Calibri"/>
              </a:rPr>
              <a:t> </a:t>
            </a:r>
            <a:r>
              <a:rPr sz="1400" dirty="0">
                <a:latin typeface="Calibri"/>
                <a:cs typeface="Calibri"/>
              </a:rPr>
              <a:t>Experiences</a:t>
            </a:r>
            <a:r>
              <a:rPr sz="1400" spc="-40" dirty="0">
                <a:latin typeface="Calibri"/>
                <a:cs typeface="Calibri"/>
              </a:rPr>
              <a:t> </a:t>
            </a:r>
            <a:r>
              <a:rPr sz="1400" spc="-10" dirty="0">
                <a:latin typeface="Calibri"/>
                <a:cs typeface="Calibri"/>
              </a:rPr>
              <a:t>(physical </a:t>
            </a:r>
            <a:r>
              <a:rPr sz="1400" dirty="0">
                <a:latin typeface="Calibri"/>
                <a:cs typeface="Calibri"/>
              </a:rPr>
              <a:t>and</a:t>
            </a:r>
            <a:r>
              <a:rPr sz="1400" spc="-20" dirty="0">
                <a:latin typeface="Calibri"/>
                <a:cs typeface="Calibri"/>
              </a:rPr>
              <a:t> </a:t>
            </a:r>
            <a:r>
              <a:rPr sz="1400" dirty="0">
                <a:latin typeface="Calibri"/>
                <a:cs typeface="Calibri"/>
              </a:rPr>
              <a:t>emotional</a:t>
            </a:r>
            <a:r>
              <a:rPr sz="1400" spc="-20" dirty="0">
                <a:latin typeface="Calibri"/>
                <a:cs typeface="Calibri"/>
              </a:rPr>
              <a:t> </a:t>
            </a:r>
            <a:r>
              <a:rPr sz="1400" dirty="0">
                <a:latin typeface="Calibri"/>
                <a:cs typeface="Calibri"/>
              </a:rPr>
              <a:t>abuse,</a:t>
            </a:r>
            <a:r>
              <a:rPr sz="1400" spc="-20" dirty="0">
                <a:latin typeface="Calibri"/>
                <a:cs typeface="Calibri"/>
              </a:rPr>
              <a:t> </a:t>
            </a:r>
            <a:r>
              <a:rPr sz="1400" dirty="0">
                <a:latin typeface="Calibri"/>
                <a:cs typeface="Calibri"/>
              </a:rPr>
              <a:t>neglect,</a:t>
            </a:r>
            <a:r>
              <a:rPr sz="1400" spc="-20" dirty="0">
                <a:latin typeface="Calibri"/>
                <a:cs typeface="Calibri"/>
              </a:rPr>
              <a:t> </a:t>
            </a:r>
            <a:r>
              <a:rPr sz="1400" dirty="0">
                <a:latin typeface="Calibri"/>
                <a:cs typeface="Calibri"/>
              </a:rPr>
              <a:t>and</a:t>
            </a:r>
            <a:r>
              <a:rPr sz="1400" spc="-20" dirty="0">
                <a:latin typeface="Calibri"/>
                <a:cs typeface="Calibri"/>
              </a:rPr>
              <a:t> </a:t>
            </a:r>
            <a:r>
              <a:rPr sz="1400" spc="-10" dirty="0">
                <a:latin typeface="Calibri"/>
                <a:cs typeface="Calibri"/>
              </a:rPr>
              <a:t>household </a:t>
            </a:r>
            <a:r>
              <a:rPr sz="1400" dirty="0">
                <a:latin typeface="Calibri"/>
                <a:cs typeface="Calibri"/>
              </a:rPr>
              <a:t>dysfunction</a:t>
            </a:r>
            <a:r>
              <a:rPr sz="1400" spc="-40" dirty="0">
                <a:latin typeface="Calibri"/>
                <a:cs typeface="Calibri"/>
              </a:rPr>
              <a:t> </a:t>
            </a:r>
            <a:r>
              <a:rPr sz="1400" dirty="0">
                <a:latin typeface="Calibri"/>
                <a:cs typeface="Calibri"/>
              </a:rPr>
              <a:t>experienced</a:t>
            </a:r>
            <a:r>
              <a:rPr sz="1400" spc="-40" dirty="0">
                <a:latin typeface="Calibri"/>
                <a:cs typeface="Calibri"/>
              </a:rPr>
              <a:t> </a:t>
            </a:r>
            <a:r>
              <a:rPr sz="1400" dirty="0">
                <a:latin typeface="Calibri"/>
                <a:cs typeface="Calibri"/>
              </a:rPr>
              <a:t>in</a:t>
            </a:r>
            <a:r>
              <a:rPr sz="1400" spc="-40" dirty="0">
                <a:latin typeface="Calibri"/>
                <a:cs typeface="Calibri"/>
              </a:rPr>
              <a:t> </a:t>
            </a:r>
            <a:r>
              <a:rPr sz="1400" spc="-10" dirty="0">
                <a:latin typeface="Calibri"/>
                <a:cs typeface="Calibri"/>
              </a:rPr>
              <a:t>childhood)</a:t>
            </a:r>
            <a:endParaRPr sz="1400">
              <a:latin typeface="Calibri"/>
              <a:cs typeface="Calibri"/>
            </a:endParaRPr>
          </a:p>
          <a:p>
            <a:pPr marL="469265" indent="-318135">
              <a:lnSpc>
                <a:spcPts val="1585"/>
              </a:lnSpc>
              <a:buChar char="•"/>
              <a:tabLst>
                <a:tab pos="469265" algn="l"/>
                <a:tab pos="469900" algn="l"/>
              </a:tabLst>
            </a:pPr>
            <a:r>
              <a:rPr sz="1400" b="1" spc="-10" dirty="0">
                <a:solidFill>
                  <a:srgbClr val="00A2FF"/>
                </a:solidFill>
                <a:latin typeface="Calibri"/>
                <a:cs typeface="Calibri"/>
              </a:rPr>
              <a:t>6-</a:t>
            </a:r>
            <a:r>
              <a:rPr sz="1400" b="1" dirty="0">
                <a:solidFill>
                  <a:srgbClr val="00A2FF"/>
                </a:solidFill>
                <a:latin typeface="Calibri"/>
                <a:cs typeface="Calibri"/>
              </a:rPr>
              <a:t>month</a:t>
            </a:r>
            <a:r>
              <a:rPr sz="1400" b="1" spc="-30" dirty="0">
                <a:solidFill>
                  <a:srgbClr val="00A2FF"/>
                </a:solidFill>
                <a:latin typeface="Calibri"/>
                <a:cs typeface="Calibri"/>
              </a:rPr>
              <a:t> </a:t>
            </a:r>
            <a:r>
              <a:rPr sz="1400" b="1" dirty="0">
                <a:solidFill>
                  <a:srgbClr val="00A2FF"/>
                </a:solidFill>
                <a:latin typeface="Calibri"/>
                <a:cs typeface="Calibri"/>
              </a:rPr>
              <a:t>Violence</a:t>
            </a:r>
            <a:r>
              <a:rPr sz="1400" b="1" spc="-25" dirty="0">
                <a:solidFill>
                  <a:srgbClr val="00A2FF"/>
                </a:solidFill>
                <a:latin typeface="Calibri"/>
                <a:cs typeface="Calibri"/>
              </a:rPr>
              <a:t> </a:t>
            </a:r>
            <a:r>
              <a:rPr sz="1400" b="1" spc="-10" dirty="0">
                <a:solidFill>
                  <a:srgbClr val="00A2FF"/>
                </a:solidFill>
                <a:latin typeface="Calibri"/>
                <a:cs typeface="Calibri"/>
              </a:rPr>
              <a:t>Exposure</a:t>
            </a:r>
            <a:endParaRPr sz="1400">
              <a:latin typeface="Calibri"/>
              <a:cs typeface="Calibri"/>
            </a:endParaRPr>
          </a:p>
          <a:p>
            <a:pPr marL="469265" indent="-318135">
              <a:lnSpc>
                <a:spcPts val="1650"/>
              </a:lnSpc>
              <a:buClr>
                <a:srgbClr val="1B3555"/>
              </a:buClr>
              <a:buChar char="•"/>
              <a:tabLst>
                <a:tab pos="469265" algn="l"/>
                <a:tab pos="469900" algn="l"/>
              </a:tabLst>
            </a:pPr>
            <a:r>
              <a:rPr sz="1400" b="1" dirty="0">
                <a:solidFill>
                  <a:srgbClr val="00A2FF"/>
                </a:solidFill>
                <a:latin typeface="Calibri"/>
                <a:cs typeface="Calibri"/>
              </a:rPr>
              <a:t>Lifetime</a:t>
            </a:r>
            <a:r>
              <a:rPr sz="1400" b="1" spc="-45" dirty="0">
                <a:solidFill>
                  <a:srgbClr val="00A2FF"/>
                </a:solidFill>
                <a:latin typeface="Calibri"/>
                <a:cs typeface="Calibri"/>
              </a:rPr>
              <a:t> </a:t>
            </a:r>
            <a:r>
              <a:rPr sz="1400" b="1" dirty="0">
                <a:solidFill>
                  <a:srgbClr val="00A2FF"/>
                </a:solidFill>
                <a:latin typeface="Calibri"/>
                <a:cs typeface="Calibri"/>
              </a:rPr>
              <a:t>Community</a:t>
            </a:r>
            <a:r>
              <a:rPr sz="1400" b="1" spc="-40" dirty="0">
                <a:solidFill>
                  <a:srgbClr val="00A2FF"/>
                </a:solidFill>
                <a:latin typeface="Calibri"/>
                <a:cs typeface="Calibri"/>
              </a:rPr>
              <a:t> </a:t>
            </a:r>
            <a:r>
              <a:rPr sz="1400" b="1" spc="-10" dirty="0">
                <a:solidFill>
                  <a:srgbClr val="00A2FF"/>
                </a:solidFill>
                <a:latin typeface="Calibri"/>
                <a:cs typeface="Calibri"/>
              </a:rPr>
              <a:t>Exposures</a:t>
            </a:r>
            <a:endParaRPr sz="1400">
              <a:latin typeface="Calibri"/>
              <a:cs typeface="Calibri"/>
            </a:endParaRPr>
          </a:p>
          <a:p>
            <a:pPr marL="469265" indent="-318135">
              <a:lnSpc>
                <a:spcPts val="1650"/>
              </a:lnSpc>
              <a:buChar char="•"/>
              <a:tabLst>
                <a:tab pos="469265" algn="l"/>
                <a:tab pos="469900" algn="l"/>
              </a:tabLst>
            </a:pPr>
            <a:r>
              <a:rPr sz="1400" dirty="0">
                <a:latin typeface="Calibri"/>
                <a:cs typeface="Calibri"/>
              </a:rPr>
              <a:t>Parental</a:t>
            </a:r>
            <a:r>
              <a:rPr sz="1400" spc="-40" dirty="0">
                <a:latin typeface="Calibri"/>
                <a:cs typeface="Calibri"/>
              </a:rPr>
              <a:t> </a:t>
            </a:r>
            <a:r>
              <a:rPr sz="1400" spc="-10" dirty="0">
                <a:latin typeface="Calibri"/>
                <a:cs typeface="Calibri"/>
              </a:rPr>
              <a:t>Support</a:t>
            </a:r>
            <a:endParaRPr sz="1400">
              <a:latin typeface="Calibri"/>
              <a:cs typeface="Calibri"/>
            </a:endParaRPr>
          </a:p>
          <a:p>
            <a:pPr marL="469265" marR="662305" indent="-318135">
              <a:lnSpc>
                <a:spcPts val="1650"/>
              </a:lnSpc>
              <a:spcBef>
                <a:spcPts val="65"/>
              </a:spcBef>
              <a:buChar char="•"/>
              <a:tabLst>
                <a:tab pos="469265" algn="l"/>
                <a:tab pos="469900" algn="l"/>
              </a:tabLst>
            </a:pPr>
            <a:r>
              <a:rPr sz="1400" b="1" dirty="0">
                <a:solidFill>
                  <a:srgbClr val="00A2FF"/>
                </a:solidFill>
                <a:latin typeface="Calibri"/>
                <a:cs typeface="Calibri"/>
              </a:rPr>
              <a:t>Conflict</a:t>
            </a:r>
            <a:r>
              <a:rPr sz="1400" b="1" spc="-45" dirty="0">
                <a:solidFill>
                  <a:srgbClr val="00A2FF"/>
                </a:solidFill>
                <a:latin typeface="Calibri"/>
                <a:cs typeface="Calibri"/>
              </a:rPr>
              <a:t> </a:t>
            </a:r>
            <a:r>
              <a:rPr sz="1400" b="1" dirty="0">
                <a:solidFill>
                  <a:srgbClr val="00A2FF"/>
                </a:solidFill>
                <a:latin typeface="Calibri"/>
                <a:cs typeface="Calibri"/>
              </a:rPr>
              <a:t>resolution</a:t>
            </a:r>
            <a:r>
              <a:rPr sz="1400" b="1" spc="-40" dirty="0">
                <a:solidFill>
                  <a:srgbClr val="00A2FF"/>
                </a:solidFill>
                <a:latin typeface="Calibri"/>
                <a:cs typeface="Calibri"/>
              </a:rPr>
              <a:t> </a:t>
            </a:r>
            <a:r>
              <a:rPr sz="1400" b="1" dirty="0">
                <a:solidFill>
                  <a:srgbClr val="00A2FF"/>
                </a:solidFill>
                <a:latin typeface="Calibri"/>
                <a:cs typeface="Calibri"/>
              </a:rPr>
              <a:t>beliefs</a:t>
            </a:r>
            <a:r>
              <a:rPr sz="1400" b="1" spc="-40" dirty="0">
                <a:solidFill>
                  <a:srgbClr val="00A2FF"/>
                </a:solidFill>
                <a:latin typeface="Calibri"/>
                <a:cs typeface="Calibri"/>
              </a:rPr>
              <a:t> </a:t>
            </a:r>
            <a:r>
              <a:rPr sz="1400" b="1" spc="-10" dirty="0">
                <a:solidFill>
                  <a:srgbClr val="00A2FF"/>
                </a:solidFill>
                <a:latin typeface="Calibri"/>
                <a:cs typeface="Calibri"/>
              </a:rPr>
              <a:t>(retaliatory attitudes)</a:t>
            </a:r>
            <a:endParaRPr sz="1400">
              <a:latin typeface="Calibri"/>
              <a:cs typeface="Calibri"/>
            </a:endParaRPr>
          </a:p>
          <a:p>
            <a:pPr marL="469265" indent="-318135">
              <a:lnSpc>
                <a:spcPts val="1585"/>
              </a:lnSpc>
              <a:buChar char="•"/>
              <a:tabLst>
                <a:tab pos="469265" algn="l"/>
                <a:tab pos="469900" algn="l"/>
              </a:tabLst>
            </a:pPr>
            <a:r>
              <a:rPr sz="1400" dirty="0">
                <a:latin typeface="Calibri"/>
                <a:cs typeface="Calibri"/>
              </a:rPr>
              <a:t>Peer</a:t>
            </a:r>
            <a:r>
              <a:rPr sz="1400" spc="-20" dirty="0">
                <a:latin typeface="Calibri"/>
                <a:cs typeface="Calibri"/>
              </a:rPr>
              <a:t> </a:t>
            </a:r>
            <a:r>
              <a:rPr sz="1400" spc="-10" dirty="0">
                <a:latin typeface="Calibri"/>
                <a:cs typeface="Calibri"/>
              </a:rPr>
              <a:t>influence</a:t>
            </a:r>
            <a:endParaRPr sz="1400">
              <a:latin typeface="Calibri"/>
              <a:cs typeface="Calibri"/>
            </a:endParaRPr>
          </a:p>
          <a:p>
            <a:pPr marL="469265" indent="-318135">
              <a:lnSpc>
                <a:spcPts val="1650"/>
              </a:lnSpc>
              <a:buChar char="•"/>
              <a:tabLst>
                <a:tab pos="469265" algn="l"/>
                <a:tab pos="469900" algn="l"/>
              </a:tabLst>
            </a:pPr>
            <a:r>
              <a:rPr sz="1400" dirty="0">
                <a:latin typeface="Calibri"/>
                <a:cs typeface="Calibri"/>
              </a:rPr>
              <a:t>Firearm</a:t>
            </a:r>
            <a:r>
              <a:rPr sz="1400" spc="-35" dirty="0">
                <a:latin typeface="Calibri"/>
                <a:cs typeface="Calibri"/>
              </a:rPr>
              <a:t> </a:t>
            </a:r>
            <a:r>
              <a:rPr sz="1400" spc="-10" dirty="0">
                <a:latin typeface="Calibri"/>
                <a:cs typeface="Calibri"/>
              </a:rPr>
              <a:t>Behavior</a:t>
            </a:r>
            <a:endParaRPr sz="1400">
              <a:latin typeface="Calibri"/>
              <a:cs typeface="Calibri"/>
            </a:endParaRPr>
          </a:p>
          <a:p>
            <a:pPr marL="469265" indent="-318135">
              <a:lnSpc>
                <a:spcPts val="1650"/>
              </a:lnSpc>
              <a:buChar char="•"/>
              <a:tabLst>
                <a:tab pos="469265" algn="l"/>
                <a:tab pos="469900" algn="l"/>
              </a:tabLst>
            </a:pPr>
            <a:r>
              <a:rPr sz="1400" spc="-10" dirty="0">
                <a:latin typeface="Calibri"/>
                <a:cs typeface="Calibri"/>
              </a:rPr>
              <a:t>Resilience</a:t>
            </a:r>
            <a:endParaRPr sz="1400">
              <a:latin typeface="Calibri"/>
              <a:cs typeface="Calibri"/>
            </a:endParaRPr>
          </a:p>
          <a:p>
            <a:pPr marL="469265" indent="-318135">
              <a:lnSpc>
                <a:spcPts val="1664"/>
              </a:lnSpc>
              <a:buChar char="•"/>
              <a:tabLst>
                <a:tab pos="469265" algn="l"/>
                <a:tab pos="469900" algn="l"/>
              </a:tabLst>
            </a:pPr>
            <a:r>
              <a:rPr sz="1400" spc="-10" dirty="0">
                <a:latin typeface="Calibri"/>
                <a:cs typeface="Calibri"/>
              </a:rPr>
              <a:t>Demographics</a:t>
            </a:r>
            <a:endParaRPr sz="14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41724"/>
            <a:ext cx="12180570" cy="5616575"/>
            <a:chOff x="0" y="1241724"/>
            <a:chExt cx="12180570" cy="5616575"/>
          </a:xfrm>
        </p:grpSpPr>
        <p:pic>
          <p:nvPicPr>
            <p:cNvPr id="3" name="object 3"/>
            <p:cNvPicPr/>
            <p:nvPr/>
          </p:nvPicPr>
          <p:blipFill>
            <a:blip r:embed="rId2" cstate="print"/>
            <a:stretch>
              <a:fillRect/>
            </a:stretch>
          </p:blipFill>
          <p:spPr>
            <a:xfrm>
              <a:off x="9230893" y="4096438"/>
              <a:ext cx="2672699" cy="1949999"/>
            </a:xfrm>
            <a:prstGeom prst="rect">
              <a:avLst/>
            </a:prstGeom>
          </p:spPr>
        </p:pic>
        <p:sp>
          <p:nvSpPr>
            <p:cNvPr id="4" name="object 4"/>
            <p:cNvSpPr/>
            <p:nvPr/>
          </p:nvSpPr>
          <p:spPr>
            <a:xfrm>
              <a:off x="5241587" y="1251249"/>
              <a:ext cx="3752215" cy="4795520"/>
            </a:xfrm>
            <a:custGeom>
              <a:avLst/>
              <a:gdLst/>
              <a:ahLst/>
              <a:cxnLst/>
              <a:rect l="l" t="t" r="r" b="b"/>
              <a:pathLst>
                <a:path w="3752215" h="4795520">
                  <a:moveTo>
                    <a:pt x="3752111" y="0"/>
                  </a:moveTo>
                  <a:lnTo>
                    <a:pt x="3743111" y="4795199"/>
                  </a:lnTo>
                </a:path>
                <a:path w="3752215" h="4795520">
                  <a:moveTo>
                    <a:pt x="8999" y="0"/>
                  </a:moveTo>
                  <a:lnTo>
                    <a:pt x="0" y="4795199"/>
                  </a:lnTo>
                </a:path>
              </a:pathLst>
            </a:custGeom>
            <a:ln w="19049">
              <a:solidFill>
                <a:srgbClr val="4178BD"/>
              </a:solidFill>
            </a:ln>
          </p:spPr>
          <p:txBody>
            <a:bodyPr wrap="square" lIns="0" tIns="0" rIns="0" bIns="0" rtlCol="0"/>
            <a:lstStyle/>
            <a:p>
              <a:endParaRPr/>
            </a:p>
          </p:txBody>
        </p:sp>
        <p:sp>
          <p:nvSpPr>
            <p:cNvPr id="5" name="object 5"/>
            <p:cNvSpPr/>
            <p:nvPr/>
          </p:nvSpPr>
          <p:spPr>
            <a:xfrm>
              <a:off x="242249" y="3624950"/>
              <a:ext cx="4800600" cy="9525"/>
            </a:xfrm>
            <a:custGeom>
              <a:avLst/>
              <a:gdLst/>
              <a:ahLst/>
              <a:cxnLst/>
              <a:rect l="l" t="t" r="r" b="b"/>
              <a:pathLst>
                <a:path w="4800600" h="9525">
                  <a:moveTo>
                    <a:pt x="4800599" y="8999"/>
                  </a:moveTo>
                  <a:lnTo>
                    <a:pt x="0" y="0"/>
                  </a:lnTo>
                </a:path>
              </a:pathLst>
            </a:custGeom>
            <a:ln w="28574">
              <a:solidFill>
                <a:srgbClr val="4178BD"/>
              </a:solidFill>
            </a:ln>
          </p:spPr>
          <p:txBody>
            <a:bodyPr wrap="square" lIns="0" tIns="0" rIns="0" bIns="0" rtlCol="0"/>
            <a:lstStyle/>
            <a:p>
              <a:endParaRPr/>
            </a:p>
          </p:txBody>
        </p:sp>
        <p:pic>
          <p:nvPicPr>
            <p:cNvPr id="6" name="object 6"/>
            <p:cNvPicPr/>
            <p:nvPr/>
          </p:nvPicPr>
          <p:blipFill>
            <a:blip r:embed="rId3" cstate="print"/>
            <a:stretch>
              <a:fillRect/>
            </a:stretch>
          </p:blipFill>
          <p:spPr>
            <a:xfrm>
              <a:off x="378080" y="1266831"/>
              <a:ext cx="4520086" cy="1657695"/>
            </a:xfrm>
            <a:prstGeom prst="rect">
              <a:avLst/>
            </a:prstGeom>
          </p:spPr>
        </p:pic>
        <p:pic>
          <p:nvPicPr>
            <p:cNvPr id="7" name="object 7"/>
            <p:cNvPicPr/>
            <p:nvPr/>
          </p:nvPicPr>
          <p:blipFill>
            <a:blip r:embed="rId4" cstate="print"/>
            <a:stretch>
              <a:fillRect/>
            </a:stretch>
          </p:blipFill>
          <p:spPr>
            <a:xfrm>
              <a:off x="388408" y="3835568"/>
              <a:ext cx="3505793" cy="2056634"/>
            </a:xfrm>
            <a:prstGeom prst="rect">
              <a:avLst/>
            </a:prstGeom>
          </p:spPr>
        </p:pic>
        <p:pic>
          <p:nvPicPr>
            <p:cNvPr id="8" name="object 8"/>
            <p:cNvPicPr/>
            <p:nvPr/>
          </p:nvPicPr>
          <p:blipFill>
            <a:blip r:embed="rId5" cstate="print"/>
            <a:stretch>
              <a:fillRect/>
            </a:stretch>
          </p:blipFill>
          <p:spPr>
            <a:xfrm>
              <a:off x="5518107" y="4309834"/>
              <a:ext cx="3306165" cy="1681213"/>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78105">
              <a:lnSpc>
                <a:spcPct val="100000"/>
              </a:lnSpc>
              <a:spcBef>
                <a:spcPts val="100"/>
              </a:spcBef>
            </a:pPr>
            <a:r>
              <a:rPr dirty="0"/>
              <a:t>What</a:t>
            </a:r>
            <a:r>
              <a:rPr spc="-35" dirty="0"/>
              <a:t> </a:t>
            </a:r>
            <a:r>
              <a:rPr dirty="0"/>
              <a:t>the</a:t>
            </a:r>
            <a:r>
              <a:rPr spc="-25" dirty="0"/>
              <a:t> </a:t>
            </a:r>
            <a:r>
              <a:rPr dirty="0"/>
              <a:t>Research</a:t>
            </a:r>
            <a:r>
              <a:rPr spc="-25" dirty="0"/>
              <a:t> </a:t>
            </a:r>
            <a:r>
              <a:rPr spc="-20" dirty="0"/>
              <a:t>Found</a:t>
            </a:r>
          </a:p>
        </p:txBody>
      </p:sp>
      <p:sp>
        <p:nvSpPr>
          <p:cNvPr id="10" name="object 10"/>
          <p:cNvSpPr txBox="1"/>
          <p:nvPr/>
        </p:nvSpPr>
        <p:spPr>
          <a:xfrm>
            <a:off x="9289075" y="1233372"/>
            <a:ext cx="2366645" cy="768350"/>
          </a:xfrm>
          <a:prstGeom prst="rect">
            <a:avLst/>
          </a:prstGeom>
        </p:spPr>
        <p:txBody>
          <a:bodyPr vert="horz" wrap="square" lIns="0" tIns="12700" rIns="0" bIns="0" rtlCol="0">
            <a:spAutoFit/>
          </a:bodyPr>
          <a:lstStyle/>
          <a:p>
            <a:pPr marL="12700" marR="5080">
              <a:lnSpc>
                <a:spcPct val="116100"/>
              </a:lnSpc>
              <a:spcBef>
                <a:spcPts val="100"/>
              </a:spcBef>
            </a:pPr>
            <a:r>
              <a:rPr sz="1400" b="1" dirty="0">
                <a:latin typeface="Calibri"/>
                <a:cs typeface="Calibri"/>
              </a:rPr>
              <a:t>Positive</a:t>
            </a:r>
            <a:r>
              <a:rPr sz="1400" b="1" spc="-50" dirty="0">
                <a:latin typeface="Calibri"/>
                <a:cs typeface="Calibri"/>
              </a:rPr>
              <a:t> </a:t>
            </a:r>
            <a:r>
              <a:rPr sz="1400" b="1" dirty="0">
                <a:latin typeface="Calibri"/>
                <a:cs typeface="Calibri"/>
              </a:rPr>
              <a:t>correlation</a:t>
            </a:r>
            <a:r>
              <a:rPr sz="1400" b="1" spc="-45" dirty="0">
                <a:latin typeface="Calibri"/>
                <a:cs typeface="Calibri"/>
              </a:rPr>
              <a:t> </a:t>
            </a:r>
            <a:r>
              <a:rPr sz="1400" b="1" spc="-10" dirty="0">
                <a:latin typeface="Calibri"/>
                <a:cs typeface="Calibri"/>
              </a:rPr>
              <a:t>between </a:t>
            </a:r>
            <a:r>
              <a:rPr sz="1400" b="1" dirty="0">
                <a:latin typeface="Calibri"/>
                <a:cs typeface="Calibri"/>
              </a:rPr>
              <a:t>ACEs,</a:t>
            </a:r>
            <a:r>
              <a:rPr sz="1400" b="1" spc="-25" dirty="0">
                <a:latin typeface="Calibri"/>
                <a:cs typeface="Calibri"/>
              </a:rPr>
              <a:t> </a:t>
            </a:r>
            <a:r>
              <a:rPr sz="1400" b="1" dirty="0">
                <a:latin typeface="Calibri"/>
                <a:cs typeface="Calibri"/>
              </a:rPr>
              <a:t>the</a:t>
            </a:r>
            <a:r>
              <a:rPr sz="1400" b="1" spc="-25" dirty="0">
                <a:latin typeface="Calibri"/>
                <a:cs typeface="Calibri"/>
              </a:rPr>
              <a:t> </a:t>
            </a:r>
            <a:r>
              <a:rPr sz="1400" b="1" dirty="0">
                <a:latin typeface="Calibri"/>
                <a:cs typeface="Calibri"/>
              </a:rPr>
              <a:t>SaFETy</a:t>
            </a:r>
            <a:r>
              <a:rPr sz="1400" b="1" spc="-25" dirty="0">
                <a:latin typeface="Calibri"/>
                <a:cs typeface="Calibri"/>
              </a:rPr>
              <a:t> </a:t>
            </a:r>
            <a:r>
              <a:rPr sz="1400" b="1" dirty="0">
                <a:latin typeface="Calibri"/>
                <a:cs typeface="Calibri"/>
              </a:rPr>
              <a:t>Score,</a:t>
            </a:r>
            <a:r>
              <a:rPr sz="1400" b="1" spc="-25" dirty="0">
                <a:latin typeface="Calibri"/>
                <a:cs typeface="Calibri"/>
              </a:rPr>
              <a:t> and </a:t>
            </a:r>
            <a:r>
              <a:rPr sz="1400" b="1" dirty="0">
                <a:latin typeface="Calibri"/>
                <a:cs typeface="Calibri"/>
              </a:rPr>
              <a:t>Lifetime</a:t>
            </a:r>
            <a:r>
              <a:rPr sz="1400" b="1" spc="-45" dirty="0">
                <a:latin typeface="Calibri"/>
                <a:cs typeface="Calibri"/>
              </a:rPr>
              <a:t> </a:t>
            </a:r>
            <a:r>
              <a:rPr sz="1400" b="1" dirty="0">
                <a:latin typeface="Calibri"/>
                <a:cs typeface="Calibri"/>
              </a:rPr>
              <a:t>Gun</a:t>
            </a:r>
            <a:r>
              <a:rPr sz="1400" b="1" spc="-30" dirty="0">
                <a:latin typeface="Calibri"/>
                <a:cs typeface="Calibri"/>
              </a:rPr>
              <a:t> </a:t>
            </a:r>
            <a:r>
              <a:rPr sz="1400" b="1" dirty="0">
                <a:latin typeface="Calibri"/>
                <a:cs typeface="Calibri"/>
              </a:rPr>
              <a:t>Violence</a:t>
            </a:r>
            <a:r>
              <a:rPr sz="1400" b="1" spc="-30" dirty="0">
                <a:latin typeface="Calibri"/>
                <a:cs typeface="Calibri"/>
              </a:rPr>
              <a:t> </a:t>
            </a:r>
            <a:r>
              <a:rPr sz="1400" b="1" spc="-10" dirty="0">
                <a:latin typeface="Calibri"/>
                <a:cs typeface="Calibri"/>
              </a:rPr>
              <a:t>Exposure</a:t>
            </a:r>
            <a:endParaRPr sz="1400">
              <a:latin typeface="Calibri"/>
              <a:cs typeface="Calibri"/>
            </a:endParaRPr>
          </a:p>
        </p:txBody>
      </p:sp>
      <p:pic>
        <p:nvPicPr>
          <p:cNvPr id="11" name="object 11"/>
          <p:cNvPicPr/>
          <p:nvPr/>
        </p:nvPicPr>
        <p:blipFill>
          <a:blip r:embed="rId6" cstate="print"/>
          <a:stretch>
            <a:fillRect/>
          </a:stretch>
        </p:blipFill>
        <p:spPr>
          <a:xfrm>
            <a:off x="9230900" y="2066650"/>
            <a:ext cx="2672699" cy="1949999"/>
          </a:xfrm>
          <a:prstGeom prst="rect">
            <a:avLst/>
          </a:prstGeom>
        </p:spPr>
      </p:pic>
      <p:sp>
        <p:nvSpPr>
          <p:cNvPr id="12" name="object 12"/>
          <p:cNvSpPr txBox="1"/>
          <p:nvPr/>
        </p:nvSpPr>
        <p:spPr>
          <a:xfrm>
            <a:off x="5425200" y="1235248"/>
            <a:ext cx="3133090" cy="1016000"/>
          </a:xfrm>
          <a:prstGeom prst="rect">
            <a:avLst/>
          </a:prstGeom>
        </p:spPr>
        <p:txBody>
          <a:bodyPr vert="horz" wrap="square" lIns="0" tIns="12700" rIns="0" bIns="0" rtlCol="0">
            <a:spAutoFit/>
          </a:bodyPr>
          <a:lstStyle/>
          <a:p>
            <a:pPr marL="12700" marR="5080">
              <a:lnSpc>
                <a:spcPct val="116100"/>
              </a:lnSpc>
              <a:spcBef>
                <a:spcPts val="100"/>
              </a:spcBef>
            </a:pPr>
            <a:r>
              <a:rPr sz="1400" b="1" dirty="0">
                <a:latin typeface="Calibri"/>
                <a:cs typeface="Calibri"/>
              </a:rPr>
              <a:t>Rates</a:t>
            </a:r>
            <a:r>
              <a:rPr sz="1400" b="1" spc="-30" dirty="0">
                <a:latin typeface="Calibri"/>
                <a:cs typeface="Calibri"/>
              </a:rPr>
              <a:t> </a:t>
            </a:r>
            <a:r>
              <a:rPr sz="1400" b="1" dirty="0">
                <a:latin typeface="Calibri"/>
                <a:cs typeface="Calibri"/>
              </a:rPr>
              <a:t>of</a:t>
            </a:r>
            <a:r>
              <a:rPr sz="1400" b="1" spc="-30" dirty="0">
                <a:latin typeface="Calibri"/>
                <a:cs typeface="Calibri"/>
              </a:rPr>
              <a:t> </a:t>
            </a:r>
            <a:r>
              <a:rPr sz="1400" b="1" dirty="0">
                <a:latin typeface="Calibri"/>
                <a:cs typeface="Calibri"/>
              </a:rPr>
              <a:t>violence</a:t>
            </a:r>
            <a:r>
              <a:rPr sz="1400" b="1" spc="-25" dirty="0">
                <a:latin typeface="Calibri"/>
                <a:cs typeface="Calibri"/>
              </a:rPr>
              <a:t> </a:t>
            </a:r>
            <a:r>
              <a:rPr sz="1400" b="1" dirty="0">
                <a:latin typeface="Calibri"/>
                <a:cs typeface="Calibri"/>
              </a:rPr>
              <a:t>exposure</a:t>
            </a:r>
            <a:r>
              <a:rPr sz="1400" b="1" spc="-30" dirty="0">
                <a:latin typeface="Calibri"/>
                <a:cs typeface="Calibri"/>
              </a:rPr>
              <a:t> </a:t>
            </a:r>
            <a:r>
              <a:rPr sz="1400" b="1" dirty="0">
                <a:latin typeface="Calibri"/>
                <a:cs typeface="Calibri"/>
              </a:rPr>
              <a:t>were</a:t>
            </a:r>
            <a:r>
              <a:rPr sz="1400" b="1" spc="-30" dirty="0">
                <a:latin typeface="Calibri"/>
                <a:cs typeface="Calibri"/>
              </a:rPr>
              <a:t> </a:t>
            </a:r>
            <a:r>
              <a:rPr sz="1400" b="1" dirty="0">
                <a:latin typeface="Calibri"/>
                <a:cs typeface="Calibri"/>
              </a:rPr>
              <a:t>similar</a:t>
            </a:r>
            <a:r>
              <a:rPr sz="1400" b="1" spc="-25" dirty="0">
                <a:latin typeface="Calibri"/>
                <a:cs typeface="Calibri"/>
              </a:rPr>
              <a:t> in </a:t>
            </a:r>
            <a:r>
              <a:rPr sz="1400" b="1" dirty="0">
                <a:latin typeface="Calibri"/>
                <a:cs typeface="Calibri"/>
              </a:rPr>
              <a:t>our</a:t>
            </a:r>
            <a:r>
              <a:rPr sz="1400" b="1" spc="-30" dirty="0">
                <a:latin typeface="Calibri"/>
                <a:cs typeface="Calibri"/>
              </a:rPr>
              <a:t> </a:t>
            </a:r>
            <a:r>
              <a:rPr sz="1400" b="1" dirty="0">
                <a:latin typeface="Calibri"/>
                <a:cs typeface="Calibri"/>
              </a:rPr>
              <a:t>population</a:t>
            </a:r>
            <a:r>
              <a:rPr sz="1400" b="1" spc="-25" dirty="0">
                <a:latin typeface="Calibri"/>
                <a:cs typeface="Calibri"/>
              </a:rPr>
              <a:t> </a:t>
            </a:r>
            <a:r>
              <a:rPr sz="1400" b="1" dirty="0">
                <a:latin typeface="Calibri"/>
                <a:cs typeface="Calibri"/>
              </a:rPr>
              <a:t>and</a:t>
            </a:r>
            <a:r>
              <a:rPr sz="1400" b="1" spc="-30" dirty="0">
                <a:latin typeface="Calibri"/>
                <a:cs typeface="Calibri"/>
              </a:rPr>
              <a:t> </a:t>
            </a:r>
            <a:r>
              <a:rPr sz="1400" b="1" dirty="0">
                <a:latin typeface="Calibri"/>
                <a:cs typeface="Calibri"/>
              </a:rPr>
              <a:t>the</a:t>
            </a:r>
            <a:r>
              <a:rPr sz="1400" b="1" spc="-25" dirty="0">
                <a:latin typeface="Calibri"/>
                <a:cs typeface="Calibri"/>
              </a:rPr>
              <a:t> </a:t>
            </a:r>
            <a:r>
              <a:rPr sz="1400" b="1" dirty="0">
                <a:latin typeface="Calibri"/>
                <a:cs typeface="Calibri"/>
              </a:rPr>
              <a:t>original</a:t>
            </a:r>
            <a:r>
              <a:rPr sz="1400" b="1" spc="-25" dirty="0">
                <a:latin typeface="Calibri"/>
                <a:cs typeface="Calibri"/>
              </a:rPr>
              <a:t> </a:t>
            </a:r>
            <a:r>
              <a:rPr sz="1400" b="1" spc="-10" dirty="0">
                <a:latin typeface="Calibri"/>
                <a:cs typeface="Calibri"/>
              </a:rPr>
              <a:t>SaFETy </a:t>
            </a:r>
            <a:r>
              <a:rPr sz="1400" b="1" dirty="0">
                <a:latin typeface="Calibri"/>
                <a:cs typeface="Calibri"/>
              </a:rPr>
              <a:t>study</a:t>
            </a:r>
            <a:r>
              <a:rPr sz="1400" b="1" spc="35" dirty="0">
                <a:latin typeface="Calibri"/>
                <a:cs typeface="Calibri"/>
              </a:rPr>
              <a:t> </a:t>
            </a:r>
            <a:r>
              <a:rPr sz="1400" dirty="0">
                <a:latin typeface="Calibri"/>
                <a:cs typeface="Calibri"/>
              </a:rPr>
              <a:t>which</a:t>
            </a:r>
            <a:r>
              <a:rPr sz="1400" spc="-20" dirty="0">
                <a:latin typeface="Calibri"/>
                <a:cs typeface="Calibri"/>
              </a:rPr>
              <a:t> </a:t>
            </a:r>
            <a:r>
              <a:rPr sz="1400" dirty="0">
                <a:latin typeface="Calibri"/>
                <a:cs typeface="Calibri"/>
              </a:rPr>
              <a:t>was</a:t>
            </a:r>
            <a:r>
              <a:rPr sz="1400" spc="-20" dirty="0">
                <a:latin typeface="Calibri"/>
                <a:cs typeface="Calibri"/>
              </a:rPr>
              <a:t> </a:t>
            </a:r>
            <a:r>
              <a:rPr sz="1400" dirty="0">
                <a:latin typeface="Calibri"/>
                <a:cs typeface="Calibri"/>
              </a:rPr>
              <a:t>conducted</a:t>
            </a:r>
            <a:r>
              <a:rPr sz="1400" spc="-20"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an</a:t>
            </a:r>
            <a:r>
              <a:rPr sz="1400" spc="-20" dirty="0">
                <a:latin typeface="Calibri"/>
                <a:cs typeface="Calibri"/>
              </a:rPr>
              <a:t> </a:t>
            </a:r>
            <a:r>
              <a:rPr sz="1400" dirty="0">
                <a:latin typeface="Calibri"/>
                <a:cs typeface="Calibri"/>
              </a:rPr>
              <a:t>urban</a:t>
            </a:r>
            <a:r>
              <a:rPr sz="1400" spc="-20" dirty="0">
                <a:latin typeface="Calibri"/>
                <a:cs typeface="Calibri"/>
              </a:rPr>
              <a:t> </a:t>
            </a:r>
            <a:r>
              <a:rPr sz="1400" spc="-25" dirty="0">
                <a:latin typeface="Calibri"/>
                <a:cs typeface="Calibri"/>
              </a:rPr>
              <a:t>ED </a:t>
            </a:r>
            <a:r>
              <a:rPr sz="1400" spc="-10" dirty="0">
                <a:latin typeface="Calibri"/>
                <a:cs typeface="Calibri"/>
              </a:rPr>
              <a:t>setting</a:t>
            </a:r>
            <a:endParaRPr sz="1400">
              <a:latin typeface="Calibri"/>
              <a:cs typeface="Calibri"/>
            </a:endParaRPr>
          </a:p>
        </p:txBody>
      </p:sp>
      <p:sp>
        <p:nvSpPr>
          <p:cNvPr id="13" name="object 13"/>
          <p:cNvSpPr txBox="1"/>
          <p:nvPr/>
        </p:nvSpPr>
        <p:spPr>
          <a:xfrm>
            <a:off x="4001538" y="4053421"/>
            <a:ext cx="944244" cy="1623695"/>
          </a:xfrm>
          <a:prstGeom prst="rect">
            <a:avLst/>
          </a:prstGeom>
        </p:spPr>
        <p:txBody>
          <a:bodyPr vert="horz" wrap="square" lIns="0" tIns="10795" rIns="0" bIns="0" rtlCol="0">
            <a:spAutoFit/>
          </a:bodyPr>
          <a:lstStyle/>
          <a:p>
            <a:pPr marL="12700" marR="5080">
              <a:lnSpc>
                <a:spcPct val="101000"/>
              </a:lnSpc>
              <a:spcBef>
                <a:spcPts val="85"/>
              </a:spcBef>
            </a:pPr>
            <a:r>
              <a:rPr sz="1300" dirty="0">
                <a:latin typeface="Calibri"/>
                <a:cs typeface="Calibri"/>
              </a:rPr>
              <a:t>The</a:t>
            </a:r>
            <a:r>
              <a:rPr sz="1300" spc="-65" dirty="0">
                <a:latin typeface="Calibri"/>
                <a:cs typeface="Calibri"/>
              </a:rPr>
              <a:t> </a:t>
            </a:r>
            <a:r>
              <a:rPr sz="1300" b="1" dirty="0">
                <a:latin typeface="Calibri"/>
                <a:cs typeface="Calibri"/>
              </a:rPr>
              <a:t>belief</a:t>
            </a:r>
            <a:r>
              <a:rPr sz="1300" b="1" spc="-20" dirty="0">
                <a:latin typeface="Calibri"/>
                <a:cs typeface="Calibri"/>
              </a:rPr>
              <a:t> </a:t>
            </a:r>
            <a:r>
              <a:rPr sz="1300" b="1" spc="-25" dirty="0">
                <a:latin typeface="Calibri"/>
                <a:cs typeface="Calibri"/>
              </a:rPr>
              <a:t>in </a:t>
            </a:r>
            <a:r>
              <a:rPr sz="1300" b="1" dirty="0">
                <a:latin typeface="Calibri"/>
                <a:cs typeface="Calibri"/>
              </a:rPr>
              <a:t>retaliating</a:t>
            </a:r>
            <a:r>
              <a:rPr sz="1300" b="1" spc="-55" dirty="0">
                <a:latin typeface="Calibri"/>
                <a:cs typeface="Calibri"/>
              </a:rPr>
              <a:t> </a:t>
            </a:r>
            <a:r>
              <a:rPr sz="1300" b="1" spc="-25" dirty="0">
                <a:latin typeface="Calibri"/>
                <a:cs typeface="Calibri"/>
              </a:rPr>
              <a:t>vs </a:t>
            </a:r>
            <a:r>
              <a:rPr sz="1300" b="1" dirty="0">
                <a:latin typeface="Calibri"/>
                <a:cs typeface="Calibri"/>
              </a:rPr>
              <a:t>forgiving</a:t>
            </a:r>
            <a:r>
              <a:rPr sz="1300" b="1" spc="-45" dirty="0">
                <a:latin typeface="Calibri"/>
                <a:cs typeface="Calibri"/>
              </a:rPr>
              <a:t> </a:t>
            </a:r>
            <a:r>
              <a:rPr sz="1300" b="1" spc="-50" dirty="0">
                <a:latin typeface="Calibri"/>
                <a:cs typeface="Calibri"/>
              </a:rPr>
              <a:t>a </a:t>
            </a:r>
            <a:r>
              <a:rPr sz="1300" b="1" spc="-10" dirty="0">
                <a:latin typeface="Calibri"/>
                <a:cs typeface="Calibri"/>
              </a:rPr>
              <a:t>perceived transgression </a:t>
            </a:r>
            <a:r>
              <a:rPr sz="1300" b="1" dirty="0">
                <a:latin typeface="Calibri"/>
                <a:cs typeface="Calibri"/>
              </a:rPr>
              <a:t>ratio</a:t>
            </a:r>
            <a:r>
              <a:rPr sz="1300" b="1" spc="-20" dirty="0">
                <a:latin typeface="Calibri"/>
                <a:cs typeface="Calibri"/>
              </a:rPr>
              <a:t> </a:t>
            </a:r>
            <a:r>
              <a:rPr sz="1300" b="1" dirty="0">
                <a:latin typeface="Calibri"/>
                <a:cs typeface="Calibri"/>
              </a:rPr>
              <a:t>is</a:t>
            </a:r>
            <a:r>
              <a:rPr sz="1300" b="1" spc="-5" dirty="0">
                <a:latin typeface="Calibri"/>
                <a:cs typeface="Calibri"/>
              </a:rPr>
              <a:t> </a:t>
            </a:r>
            <a:r>
              <a:rPr sz="1300" b="1" spc="-10" dirty="0">
                <a:latin typeface="Calibri"/>
                <a:cs typeface="Calibri"/>
              </a:rPr>
              <a:t>2:1</a:t>
            </a:r>
            <a:r>
              <a:rPr sz="1300" b="1" spc="-100" dirty="0">
                <a:latin typeface="Calibri"/>
                <a:cs typeface="Calibri"/>
              </a:rPr>
              <a:t> </a:t>
            </a:r>
            <a:r>
              <a:rPr sz="1300" spc="-25" dirty="0">
                <a:latin typeface="Calibri"/>
                <a:cs typeface="Calibri"/>
              </a:rPr>
              <a:t>in </a:t>
            </a:r>
            <a:r>
              <a:rPr sz="1300" dirty="0">
                <a:latin typeface="Calibri"/>
                <a:cs typeface="Calibri"/>
              </a:rPr>
              <a:t>our</a:t>
            </a:r>
            <a:r>
              <a:rPr sz="1300" spc="-25" dirty="0">
                <a:latin typeface="Calibri"/>
                <a:cs typeface="Calibri"/>
              </a:rPr>
              <a:t> </a:t>
            </a:r>
            <a:r>
              <a:rPr sz="1300" spc="-10" dirty="0">
                <a:latin typeface="Calibri"/>
                <a:cs typeface="Calibri"/>
              </a:rPr>
              <a:t>study population</a:t>
            </a:r>
            <a:endParaRPr sz="1300">
              <a:latin typeface="Calibri"/>
              <a:cs typeface="Calibri"/>
            </a:endParaRPr>
          </a:p>
        </p:txBody>
      </p:sp>
      <p:sp>
        <p:nvSpPr>
          <p:cNvPr id="14" name="object 14"/>
          <p:cNvSpPr txBox="1"/>
          <p:nvPr/>
        </p:nvSpPr>
        <p:spPr>
          <a:xfrm>
            <a:off x="358100" y="2980338"/>
            <a:ext cx="4458970" cy="448309"/>
          </a:xfrm>
          <a:prstGeom prst="rect">
            <a:avLst/>
          </a:prstGeom>
        </p:spPr>
        <p:txBody>
          <a:bodyPr vert="horz" wrap="square" lIns="0" tIns="22860" rIns="0" bIns="0" rtlCol="0">
            <a:spAutoFit/>
          </a:bodyPr>
          <a:lstStyle/>
          <a:p>
            <a:pPr marL="12700" marR="5080">
              <a:lnSpc>
                <a:spcPts val="1650"/>
              </a:lnSpc>
              <a:spcBef>
                <a:spcPts val="180"/>
              </a:spcBef>
            </a:pPr>
            <a:r>
              <a:rPr sz="1400" b="1" dirty="0">
                <a:latin typeface="Calibri"/>
                <a:cs typeface="Calibri"/>
              </a:rPr>
              <a:t>No</a:t>
            </a:r>
            <a:r>
              <a:rPr sz="1400" b="1" spc="-35" dirty="0">
                <a:latin typeface="Calibri"/>
                <a:cs typeface="Calibri"/>
              </a:rPr>
              <a:t> </a:t>
            </a:r>
            <a:r>
              <a:rPr sz="1400" b="1" dirty="0">
                <a:latin typeface="Calibri"/>
                <a:cs typeface="Calibri"/>
              </a:rPr>
              <a:t>significant</a:t>
            </a:r>
            <a:r>
              <a:rPr sz="1400" b="1" spc="-25" dirty="0">
                <a:latin typeface="Calibri"/>
                <a:cs typeface="Calibri"/>
              </a:rPr>
              <a:t> </a:t>
            </a:r>
            <a:r>
              <a:rPr sz="1400" b="1" dirty="0">
                <a:latin typeface="Calibri"/>
                <a:cs typeface="Calibri"/>
              </a:rPr>
              <a:t>change</a:t>
            </a:r>
            <a:r>
              <a:rPr sz="1400" b="1" spc="200"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an</a:t>
            </a:r>
            <a:r>
              <a:rPr sz="1400" spc="-20" dirty="0">
                <a:latin typeface="Calibri"/>
                <a:cs typeface="Calibri"/>
              </a:rPr>
              <a:t> </a:t>
            </a:r>
            <a:r>
              <a:rPr sz="1400" dirty="0">
                <a:latin typeface="Calibri"/>
                <a:cs typeface="Calibri"/>
              </a:rPr>
              <a:t>individual’s</a:t>
            </a:r>
            <a:r>
              <a:rPr sz="1400" spc="-25" dirty="0">
                <a:latin typeface="Calibri"/>
                <a:cs typeface="Calibri"/>
              </a:rPr>
              <a:t> </a:t>
            </a:r>
            <a:r>
              <a:rPr sz="1400" dirty="0">
                <a:latin typeface="Calibri"/>
                <a:cs typeface="Calibri"/>
              </a:rPr>
              <a:t>level</a:t>
            </a:r>
            <a:r>
              <a:rPr sz="1400" spc="-20"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gun</a:t>
            </a:r>
            <a:r>
              <a:rPr sz="1400" spc="-20" dirty="0">
                <a:latin typeface="Calibri"/>
                <a:cs typeface="Calibri"/>
              </a:rPr>
              <a:t> </a:t>
            </a:r>
            <a:r>
              <a:rPr sz="1400" spc="-10" dirty="0">
                <a:latin typeface="Calibri"/>
                <a:cs typeface="Calibri"/>
              </a:rPr>
              <a:t>exposure </a:t>
            </a:r>
            <a:r>
              <a:rPr sz="1400" dirty="0">
                <a:latin typeface="Calibri"/>
                <a:cs typeface="Calibri"/>
              </a:rPr>
              <a:t>over</a:t>
            </a:r>
            <a:r>
              <a:rPr sz="1400" spc="-15" dirty="0">
                <a:latin typeface="Calibri"/>
                <a:cs typeface="Calibri"/>
              </a:rPr>
              <a:t> </a:t>
            </a:r>
            <a:r>
              <a:rPr sz="1400" dirty="0">
                <a:latin typeface="Calibri"/>
                <a:cs typeface="Calibri"/>
              </a:rPr>
              <a:t>6</a:t>
            </a:r>
            <a:r>
              <a:rPr sz="1400" spc="-10" dirty="0">
                <a:latin typeface="Calibri"/>
                <a:cs typeface="Calibri"/>
              </a:rPr>
              <a:t> months</a:t>
            </a:r>
            <a:endParaRPr sz="1400">
              <a:latin typeface="Calibri"/>
              <a:cs typeface="Calibri"/>
            </a:endParaRPr>
          </a:p>
        </p:txBody>
      </p:sp>
      <p:pic>
        <p:nvPicPr>
          <p:cNvPr id="15" name="object 15"/>
          <p:cNvPicPr/>
          <p:nvPr/>
        </p:nvPicPr>
        <p:blipFill>
          <a:blip r:embed="rId7" cstate="print"/>
          <a:stretch>
            <a:fillRect/>
          </a:stretch>
        </p:blipFill>
        <p:spPr>
          <a:xfrm>
            <a:off x="5445213" y="2087461"/>
            <a:ext cx="3262100" cy="20789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What</a:t>
            </a:r>
            <a:r>
              <a:rPr spc="-35" dirty="0"/>
              <a:t> </a:t>
            </a:r>
            <a:r>
              <a:rPr dirty="0"/>
              <a:t>this</a:t>
            </a:r>
            <a:r>
              <a:rPr spc="-25" dirty="0"/>
              <a:t> </a:t>
            </a:r>
            <a:r>
              <a:rPr dirty="0"/>
              <a:t>means</a:t>
            </a:r>
            <a:r>
              <a:rPr spc="-25" dirty="0"/>
              <a:t> </a:t>
            </a:r>
            <a:r>
              <a:rPr dirty="0"/>
              <a:t>for</a:t>
            </a:r>
            <a:r>
              <a:rPr spc="-25" dirty="0"/>
              <a:t> </a:t>
            </a:r>
            <a:r>
              <a:rPr dirty="0"/>
              <a:t>Clinical</a:t>
            </a:r>
            <a:r>
              <a:rPr spc="-25" dirty="0"/>
              <a:t> </a:t>
            </a:r>
            <a:r>
              <a:rPr spc="-10" dirty="0"/>
              <a:t>Practice</a:t>
            </a:r>
          </a:p>
        </p:txBody>
      </p:sp>
      <p:sp>
        <p:nvSpPr>
          <p:cNvPr id="3" name="object 3"/>
          <p:cNvSpPr txBox="1"/>
          <p:nvPr/>
        </p:nvSpPr>
        <p:spPr>
          <a:xfrm>
            <a:off x="3248600" y="1820803"/>
            <a:ext cx="677862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Family</a:t>
            </a:r>
            <a:r>
              <a:rPr sz="2000" spc="-35" dirty="0">
                <a:latin typeface="Calibri"/>
                <a:cs typeface="Calibri"/>
              </a:rPr>
              <a:t> </a:t>
            </a:r>
            <a:r>
              <a:rPr sz="2000" dirty="0">
                <a:latin typeface="Calibri"/>
                <a:cs typeface="Calibri"/>
              </a:rPr>
              <a:t>Physicians</a:t>
            </a:r>
            <a:r>
              <a:rPr sz="2000" spc="-20" dirty="0">
                <a:latin typeface="Calibri"/>
                <a:cs typeface="Calibri"/>
              </a:rPr>
              <a:t> </a:t>
            </a:r>
            <a:r>
              <a:rPr sz="2000" dirty="0">
                <a:latin typeface="Calibri"/>
                <a:cs typeface="Calibri"/>
              </a:rPr>
              <a:t>have</a:t>
            </a:r>
            <a:r>
              <a:rPr sz="2000" spc="-20"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role</a:t>
            </a:r>
            <a:r>
              <a:rPr sz="2000" spc="-20" dirty="0">
                <a:latin typeface="Calibri"/>
                <a:cs typeface="Calibri"/>
              </a:rPr>
              <a:t> </a:t>
            </a:r>
            <a:r>
              <a:rPr sz="2000" dirty="0">
                <a:latin typeface="Calibri"/>
                <a:cs typeface="Calibri"/>
              </a:rPr>
              <a:t>to</a:t>
            </a:r>
            <a:r>
              <a:rPr sz="2000" spc="-20" dirty="0">
                <a:latin typeface="Calibri"/>
                <a:cs typeface="Calibri"/>
              </a:rPr>
              <a:t> </a:t>
            </a:r>
            <a:r>
              <a:rPr sz="2000" dirty="0">
                <a:latin typeface="Calibri"/>
                <a:cs typeface="Calibri"/>
              </a:rPr>
              <a:t>play</a:t>
            </a:r>
            <a:r>
              <a:rPr sz="2000" spc="-20" dirty="0">
                <a:latin typeface="Calibri"/>
                <a:cs typeface="Calibri"/>
              </a:rPr>
              <a:t> </a:t>
            </a:r>
            <a:r>
              <a:rPr sz="2000" dirty="0">
                <a:latin typeface="Calibri"/>
                <a:cs typeface="Calibri"/>
              </a:rPr>
              <a:t>in</a:t>
            </a:r>
            <a:r>
              <a:rPr sz="2000" spc="-20" dirty="0">
                <a:latin typeface="Calibri"/>
                <a:cs typeface="Calibri"/>
              </a:rPr>
              <a:t> </a:t>
            </a:r>
            <a:r>
              <a:rPr sz="2000" dirty="0">
                <a:latin typeface="Calibri"/>
                <a:cs typeface="Calibri"/>
              </a:rPr>
              <a:t>the</a:t>
            </a:r>
            <a:r>
              <a:rPr sz="2000" spc="-20" dirty="0">
                <a:latin typeface="Calibri"/>
                <a:cs typeface="Calibri"/>
              </a:rPr>
              <a:t> </a:t>
            </a:r>
            <a:r>
              <a:rPr sz="2000" dirty="0">
                <a:latin typeface="Calibri"/>
                <a:cs typeface="Calibri"/>
              </a:rPr>
              <a:t>gun</a:t>
            </a:r>
            <a:r>
              <a:rPr sz="2000" spc="-20" dirty="0">
                <a:latin typeface="Calibri"/>
                <a:cs typeface="Calibri"/>
              </a:rPr>
              <a:t> </a:t>
            </a:r>
            <a:r>
              <a:rPr sz="2000" dirty="0">
                <a:latin typeface="Calibri"/>
                <a:cs typeface="Calibri"/>
              </a:rPr>
              <a:t>violence</a:t>
            </a:r>
            <a:r>
              <a:rPr sz="2000" spc="-20" dirty="0">
                <a:latin typeface="Calibri"/>
                <a:cs typeface="Calibri"/>
              </a:rPr>
              <a:t> </a:t>
            </a:r>
            <a:r>
              <a:rPr sz="2000" spc="-10" dirty="0">
                <a:latin typeface="Calibri"/>
                <a:cs typeface="Calibri"/>
              </a:rPr>
              <a:t>epidemic</a:t>
            </a:r>
            <a:endParaRPr sz="2000">
              <a:latin typeface="Calibri"/>
              <a:cs typeface="Calibri"/>
            </a:endParaRPr>
          </a:p>
        </p:txBody>
      </p:sp>
      <p:sp>
        <p:nvSpPr>
          <p:cNvPr id="4" name="object 4"/>
          <p:cNvSpPr txBox="1"/>
          <p:nvPr/>
        </p:nvSpPr>
        <p:spPr>
          <a:xfrm>
            <a:off x="3248600" y="2918115"/>
            <a:ext cx="7066280" cy="2287905"/>
          </a:xfrm>
          <a:prstGeom prst="rect">
            <a:avLst/>
          </a:prstGeom>
        </p:spPr>
        <p:txBody>
          <a:bodyPr vert="horz" wrap="square" lIns="0" tIns="12700" rIns="0" bIns="0" rtlCol="0">
            <a:spAutoFit/>
          </a:bodyPr>
          <a:lstStyle/>
          <a:p>
            <a:pPr marL="12700" marR="250825">
              <a:lnSpc>
                <a:spcPct val="100000"/>
              </a:lnSpc>
              <a:spcBef>
                <a:spcPts val="100"/>
              </a:spcBef>
            </a:pPr>
            <a:r>
              <a:rPr sz="2000" dirty="0">
                <a:latin typeface="Calibri"/>
                <a:cs typeface="Calibri"/>
              </a:rPr>
              <a:t>This</a:t>
            </a:r>
            <a:r>
              <a:rPr sz="2000" spc="-35" dirty="0">
                <a:latin typeface="Calibri"/>
                <a:cs typeface="Calibri"/>
              </a:rPr>
              <a:t> </a:t>
            </a:r>
            <a:r>
              <a:rPr sz="2000" dirty="0">
                <a:latin typeface="Calibri"/>
                <a:cs typeface="Calibri"/>
              </a:rPr>
              <a:t>pilot</a:t>
            </a:r>
            <a:r>
              <a:rPr sz="2000" spc="-25" dirty="0">
                <a:latin typeface="Calibri"/>
                <a:cs typeface="Calibri"/>
              </a:rPr>
              <a:t> </a:t>
            </a:r>
            <a:r>
              <a:rPr sz="2000" dirty="0">
                <a:latin typeface="Calibri"/>
                <a:cs typeface="Calibri"/>
              </a:rPr>
              <a:t>study</a:t>
            </a:r>
            <a:r>
              <a:rPr sz="2000" spc="-25" dirty="0">
                <a:latin typeface="Calibri"/>
                <a:cs typeface="Calibri"/>
              </a:rPr>
              <a:t> </a:t>
            </a:r>
            <a:r>
              <a:rPr sz="2000" dirty="0">
                <a:latin typeface="Calibri"/>
                <a:cs typeface="Calibri"/>
              </a:rPr>
              <a:t>shows</a:t>
            </a:r>
            <a:r>
              <a:rPr sz="2000" spc="-25" dirty="0">
                <a:latin typeface="Calibri"/>
                <a:cs typeface="Calibri"/>
              </a:rPr>
              <a:t> </a:t>
            </a:r>
            <a:r>
              <a:rPr sz="2000" dirty="0">
                <a:latin typeface="Calibri"/>
                <a:cs typeface="Calibri"/>
              </a:rPr>
              <a:t>that</a:t>
            </a:r>
            <a:r>
              <a:rPr sz="2000" spc="-25" dirty="0">
                <a:latin typeface="Calibri"/>
                <a:cs typeface="Calibri"/>
              </a:rPr>
              <a:t> </a:t>
            </a:r>
            <a:r>
              <a:rPr sz="2000" dirty="0">
                <a:latin typeface="Calibri"/>
                <a:cs typeface="Calibri"/>
              </a:rPr>
              <a:t>screening</a:t>
            </a:r>
            <a:r>
              <a:rPr sz="2000" spc="-25" dirty="0">
                <a:latin typeface="Calibri"/>
                <a:cs typeface="Calibri"/>
              </a:rPr>
              <a:t> </a:t>
            </a:r>
            <a:r>
              <a:rPr sz="2000" dirty="0">
                <a:latin typeface="Calibri"/>
                <a:cs typeface="Calibri"/>
              </a:rPr>
              <a:t>adolescents</a:t>
            </a:r>
            <a:r>
              <a:rPr sz="2000" spc="-25" dirty="0">
                <a:latin typeface="Calibri"/>
                <a:cs typeface="Calibri"/>
              </a:rPr>
              <a:t> </a:t>
            </a:r>
            <a:r>
              <a:rPr sz="2000" dirty="0">
                <a:latin typeface="Calibri"/>
                <a:cs typeface="Calibri"/>
              </a:rPr>
              <a:t>for</a:t>
            </a:r>
            <a:r>
              <a:rPr sz="2000" spc="-25" dirty="0">
                <a:latin typeface="Calibri"/>
                <a:cs typeface="Calibri"/>
              </a:rPr>
              <a:t> </a:t>
            </a:r>
            <a:r>
              <a:rPr sz="2000" dirty="0">
                <a:latin typeface="Calibri"/>
                <a:cs typeface="Calibri"/>
              </a:rPr>
              <a:t>gun</a:t>
            </a:r>
            <a:r>
              <a:rPr sz="2000" spc="-25" dirty="0">
                <a:latin typeface="Calibri"/>
                <a:cs typeface="Calibri"/>
              </a:rPr>
              <a:t> </a:t>
            </a:r>
            <a:r>
              <a:rPr sz="2000" spc="-10" dirty="0">
                <a:latin typeface="Calibri"/>
                <a:cs typeface="Calibri"/>
              </a:rPr>
              <a:t>violence </a:t>
            </a:r>
            <a:r>
              <a:rPr sz="2000" dirty="0">
                <a:latin typeface="Calibri"/>
                <a:cs typeface="Calibri"/>
              </a:rPr>
              <a:t>exposures</a:t>
            </a:r>
            <a:r>
              <a:rPr sz="2000" spc="-30" dirty="0">
                <a:latin typeface="Calibri"/>
                <a:cs typeface="Calibri"/>
              </a:rPr>
              <a:t> </a:t>
            </a:r>
            <a:r>
              <a:rPr sz="2000" dirty="0">
                <a:latin typeface="Calibri"/>
                <a:cs typeface="Calibri"/>
              </a:rPr>
              <a:t>or</a:t>
            </a:r>
            <a:r>
              <a:rPr sz="2000" spc="-25" dirty="0">
                <a:latin typeface="Calibri"/>
                <a:cs typeface="Calibri"/>
              </a:rPr>
              <a:t> </a:t>
            </a:r>
            <a:r>
              <a:rPr sz="2000" dirty="0">
                <a:latin typeface="Calibri"/>
                <a:cs typeface="Calibri"/>
              </a:rPr>
              <a:t>other</a:t>
            </a:r>
            <a:r>
              <a:rPr sz="2000" spc="-25" dirty="0">
                <a:latin typeface="Calibri"/>
                <a:cs typeface="Calibri"/>
              </a:rPr>
              <a:t> </a:t>
            </a:r>
            <a:r>
              <a:rPr sz="2000" dirty="0">
                <a:latin typeface="Calibri"/>
                <a:cs typeface="Calibri"/>
              </a:rPr>
              <a:t>related</a:t>
            </a:r>
            <a:r>
              <a:rPr sz="2000" spc="-25" dirty="0">
                <a:latin typeface="Calibri"/>
                <a:cs typeface="Calibri"/>
              </a:rPr>
              <a:t> </a:t>
            </a:r>
            <a:r>
              <a:rPr sz="2000" dirty="0">
                <a:latin typeface="Calibri"/>
                <a:cs typeface="Calibri"/>
              </a:rPr>
              <a:t>determinants</a:t>
            </a:r>
            <a:r>
              <a:rPr sz="2000" spc="-30" dirty="0">
                <a:latin typeface="Calibri"/>
                <a:cs typeface="Calibri"/>
              </a:rPr>
              <a:t> </a:t>
            </a:r>
            <a:r>
              <a:rPr sz="2000" dirty="0">
                <a:latin typeface="Calibri"/>
                <a:cs typeface="Calibri"/>
              </a:rPr>
              <a:t>is</a:t>
            </a:r>
            <a:r>
              <a:rPr sz="2000" spc="-25" dirty="0">
                <a:latin typeface="Calibri"/>
                <a:cs typeface="Calibri"/>
              </a:rPr>
              <a:t> </a:t>
            </a:r>
            <a:r>
              <a:rPr sz="2000" dirty="0">
                <a:latin typeface="Calibri"/>
                <a:cs typeface="Calibri"/>
              </a:rPr>
              <a:t>possible</a:t>
            </a:r>
            <a:r>
              <a:rPr sz="2000" spc="-25"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a</a:t>
            </a:r>
            <a:r>
              <a:rPr sz="2000" spc="-25" dirty="0">
                <a:latin typeface="Calibri"/>
                <a:cs typeface="Calibri"/>
              </a:rPr>
              <a:t> </a:t>
            </a:r>
            <a:r>
              <a:rPr sz="2000" spc="-10" dirty="0">
                <a:latin typeface="Calibri"/>
                <a:cs typeface="Calibri"/>
              </a:rPr>
              <a:t>primary </a:t>
            </a:r>
            <a:r>
              <a:rPr sz="2000" dirty="0">
                <a:latin typeface="Calibri"/>
                <a:cs typeface="Calibri"/>
              </a:rPr>
              <a:t>care</a:t>
            </a:r>
            <a:r>
              <a:rPr sz="2000" spc="-15" dirty="0">
                <a:latin typeface="Calibri"/>
                <a:cs typeface="Calibri"/>
              </a:rPr>
              <a:t> </a:t>
            </a:r>
            <a:r>
              <a:rPr sz="2000" spc="-10" dirty="0">
                <a:latin typeface="Calibri"/>
                <a:cs typeface="Calibri"/>
              </a:rPr>
              <a:t>setting</a:t>
            </a:r>
            <a:endParaRPr sz="2000">
              <a:latin typeface="Calibri"/>
              <a:cs typeface="Calibri"/>
            </a:endParaRPr>
          </a:p>
          <a:p>
            <a:pPr>
              <a:lnSpc>
                <a:spcPct val="100000"/>
              </a:lnSpc>
            </a:pPr>
            <a:endParaRPr sz="2000">
              <a:latin typeface="Calibri"/>
              <a:cs typeface="Calibri"/>
            </a:endParaRPr>
          </a:p>
          <a:p>
            <a:pPr>
              <a:lnSpc>
                <a:spcPct val="100000"/>
              </a:lnSpc>
              <a:spcBef>
                <a:spcPts val="15"/>
              </a:spcBef>
            </a:pPr>
            <a:endParaRPr sz="2750">
              <a:latin typeface="Calibri"/>
              <a:cs typeface="Calibri"/>
            </a:endParaRPr>
          </a:p>
          <a:p>
            <a:pPr marL="12700" marR="5080">
              <a:lnSpc>
                <a:spcPct val="100000"/>
              </a:lnSpc>
            </a:pPr>
            <a:r>
              <a:rPr sz="2000" dirty="0">
                <a:latin typeface="Calibri"/>
                <a:cs typeface="Calibri"/>
              </a:rPr>
              <a:t>Further</a:t>
            </a:r>
            <a:r>
              <a:rPr sz="2000" spc="-35" dirty="0">
                <a:latin typeface="Calibri"/>
                <a:cs typeface="Calibri"/>
              </a:rPr>
              <a:t> </a:t>
            </a:r>
            <a:r>
              <a:rPr sz="2000" dirty="0">
                <a:latin typeface="Calibri"/>
                <a:cs typeface="Calibri"/>
              </a:rPr>
              <a:t>research</a:t>
            </a:r>
            <a:r>
              <a:rPr sz="2000" spc="-25" dirty="0">
                <a:latin typeface="Calibri"/>
                <a:cs typeface="Calibri"/>
              </a:rPr>
              <a:t> </a:t>
            </a:r>
            <a:r>
              <a:rPr sz="2000" dirty="0">
                <a:latin typeface="Calibri"/>
                <a:cs typeface="Calibri"/>
              </a:rPr>
              <a:t>with</a:t>
            </a:r>
            <a:r>
              <a:rPr sz="2000" spc="-2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larger</a:t>
            </a:r>
            <a:r>
              <a:rPr sz="2000" spc="-20" dirty="0">
                <a:latin typeface="Calibri"/>
                <a:cs typeface="Calibri"/>
              </a:rPr>
              <a:t> </a:t>
            </a:r>
            <a:r>
              <a:rPr sz="2000" dirty="0">
                <a:latin typeface="Calibri"/>
                <a:cs typeface="Calibri"/>
              </a:rPr>
              <a:t>sample</a:t>
            </a:r>
            <a:r>
              <a:rPr sz="2000" spc="-25" dirty="0">
                <a:latin typeface="Calibri"/>
                <a:cs typeface="Calibri"/>
              </a:rPr>
              <a:t> </a:t>
            </a:r>
            <a:r>
              <a:rPr sz="2000" dirty="0">
                <a:latin typeface="Calibri"/>
                <a:cs typeface="Calibri"/>
              </a:rPr>
              <a:t>size</a:t>
            </a:r>
            <a:r>
              <a:rPr sz="2000" spc="-25" dirty="0">
                <a:latin typeface="Calibri"/>
                <a:cs typeface="Calibri"/>
              </a:rPr>
              <a:t> </a:t>
            </a:r>
            <a:r>
              <a:rPr sz="2000" dirty="0">
                <a:latin typeface="Calibri"/>
                <a:cs typeface="Calibri"/>
              </a:rPr>
              <a:t>and</a:t>
            </a:r>
            <a:r>
              <a:rPr sz="2000" spc="-25" dirty="0">
                <a:latin typeface="Calibri"/>
                <a:cs typeface="Calibri"/>
              </a:rPr>
              <a:t> </a:t>
            </a:r>
            <a:r>
              <a:rPr sz="2000" dirty="0">
                <a:latin typeface="Calibri"/>
                <a:cs typeface="Calibri"/>
              </a:rPr>
              <a:t>longer</a:t>
            </a:r>
            <a:r>
              <a:rPr sz="2000" spc="-25" dirty="0">
                <a:latin typeface="Calibri"/>
                <a:cs typeface="Calibri"/>
              </a:rPr>
              <a:t> </a:t>
            </a:r>
            <a:r>
              <a:rPr sz="2000" dirty="0">
                <a:latin typeface="Calibri"/>
                <a:cs typeface="Calibri"/>
              </a:rPr>
              <a:t>study</a:t>
            </a:r>
            <a:r>
              <a:rPr sz="2000" spc="-20" dirty="0">
                <a:latin typeface="Calibri"/>
                <a:cs typeface="Calibri"/>
              </a:rPr>
              <a:t> </a:t>
            </a:r>
            <a:r>
              <a:rPr sz="2000" spc="-10" dirty="0">
                <a:latin typeface="Calibri"/>
                <a:cs typeface="Calibri"/>
              </a:rPr>
              <a:t>duration </a:t>
            </a:r>
            <a:r>
              <a:rPr sz="2000" dirty="0">
                <a:latin typeface="Calibri"/>
                <a:cs typeface="Calibri"/>
              </a:rPr>
              <a:t>is</a:t>
            </a:r>
            <a:r>
              <a:rPr sz="2000" spc="-30" dirty="0">
                <a:latin typeface="Calibri"/>
                <a:cs typeface="Calibri"/>
              </a:rPr>
              <a:t> </a:t>
            </a:r>
            <a:r>
              <a:rPr sz="2000" dirty="0">
                <a:latin typeface="Calibri"/>
                <a:cs typeface="Calibri"/>
              </a:rPr>
              <a:t>needed</a:t>
            </a:r>
            <a:r>
              <a:rPr sz="2000" spc="-20" dirty="0">
                <a:latin typeface="Calibri"/>
                <a:cs typeface="Calibri"/>
              </a:rPr>
              <a:t> </a:t>
            </a:r>
            <a:r>
              <a:rPr sz="2000" dirty="0">
                <a:latin typeface="Calibri"/>
                <a:cs typeface="Calibri"/>
              </a:rPr>
              <a:t>to</a:t>
            </a:r>
            <a:r>
              <a:rPr sz="2000" spc="-20" dirty="0">
                <a:latin typeface="Calibri"/>
                <a:cs typeface="Calibri"/>
              </a:rPr>
              <a:t> </a:t>
            </a:r>
            <a:r>
              <a:rPr sz="2000" dirty="0">
                <a:latin typeface="Calibri"/>
                <a:cs typeface="Calibri"/>
              </a:rPr>
              <a:t>validate</a:t>
            </a:r>
            <a:r>
              <a:rPr sz="2000" spc="-20" dirty="0">
                <a:latin typeface="Calibri"/>
                <a:cs typeface="Calibri"/>
              </a:rPr>
              <a:t> </a:t>
            </a:r>
            <a:r>
              <a:rPr sz="2000" dirty="0">
                <a:latin typeface="Calibri"/>
                <a:cs typeface="Calibri"/>
              </a:rPr>
              <a:t>the</a:t>
            </a:r>
            <a:r>
              <a:rPr sz="2000" spc="-20" dirty="0">
                <a:latin typeface="Calibri"/>
                <a:cs typeface="Calibri"/>
              </a:rPr>
              <a:t> </a:t>
            </a:r>
            <a:r>
              <a:rPr sz="2000" dirty="0">
                <a:latin typeface="Calibri"/>
                <a:cs typeface="Calibri"/>
              </a:rPr>
              <a:t>SaFETy</a:t>
            </a:r>
            <a:r>
              <a:rPr sz="2000" spc="-20" dirty="0">
                <a:latin typeface="Calibri"/>
                <a:cs typeface="Calibri"/>
              </a:rPr>
              <a:t> </a:t>
            </a:r>
            <a:r>
              <a:rPr sz="2000" dirty="0">
                <a:latin typeface="Calibri"/>
                <a:cs typeface="Calibri"/>
              </a:rPr>
              <a:t>score</a:t>
            </a:r>
            <a:r>
              <a:rPr sz="2000" spc="-20" dirty="0">
                <a:latin typeface="Calibri"/>
                <a:cs typeface="Calibri"/>
              </a:rPr>
              <a:t> </a:t>
            </a:r>
            <a:r>
              <a:rPr sz="2000" dirty="0">
                <a:latin typeface="Calibri"/>
                <a:cs typeface="Calibri"/>
              </a:rPr>
              <a:t>in</a:t>
            </a:r>
            <a:r>
              <a:rPr sz="2000" spc="-20" dirty="0">
                <a:latin typeface="Calibri"/>
                <a:cs typeface="Calibri"/>
              </a:rPr>
              <a:t> </a:t>
            </a:r>
            <a:r>
              <a:rPr sz="2000" dirty="0">
                <a:latin typeface="Calibri"/>
                <a:cs typeface="Calibri"/>
              </a:rPr>
              <a:t>this</a:t>
            </a:r>
            <a:r>
              <a:rPr sz="2000" spc="-20" dirty="0">
                <a:latin typeface="Calibri"/>
                <a:cs typeface="Calibri"/>
              </a:rPr>
              <a:t> </a:t>
            </a:r>
            <a:r>
              <a:rPr sz="2000" dirty="0">
                <a:latin typeface="Calibri"/>
                <a:cs typeface="Calibri"/>
              </a:rPr>
              <a:t>population</a:t>
            </a:r>
            <a:r>
              <a:rPr sz="2000" spc="-20" dirty="0">
                <a:latin typeface="Calibri"/>
                <a:cs typeface="Calibri"/>
              </a:rPr>
              <a:t> </a:t>
            </a:r>
            <a:r>
              <a:rPr sz="2000" dirty="0">
                <a:latin typeface="Calibri"/>
                <a:cs typeface="Calibri"/>
              </a:rPr>
              <a:t>and</a:t>
            </a:r>
            <a:r>
              <a:rPr sz="2000" spc="-20" dirty="0">
                <a:latin typeface="Calibri"/>
                <a:cs typeface="Calibri"/>
              </a:rPr>
              <a:t> </a:t>
            </a:r>
            <a:r>
              <a:rPr sz="2000" spc="-10" dirty="0">
                <a:latin typeface="Calibri"/>
                <a:cs typeface="Calibri"/>
              </a:rPr>
              <a:t>setting</a:t>
            </a:r>
            <a:endParaRPr sz="2000">
              <a:latin typeface="Calibri"/>
              <a:cs typeface="Calibri"/>
            </a:endParaRPr>
          </a:p>
        </p:txBody>
      </p:sp>
      <p:grpSp>
        <p:nvGrpSpPr>
          <p:cNvPr id="5" name="object 5"/>
          <p:cNvGrpSpPr/>
          <p:nvPr/>
        </p:nvGrpSpPr>
        <p:grpSpPr>
          <a:xfrm>
            <a:off x="1373774" y="1507213"/>
            <a:ext cx="1095375" cy="1038860"/>
            <a:chOff x="1373774" y="1507213"/>
            <a:chExt cx="1095375" cy="1038860"/>
          </a:xfrm>
        </p:grpSpPr>
        <p:pic>
          <p:nvPicPr>
            <p:cNvPr id="6" name="object 6"/>
            <p:cNvPicPr/>
            <p:nvPr/>
          </p:nvPicPr>
          <p:blipFill>
            <a:blip r:embed="rId2" cstate="print"/>
            <a:stretch>
              <a:fillRect/>
            </a:stretch>
          </p:blipFill>
          <p:spPr>
            <a:xfrm>
              <a:off x="1430225" y="1507213"/>
              <a:ext cx="1038298" cy="1038298"/>
            </a:xfrm>
            <a:prstGeom prst="rect">
              <a:avLst/>
            </a:prstGeom>
          </p:spPr>
        </p:pic>
        <p:sp>
          <p:nvSpPr>
            <p:cNvPr id="7" name="object 7"/>
            <p:cNvSpPr/>
            <p:nvPr/>
          </p:nvSpPr>
          <p:spPr>
            <a:xfrm>
              <a:off x="1373774" y="1507224"/>
              <a:ext cx="461645" cy="191770"/>
            </a:xfrm>
            <a:custGeom>
              <a:avLst/>
              <a:gdLst/>
              <a:ahLst/>
              <a:cxnLst/>
              <a:rect l="l" t="t" r="r" b="b"/>
              <a:pathLst>
                <a:path w="461644" h="191769">
                  <a:moveTo>
                    <a:pt x="461399" y="191399"/>
                  </a:moveTo>
                  <a:lnTo>
                    <a:pt x="0" y="191399"/>
                  </a:lnTo>
                  <a:lnTo>
                    <a:pt x="0" y="0"/>
                  </a:lnTo>
                  <a:lnTo>
                    <a:pt x="461399" y="0"/>
                  </a:lnTo>
                  <a:lnTo>
                    <a:pt x="461399" y="191399"/>
                  </a:lnTo>
                  <a:close/>
                </a:path>
              </a:pathLst>
            </a:custGeom>
            <a:solidFill>
              <a:srgbClr val="FFFFFF"/>
            </a:solidFill>
          </p:spPr>
          <p:txBody>
            <a:bodyPr wrap="square" lIns="0" tIns="0" rIns="0" bIns="0" rtlCol="0"/>
            <a:lstStyle/>
            <a:p>
              <a:endParaRPr/>
            </a:p>
          </p:txBody>
        </p:sp>
      </p:grpSp>
      <p:sp>
        <p:nvSpPr>
          <p:cNvPr id="8" name="object 8"/>
          <p:cNvSpPr/>
          <p:nvPr/>
        </p:nvSpPr>
        <p:spPr>
          <a:xfrm>
            <a:off x="1644218" y="3053765"/>
            <a:ext cx="609600" cy="750570"/>
          </a:xfrm>
          <a:custGeom>
            <a:avLst/>
            <a:gdLst/>
            <a:ahLst/>
            <a:cxnLst/>
            <a:rect l="l" t="t" r="r" b="b"/>
            <a:pathLst>
              <a:path w="609600" h="750570">
                <a:moveTo>
                  <a:pt x="460908" y="584504"/>
                </a:moveTo>
                <a:lnTo>
                  <a:pt x="455053" y="578789"/>
                </a:lnTo>
                <a:lnTo>
                  <a:pt x="161886" y="578789"/>
                </a:lnTo>
                <a:lnTo>
                  <a:pt x="155270" y="578789"/>
                </a:lnTo>
                <a:lnTo>
                  <a:pt x="150317" y="584504"/>
                </a:lnTo>
                <a:lnTo>
                  <a:pt x="150317" y="596607"/>
                </a:lnTo>
                <a:lnTo>
                  <a:pt x="155270" y="601497"/>
                </a:lnTo>
                <a:lnTo>
                  <a:pt x="455053" y="601497"/>
                </a:lnTo>
                <a:lnTo>
                  <a:pt x="460908" y="596607"/>
                </a:lnTo>
                <a:lnTo>
                  <a:pt x="460908" y="584504"/>
                </a:lnTo>
                <a:close/>
              </a:path>
              <a:path w="609600" h="750570">
                <a:moveTo>
                  <a:pt x="460908" y="488162"/>
                </a:moveTo>
                <a:lnTo>
                  <a:pt x="455053" y="483260"/>
                </a:lnTo>
                <a:lnTo>
                  <a:pt x="161886" y="483260"/>
                </a:lnTo>
                <a:lnTo>
                  <a:pt x="155270" y="483260"/>
                </a:lnTo>
                <a:lnTo>
                  <a:pt x="150317" y="488162"/>
                </a:lnTo>
                <a:lnTo>
                  <a:pt x="150317" y="500265"/>
                </a:lnTo>
                <a:lnTo>
                  <a:pt x="155270" y="505155"/>
                </a:lnTo>
                <a:lnTo>
                  <a:pt x="455053" y="505155"/>
                </a:lnTo>
                <a:lnTo>
                  <a:pt x="460908" y="500265"/>
                </a:lnTo>
                <a:lnTo>
                  <a:pt x="460908" y="488162"/>
                </a:lnTo>
                <a:close/>
              </a:path>
              <a:path w="609600" h="750570">
                <a:moveTo>
                  <a:pt x="460908" y="306019"/>
                </a:moveTo>
                <a:lnTo>
                  <a:pt x="455053" y="301193"/>
                </a:lnTo>
                <a:lnTo>
                  <a:pt x="390321" y="301193"/>
                </a:lnTo>
                <a:lnTo>
                  <a:pt x="351256" y="199961"/>
                </a:lnTo>
                <a:lnTo>
                  <a:pt x="349237" y="194932"/>
                </a:lnTo>
                <a:lnTo>
                  <a:pt x="344982" y="192481"/>
                </a:lnTo>
                <a:lnTo>
                  <a:pt x="340664" y="192481"/>
                </a:lnTo>
                <a:lnTo>
                  <a:pt x="336054" y="192481"/>
                </a:lnTo>
                <a:lnTo>
                  <a:pt x="331381" y="195338"/>
                </a:lnTo>
                <a:lnTo>
                  <a:pt x="329641" y="200774"/>
                </a:lnTo>
                <a:lnTo>
                  <a:pt x="288137" y="357822"/>
                </a:lnTo>
                <a:lnTo>
                  <a:pt x="249085" y="245313"/>
                </a:lnTo>
                <a:lnTo>
                  <a:pt x="247269" y="240347"/>
                </a:lnTo>
                <a:lnTo>
                  <a:pt x="242519" y="237629"/>
                </a:lnTo>
                <a:lnTo>
                  <a:pt x="234226" y="237629"/>
                </a:lnTo>
                <a:lnTo>
                  <a:pt x="230530" y="239318"/>
                </a:lnTo>
                <a:lnTo>
                  <a:pt x="228358" y="242862"/>
                </a:lnTo>
                <a:lnTo>
                  <a:pt x="195160" y="301193"/>
                </a:lnTo>
                <a:lnTo>
                  <a:pt x="154432" y="301193"/>
                </a:lnTo>
                <a:lnTo>
                  <a:pt x="149479" y="306019"/>
                </a:lnTo>
                <a:lnTo>
                  <a:pt x="149479" y="318185"/>
                </a:lnTo>
                <a:lnTo>
                  <a:pt x="154432" y="323011"/>
                </a:lnTo>
                <a:lnTo>
                  <a:pt x="205066" y="323011"/>
                </a:lnTo>
                <a:lnTo>
                  <a:pt x="208419" y="321386"/>
                </a:lnTo>
                <a:lnTo>
                  <a:pt x="211759" y="317373"/>
                </a:lnTo>
                <a:lnTo>
                  <a:pt x="234988" y="275285"/>
                </a:lnTo>
                <a:lnTo>
                  <a:pt x="279006" y="399097"/>
                </a:lnTo>
                <a:lnTo>
                  <a:pt x="281025" y="403860"/>
                </a:lnTo>
                <a:lnTo>
                  <a:pt x="285483" y="406298"/>
                </a:lnTo>
                <a:lnTo>
                  <a:pt x="294411" y="406298"/>
                </a:lnTo>
                <a:lnTo>
                  <a:pt x="298881" y="403656"/>
                </a:lnTo>
                <a:lnTo>
                  <a:pt x="300621" y="398284"/>
                </a:lnTo>
                <a:lnTo>
                  <a:pt x="342125" y="238848"/>
                </a:lnTo>
                <a:lnTo>
                  <a:pt x="370370" y="314921"/>
                </a:lnTo>
                <a:lnTo>
                  <a:pt x="372046" y="318935"/>
                </a:lnTo>
                <a:lnTo>
                  <a:pt x="376161" y="322199"/>
                </a:lnTo>
                <a:lnTo>
                  <a:pt x="454215" y="322199"/>
                </a:lnTo>
                <a:lnTo>
                  <a:pt x="459232" y="317373"/>
                </a:lnTo>
                <a:lnTo>
                  <a:pt x="459232" y="310845"/>
                </a:lnTo>
                <a:lnTo>
                  <a:pt x="460908" y="306019"/>
                </a:lnTo>
                <a:close/>
              </a:path>
              <a:path w="609600" h="750570">
                <a:moveTo>
                  <a:pt x="609549" y="77711"/>
                </a:moveTo>
                <a:lnTo>
                  <a:pt x="606412" y="61455"/>
                </a:lnTo>
                <a:lnTo>
                  <a:pt x="602526" y="55892"/>
                </a:lnTo>
                <a:lnTo>
                  <a:pt x="596874" y="47777"/>
                </a:lnTo>
                <a:lnTo>
                  <a:pt x="582676" y="38328"/>
                </a:lnTo>
                <a:lnTo>
                  <a:pt x="565531" y="34810"/>
                </a:lnTo>
                <a:lnTo>
                  <a:pt x="503250" y="34810"/>
                </a:lnTo>
                <a:lnTo>
                  <a:pt x="498221" y="39712"/>
                </a:lnTo>
                <a:lnTo>
                  <a:pt x="498221" y="51816"/>
                </a:lnTo>
                <a:lnTo>
                  <a:pt x="503250" y="56705"/>
                </a:lnTo>
                <a:lnTo>
                  <a:pt x="516496" y="56705"/>
                </a:lnTo>
                <a:lnTo>
                  <a:pt x="516496" y="663841"/>
                </a:lnTo>
                <a:lnTo>
                  <a:pt x="95491" y="663841"/>
                </a:lnTo>
                <a:lnTo>
                  <a:pt x="95491" y="56705"/>
                </a:lnTo>
                <a:lnTo>
                  <a:pt x="142011" y="56705"/>
                </a:lnTo>
                <a:lnTo>
                  <a:pt x="142011" y="82613"/>
                </a:lnTo>
                <a:lnTo>
                  <a:pt x="144780" y="95783"/>
                </a:lnTo>
                <a:lnTo>
                  <a:pt x="152285" y="106591"/>
                </a:lnTo>
                <a:lnTo>
                  <a:pt x="163372" y="113906"/>
                </a:lnTo>
                <a:lnTo>
                  <a:pt x="176885" y="116598"/>
                </a:lnTo>
                <a:lnTo>
                  <a:pt x="230035" y="116598"/>
                </a:lnTo>
                <a:lnTo>
                  <a:pt x="237540" y="136537"/>
                </a:lnTo>
                <a:lnTo>
                  <a:pt x="251498" y="152730"/>
                </a:lnTo>
                <a:lnTo>
                  <a:pt x="270306" y="163614"/>
                </a:lnTo>
                <a:lnTo>
                  <a:pt x="292328" y="167589"/>
                </a:lnTo>
                <a:lnTo>
                  <a:pt x="317220" y="167589"/>
                </a:lnTo>
                <a:lnTo>
                  <a:pt x="358305" y="152730"/>
                </a:lnTo>
                <a:lnTo>
                  <a:pt x="379514" y="116598"/>
                </a:lnTo>
                <a:lnTo>
                  <a:pt x="432663" y="116598"/>
                </a:lnTo>
                <a:lnTo>
                  <a:pt x="446493" y="113906"/>
                </a:lnTo>
                <a:lnTo>
                  <a:pt x="457555" y="106591"/>
                </a:lnTo>
                <a:lnTo>
                  <a:pt x="464883" y="95783"/>
                </a:lnTo>
                <a:lnTo>
                  <a:pt x="467537" y="82613"/>
                </a:lnTo>
                <a:lnTo>
                  <a:pt x="467537" y="34810"/>
                </a:lnTo>
                <a:lnTo>
                  <a:pt x="465023" y="21894"/>
                </a:lnTo>
                <a:lnTo>
                  <a:pt x="464883" y="21196"/>
                </a:lnTo>
                <a:lnTo>
                  <a:pt x="457555" y="10147"/>
                </a:lnTo>
                <a:lnTo>
                  <a:pt x="446747" y="2895"/>
                </a:lnTo>
                <a:lnTo>
                  <a:pt x="446747" y="27533"/>
                </a:lnTo>
                <a:lnTo>
                  <a:pt x="446747" y="89065"/>
                </a:lnTo>
                <a:lnTo>
                  <a:pt x="440956" y="95529"/>
                </a:lnTo>
                <a:lnTo>
                  <a:pt x="363753" y="95529"/>
                </a:lnTo>
                <a:lnTo>
                  <a:pt x="358724" y="100418"/>
                </a:lnTo>
                <a:lnTo>
                  <a:pt x="358724" y="106883"/>
                </a:lnTo>
                <a:lnTo>
                  <a:pt x="355523" y="122161"/>
                </a:lnTo>
                <a:lnTo>
                  <a:pt x="346786" y="134505"/>
                </a:lnTo>
                <a:lnTo>
                  <a:pt x="333857" y="142760"/>
                </a:lnTo>
                <a:lnTo>
                  <a:pt x="318058" y="145770"/>
                </a:lnTo>
                <a:lnTo>
                  <a:pt x="293090" y="145770"/>
                </a:lnTo>
                <a:lnTo>
                  <a:pt x="277418" y="142659"/>
                </a:lnTo>
                <a:lnTo>
                  <a:pt x="264782" y="134226"/>
                </a:lnTo>
                <a:lnTo>
                  <a:pt x="256336" y="121843"/>
                </a:lnTo>
                <a:lnTo>
                  <a:pt x="253263" y="106883"/>
                </a:lnTo>
                <a:lnTo>
                  <a:pt x="253263" y="100418"/>
                </a:lnTo>
                <a:lnTo>
                  <a:pt x="247472" y="95529"/>
                </a:lnTo>
                <a:lnTo>
                  <a:pt x="171030" y="95529"/>
                </a:lnTo>
                <a:lnTo>
                  <a:pt x="164401" y="89065"/>
                </a:lnTo>
                <a:lnTo>
                  <a:pt x="164312" y="77711"/>
                </a:lnTo>
                <a:lnTo>
                  <a:pt x="163944" y="56705"/>
                </a:lnTo>
                <a:lnTo>
                  <a:pt x="163931" y="55892"/>
                </a:lnTo>
                <a:lnTo>
                  <a:pt x="163652" y="39712"/>
                </a:lnTo>
                <a:lnTo>
                  <a:pt x="163563" y="27533"/>
                </a:lnTo>
                <a:lnTo>
                  <a:pt x="170192" y="21894"/>
                </a:lnTo>
                <a:lnTo>
                  <a:pt x="440956" y="21894"/>
                </a:lnTo>
                <a:lnTo>
                  <a:pt x="446747" y="27533"/>
                </a:lnTo>
                <a:lnTo>
                  <a:pt x="446747" y="2895"/>
                </a:lnTo>
                <a:lnTo>
                  <a:pt x="446493" y="2717"/>
                </a:lnTo>
                <a:lnTo>
                  <a:pt x="432663" y="0"/>
                </a:lnTo>
                <a:lnTo>
                  <a:pt x="176047" y="0"/>
                </a:lnTo>
                <a:lnTo>
                  <a:pt x="162191" y="2717"/>
                </a:lnTo>
                <a:lnTo>
                  <a:pt x="151130" y="10147"/>
                </a:lnTo>
                <a:lnTo>
                  <a:pt x="143827" y="21196"/>
                </a:lnTo>
                <a:lnTo>
                  <a:pt x="141173" y="34810"/>
                </a:lnTo>
                <a:lnTo>
                  <a:pt x="44018" y="34810"/>
                </a:lnTo>
                <a:lnTo>
                  <a:pt x="26606" y="38214"/>
                </a:lnTo>
                <a:lnTo>
                  <a:pt x="12649" y="47472"/>
                </a:lnTo>
                <a:lnTo>
                  <a:pt x="3365" y="61112"/>
                </a:lnTo>
                <a:lnTo>
                  <a:pt x="0" y="77711"/>
                </a:lnTo>
                <a:lnTo>
                  <a:pt x="0" y="526161"/>
                </a:lnTo>
                <a:lnTo>
                  <a:pt x="4953" y="531876"/>
                </a:lnTo>
                <a:lnTo>
                  <a:pt x="17437" y="531876"/>
                </a:lnTo>
                <a:lnTo>
                  <a:pt x="22390" y="526161"/>
                </a:lnTo>
                <a:lnTo>
                  <a:pt x="22390" y="77711"/>
                </a:lnTo>
                <a:lnTo>
                  <a:pt x="24282" y="69202"/>
                </a:lnTo>
                <a:lnTo>
                  <a:pt x="29349" y="62268"/>
                </a:lnTo>
                <a:lnTo>
                  <a:pt x="36753" y="57594"/>
                </a:lnTo>
                <a:lnTo>
                  <a:pt x="45618" y="55892"/>
                </a:lnTo>
                <a:lnTo>
                  <a:pt x="72199" y="55892"/>
                </a:lnTo>
                <a:lnTo>
                  <a:pt x="72199" y="680021"/>
                </a:lnTo>
                <a:lnTo>
                  <a:pt x="77216" y="685660"/>
                </a:lnTo>
                <a:lnTo>
                  <a:pt x="533933" y="685660"/>
                </a:lnTo>
                <a:lnTo>
                  <a:pt x="538962" y="680021"/>
                </a:lnTo>
                <a:lnTo>
                  <a:pt x="538962" y="663841"/>
                </a:lnTo>
                <a:lnTo>
                  <a:pt x="538962" y="55892"/>
                </a:lnTo>
                <a:lnTo>
                  <a:pt x="566369" y="55892"/>
                </a:lnTo>
                <a:lnTo>
                  <a:pt x="575106" y="57594"/>
                </a:lnTo>
                <a:lnTo>
                  <a:pt x="582218" y="62268"/>
                </a:lnTo>
                <a:lnTo>
                  <a:pt x="587006" y="69202"/>
                </a:lnTo>
                <a:lnTo>
                  <a:pt x="588759" y="77711"/>
                </a:lnTo>
                <a:lnTo>
                  <a:pt x="588759" y="706742"/>
                </a:lnTo>
                <a:lnTo>
                  <a:pt x="587006" y="715251"/>
                </a:lnTo>
                <a:lnTo>
                  <a:pt x="582218" y="722185"/>
                </a:lnTo>
                <a:lnTo>
                  <a:pt x="575106" y="726859"/>
                </a:lnTo>
                <a:lnTo>
                  <a:pt x="566369" y="728560"/>
                </a:lnTo>
                <a:lnTo>
                  <a:pt x="46456" y="728560"/>
                </a:lnTo>
                <a:lnTo>
                  <a:pt x="37592" y="726859"/>
                </a:lnTo>
                <a:lnTo>
                  <a:pt x="30187" y="722185"/>
                </a:lnTo>
                <a:lnTo>
                  <a:pt x="25107" y="715251"/>
                </a:lnTo>
                <a:lnTo>
                  <a:pt x="23228" y="706742"/>
                </a:lnTo>
                <a:lnTo>
                  <a:pt x="23228" y="565873"/>
                </a:lnTo>
                <a:lnTo>
                  <a:pt x="18275" y="560971"/>
                </a:lnTo>
                <a:lnTo>
                  <a:pt x="5791" y="560971"/>
                </a:lnTo>
                <a:lnTo>
                  <a:pt x="774" y="565873"/>
                </a:lnTo>
                <a:lnTo>
                  <a:pt x="774" y="706742"/>
                </a:lnTo>
                <a:lnTo>
                  <a:pt x="4267" y="723798"/>
                </a:lnTo>
                <a:lnTo>
                  <a:pt x="13766" y="737666"/>
                </a:lnTo>
                <a:lnTo>
                  <a:pt x="27787" y="746988"/>
                </a:lnTo>
                <a:lnTo>
                  <a:pt x="44856" y="750392"/>
                </a:lnTo>
                <a:lnTo>
                  <a:pt x="565531" y="750392"/>
                </a:lnTo>
                <a:lnTo>
                  <a:pt x="602983" y="728560"/>
                </a:lnTo>
                <a:lnTo>
                  <a:pt x="609549" y="706742"/>
                </a:lnTo>
                <a:lnTo>
                  <a:pt x="609549" y="77711"/>
                </a:lnTo>
                <a:close/>
              </a:path>
            </a:pathLst>
          </a:custGeom>
          <a:solidFill>
            <a:srgbClr val="AB2641"/>
          </a:solidFill>
        </p:spPr>
        <p:txBody>
          <a:bodyPr wrap="square" lIns="0" tIns="0" rIns="0" bIns="0" rtlCol="0"/>
          <a:lstStyle/>
          <a:p>
            <a:endParaRPr/>
          </a:p>
        </p:txBody>
      </p:sp>
      <p:sp>
        <p:nvSpPr>
          <p:cNvPr id="9" name="object 9"/>
          <p:cNvSpPr/>
          <p:nvPr/>
        </p:nvSpPr>
        <p:spPr>
          <a:xfrm>
            <a:off x="1622768" y="4563236"/>
            <a:ext cx="670560" cy="750570"/>
          </a:xfrm>
          <a:custGeom>
            <a:avLst/>
            <a:gdLst/>
            <a:ahLst/>
            <a:cxnLst/>
            <a:rect l="l" t="t" r="r" b="b"/>
            <a:pathLst>
              <a:path w="670560" h="750570">
                <a:moveTo>
                  <a:pt x="231127" y="465023"/>
                </a:moveTo>
                <a:lnTo>
                  <a:pt x="226098" y="459346"/>
                </a:lnTo>
                <a:lnTo>
                  <a:pt x="221018" y="458533"/>
                </a:lnTo>
                <a:lnTo>
                  <a:pt x="193243" y="452386"/>
                </a:lnTo>
                <a:lnTo>
                  <a:pt x="143344" y="425297"/>
                </a:lnTo>
                <a:lnTo>
                  <a:pt x="94322" y="364261"/>
                </a:lnTo>
                <a:lnTo>
                  <a:pt x="77952" y="318770"/>
                </a:lnTo>
                <a:lnTo>
                  <a:pt x="72491" y="270789"/>
                </a:lnTo>
                <a:lnTo>
                  <a:pt x="77952" y="222885"/>
                </a:lnTo>
                <a:lnTo>
                  <a:pt x="94322" y="177622"/>
                </a:lnTo>
                <a:lnTo>
                  <a:pt x="121627" y="137566"/>
                </a:lnTo>
                <a:lnTo>
                  <a:pt x="167284" y="101231"/>
                </a:lnTo>
                <a:lnTo>
                  <a:pt x="221018" y="83654"/>
                </a:lnTo>
                <a:lnTo>
                  <a:pt x="226098" y="82842"/>
                </a:lnTo>
                <a:lnTo>
                  <a:pt x="229666" y="77228"/>
                </a:lnTo>
                <a:lnTo>
                  <a:pt x="229666" y="71551"/>
                </a:lnTo>
                <a:lnTo>
                  <a:pt x="228942" y="65138"/>
                </a:lnTo>
                <a:lnTo>
                  <a:pt x="224650" y="61150"/>
                </a:lnTo>
                <a:lnTo>
                  <a:pt x="218846" y="61150"/>
                </a:lnTo>
                <a:lnTo>
                  <a:pt x="159181" y="83146"/>
                </a:lnTo>
                <a:lnTo>
                  <a:pt x="108686" y="123850"/>
                </a:lnTo>
                <a:lnTo>
                  <a:pt x="81686" y="161582"/>
                </a:lnTo>
                <a:lnTo>
                  <a:pt x="63677" y="203898"/>
                </a:lnTo>
                <a:lnTo>
                  <a:pt x="54673" y="248983"/>
                </a:lnTo>
                <a:lnTo>
                  <a:pt x="54673" y="295033"/>
                </a:lnTo>
                <a:lnTo>
                  <a:pt x="63677" y="340220"/>
                </a:lnTo>
                <a:lnTo>
                  <a:pt x="81686" y="382727"/>
                </a:lnTo>
                <a:lnTo>
                  <a:pt x="108686" y="420763"/>
                </a:lnTo>
                <a:lnTo>
                  <a:pt x="159448" y="461162"/>
                </a:lnTo>
                <a:lnTo>
                  <a:pt x="218846" y="481101"/>
                </a:lnTo>
                <a:lnTo>
                  <a:pt x="224650" y="481101"/>
                </a:lnTo>
                <a:lnTo>
                  <a:pt x="228942" y="477050"/>
                </a:lnTo>
                <a:lnTo>
                  <a:pt x="229666" y="470623"/>
                </a:lnTo>
                <a:lnTo>
                  <a:pt x="231127" y="465023"/>
                </a:lnTo>
                <a:close/>
              </a:path>
              <a:path w="670560" h="750570">
                <a:moveTo>
                  <a:pt x="336270" y="175348"/>
                </a:moveTo>
                <a:lnTo>
                  <a:pt x="290817" y="139776"/>
                </a:lnTo>
                <a:lnTo>
                  <a:pt x="241896" y="128714"/>
                </a:lnTo>
                <a:lnTo>
                  <a:pt x="216471" y="131533"/>
                </a:lnTo>
                <a:lnTo>
                  <a:pt x="192392" y="139776"/>
                </a:lnTo>
                <a:lnTo>
                  <a:pt x="170192" y="153149"/>
                </a:lnTo>
                <a:lnTo>
                  <a:pt x="150418" y="171361"/>
                </a:lnTo>
                <a:lnTo>
                  <a:pt x="146850" y="175348"/>
                </a:lnTo>
                <a:lnTo>
                  <a:pt x="146850" y="181825"/>
                </a:lnTo>
                <a:lnTo>
                  <a:pt x="150418" y="185813"/>
                </a:lnTo>
                <a:lnTo>
                  <a:pt x="151879" y="187845"/>
                </a:lnTo>
                <a:lnTo>
                  <a:pt x="154228" y="188861"/>
                </a:lnTo>
                <a:lnTo>
                  <a:pt x="159258" y="188861"/>
                </a:lnTo>
                <a:lnTo>
                  <a:pt x="161975" y="187845"/>
                </a:lnTo>
                <a:lnTo>
                  <a:pt x="164160" y="185813"/>
                </a:lnTo>
                <a:lnTo>
                  <a:pt x="180848" y="170662"/>
                </a:lnTo>
                <a:lnTo>
                  <a:pt x="199504" y="159270"/>
                </a:lnTo>
                <a:lnTo>
                  <a:pt x="219925" y="152095"/>
                </a:lnTo>
                <a:lnTo>
                  <a:pt x="241896" y="149593"/>
                </a:lnTo>
                <a:lnTo>
                  <a:pt x="263474" y="152095"/>
                </a:lnTo>
                <a:lnTo>
                  <a:pt x="283692" y="159270"/>
                </a:lnTo>
                <a:lnTo>
                  <a:pt x="302272" y="170662"/>
                </a:lnTo>
                <a:lnTo>
                  <a:pt x="318960" y="185813"/>
                </a:lnTo>
                <a:lnTo>
                  <a:pt x="320776" y="187845"/>
                </a:lnTo>
                <a:lnTo>
                  <a:pt x="323316" y="188861"/>
                </a:lnTo>
                <a:lnTo>
                  <a:pt x="328345" y="188861"/>
                </a:lnTo>
                <a:lnTo>
                  <a:pt x="330885" y="187845"/>
                </a:lnTo>
                <a:lnTo>
                  <a:pt x="336270" y="181825"/>
                </a:lnTo>
                <a:lnTo>
                  <a:pt x="336270" y="175348"/>
                </a:lnTo>
                <a:close/>
              </a:path>
              <a:path w="670560" h="750570">
                <a:moveTo>
                  <a:pt x="429361" y="248983"/>
                </a:moveTo>
                <a:lnTo>
                  <a:pt x="420446" y="203898"/>
                </a:lnTo>
                <a:lnTo>
                  <a:pt x="402628" y="161594"/>
                </a:lnTo>
                <a:lnTo>
                  <a:pt x="375894" y="123850"/>
                </a:lnTo>
                <a:lnTo>
                  <a:pt x="327202" y="84442"/>
                </a:lnTo>
                <a:lnTo>
                  <a:pt x="269303" y="64325"/>
                </a:lnTo>
                <a:lnTo>
                  <a:pt x="268871" y="64262"/>
                </a:lnTo>
                <a:lnTo>
                  <a:pt x="268033" y="64262"/>
                </a:lnTo>
                <a:lnTo>
                  <a:pt x="263550" y="64262"/>
                </a:lnTo>
                <a:lnTo>
                  <a:pt x="259803" y="68046"/>
                </a:lnTo>
                <a:lnTo>
                  <a:pt x="258470" y="73177"/>
                </a:lnTo>
                <a:lnTo>
                  <a:pt x="257746" y="79590"/>
                </a:lnTo>
                <a:lnTo>
                  <a:pt x="261378" y="84455"/>
                </a:lnTo>
                <a:lnTo>
                  <a:pt x="267119" y="85267"/>
                </a:lnTo>
                <a:lnTo>
                  <a:pt x="293535" y="92214"/>
                </a:lnTo>
                <a:lnTo>
                  <a:pt x="341172" y="119100"/>
                </a:lnTo>
                <a:lnTo>
                  <a:pt x="388797" y="179247"/>
                </a:lnTo>
                <a:lnTo>
                  <a:pt x="405168" y="224472"/>
                </a:lnTo>
                <a:lnTo>
                  <a:pt x="410629" y="272313"/>
                </a:lnTo>
                <a:lnTo>
                  <a:pt x="405168" y="320141"/>
                </a:lnTo>
                <a:lnTo>
                  <a:pt x="388797" y="365379"/>
                </a:lnTo>
                <a:lnTo>
                  <a:pt x="361492" y="405422"/>
                </a:lnTo>
                <a:lnTo>
                  <a:pt x="316458" y="441045"/>
                </a:lnTo>
                <a:lnTo>
                  <a:pt x="264947" y="458533"/>
                </a:lnTo>
                <a:lnTo>
                  <a:pt x="259918" y="459346"/>
                </a:lnTo>
                <a:lnTo>
                  <a:pt x="256349" y="465023"/>
                </a:lnTo>
                <a:lnTo>
                  <a:pt x="257073" y="470623"/>
                </a:lnTo>
                <a:lnTo>
                  <a:pt x="257746" y="475424"/>
                </a:lnTo>
                <a:lnTo>
                  <a:pt x="261378" y="479475"/>
                </a:lnTo>
                <a:lnTo>
                  <a:pt x="268566" y="479475"/>
                </a:lnTo>
                <a:lnTo>
                  <a:pt x="326288" y="460082"/>
                </a:lnTo>
                <a:lnTo>
                  <a:pt x="375894" y="420763"/>
                </a:lnTo>
                <a:lnTo>
                  <a:pt x="402628" y="382727"/>
                </a:lnTo>
                <a:lnTo>
                  <a:pt x="420446" y="340220"/>
                </a:lnTo>
                <a:lnTo>
                  <a:pt x="429361" y="295033"/>
                </a:lnTo>
                <a:lnTo>
                  <a:pt x="429361" y="248983"/>
                </a:lnTo>
                <a:close/>
              </a:path>
              <a:path w="670560" h="750570">
                <a:moveTo>
                  <a:pt x="669950" y="676478"/>
                </a:moveTo>
                <a:lnTo>
                  <a:pt x="664222" y="649122"/>
                </a:lnTo>
                <a:lnTo>
                  <a:pt x="648906" y="625906"/>
                </a:lnTo>
                <a:lnTo>
                  <a:pt x="648157" y="625182"/>
                </a:lnTo>
                <a:lnTo>
                  <a:pt x="648157" y="678294"/>
                </a:lnTo>
                <a:lnTo>
                  <a:pt x="645185" y="697420"/>
                </a:lnTo>
                <a:lnTo>
                  <a:pt x="612635" y="727735"/>
                </a:lnTo>
                <a:lnTo>
                  <a:pt x="604329" y="728611"/>
                </a:lnTo>
                <a:lnTo>
                  <a:pt x="595172" y="727557"/>
                </a:lnTo>
                <a:lnTo>
                  <a:pt x="586359" y="724408"/>
                </a:lnTo>
                <a:lnTo>
                  <a:pt x="578218" y="719201"/>
                </a:lnTo>
                <a:lnTo>
                  <a:pt x="571106" y="711987"/>
                </a:lnTo>
                <a:lnTo>
                  <a:pt x="473113" y="585635"/>
                </a:lnTo>
                <a:lnTo>
                  <a:pt x="487311" y="569556"/>
                </a:lnTo>
                <a:lnTo>
                  <a:pt x="520661" y="531774"/>
                </a:lnTo>
                <a:lnTo>
                  <a:pt x="633056" y="642797"/>
                </a:lnTo>
                <a:lnTo>
                  <a:pt x="644118" y="659307"/>
                </a:lnTo>
                <a:lnTo>
                  <a:pt x="648157" y="678294"/>
                </a:lnTo>
                <a:lnTo>
                  <a:pt x="648157" y="625182"/>
                </a:lnTo>
                <a:lnTo>
                  <a:pt x="553021" y="531774"/>
                </a:lnTo>
                <a:lnTo>
                  <a:pt x="508774" y="488327"/>
                </a:lnTo>
                <a:lnTo>
                  <a:pt x="505536" y="485152"/>
                </a:lnTo>
                <a:lnTo>
                  <a:pt x="505536" y="518058"/>
                </a:lnTo>
                <a:lnTo>
                  <a:pt x="459435" y="569556"/>
                </a:lnTo>
                <a:lnTo>
                  <a:pt x="436384" y="538200"/>
                </a:lnTo>
                <a:lnTo>
                  <a:pt x="433539" y="534949"/>
                </a:lnTo>
                <a:lnTo>
                  <a:pt x="433539" y="529348"/>
                </a:lnTo>
                <a:lnTo>
                  <a:pt x="456819" y="502793"/>
                </a:lnTo>
                <a:lnTo>
                  <a:pt x="467360" y="490766"/>
                </a:lnTo>
                <a:lnTo>
                  <a:pt x="468807" y="489140"/>
                </a:lnTo>
                <a:lnTo>
                  <a:pt x="470992" y="488327"/>
                </a:lnTo>
                <a:lnTo>
                  <a:pt x="475107" y="488327"/>
                </a:lnTo>
                <a:lnTo>
                  <a:pt x="477100" y="489140"/>
                </a:lnTo>
                <a:lnTo>
                  <a:pt x="478193" y="490766"/>
                </a:lnTo>
                <a:lnTo>
                  <a:pt x="505536" y="518058"/>
                </a:lnTo>
                <a:lnTo>
                  <a:pt x="505536" y="485152"/>
                </a:lnTo>
                <a:lnTo>
                  <a:pt x="494042" y="473875"/>
                </a:lnTo>
                <a:lnTo>
                  <a:pt x="488810" y="469011"/>
                </a:lnTo>
                <a:lnTo>
                  <a:pt x="488594" y="468807"/>
                </a:lnTo>
                <a:lnTo>
                  <a:pt x="481698" y="465963"/>
                </a:lnTo>
                <a:lnTo>
                  <a:pt x="471106" y="465963"/>
                </a:lnTo>
                <a:lnTo>
                  <a:pt x="467245" y="466915"/>
                </a:lnTo>
                <a:lnTo>
                  <a:pt x="463791" y="469011"/>
                </a:lnTo>
                <a:lnTo>
                  <a:pt x="451142" y="454545"/>
                </a:lnTo>
                <a:lnTo>
                  <a:pt x="447217" y="450062"/>
                </a:lnTo>
                <a:lnTo>
                  <a:pt x="447217" y="483463"/>
                </a:lnTo>
                <a:lnTo>
                  <a:pt x="429907" y="502793"/>
                </a:lnTo>
                <a:lnTo>
                  <a:pt x="416204" y="487514"/>
                </a:lnTo>
                <a:lnTo>
                  <a:pt x="403961" y="473875"/>
                </a:lnTo>
                <a:lnTo>
                  <a:pt x="412546" y="464489"/>
                </a:lnTo>
                <a:lnTo>
                  <a:pt x="416648" y="459701"/>
                </a:lnTo>
                <a:lnTo>
                  <a:pt x="420535" y="454545"/>
                </a:lnTo>
                <a:lnTo>
                  <a:pt x="447217" y="483463"/>
                </a:lnTo>
                <a:lnTo>
                  <a:pt x="447217" y="450062"/>
                </a:lnTo>
                <a:lnTo>
                  <a:pt x="434936" y="436029"/>
                </a:lnTo>
                <a:lnTo>
                  <a:pt x="458749" y="394474"/>
                </a:lnTo>
                <a:lnTo>
                  <a:pt x="475056" y="349669"/>
                </a:lnTo>
                <a:lnTo>
                  <a:pt x="483844" y="302818"/>
                </a:lnTo>
                <a:lnTo>
                  <a:pt x="485114" y="255104"/>
                </a:lnTo>
                <a:lnTo>
                  <a:pt x="478853" y="207721"/>
                </a:lnTo>
                <a:lnTo>
                  <a:pt x="465048" y="161886"/>
                </a:lnTo>
                <a:lnTo>
                  <a:pt x="464210" y="160197"/>
                </a:lnTo>
                <a:lnTo>
                  <a:pt x="464210" y="262051"/>
                </a:lnTo>
                <a:lnTo>
                  <a:pt x="462280" y="306920"/>
                </a:lnTo>
                <a:lnTo>
                  <a:pt x="453136" y="350837"/>
                </a:lnTo>
                <a:lnTo>
                  <a:pt x="436803" y="392645"/>
                </a:lnTo>
                <a:lnTo>
                  <a:pt x="413334" y="431165"/>
                </a:lnTo>
                <a:lnTo>
                  <a:pt x="384543" y="463397"/>
                </a:lnTo>
                <a:lnTo>
                  <a:pt x="351688" y="488911"/>
                </a:lnTo>
                <a:lnTo>
                  <a:pt x="316179" y="507161"/>
                </a:lnTo>
                <a:lnTo>
                  <a:pt x="278904" y="518121"/>
                </a:lnTo>
                <a:lnTo>
                  <a:pt x="240741" y="521779"/>
                </a:lnTo>
                <a:lnTo>
                  <a:pt x="198424" y="517232"/>
                </a:lnTo>
                <a:lnTo>
                  <a:pt x="157403" y="503593"/>
                </a:lnTo>
                <a:lnTo>
                  <a:pt x="118910" y="480809"/>
                </a:lnTo>
                <a:lnTo>
                  <a:pt x="84175" y="448868"/>
                </a:lnTo>
                <a:lnTo>
                  <a:pt x="55575" y="409549"/>
                </a:lnTo>
                <a:lnTo>
                  <a:pt x="35140" y="366115"/>
                </a:lnTo>
                <a:lnTo>
                  <a:pt x="22885" y="319925"/>
                </a:lnTo>
                <a:lnTo>
                  <a:pt x="18796" y="272402"/>
                </a:lnTo>
                <a:lnTo>
                  <a:pt x="22885" y="224904"/>
                </a:lnTo>
                <a:lnTo>
                  <a:pt x="35140" y="178828"/>
                </a:lnTo>
                <a:lnTo>
                  <a:pt x="55575" y="135559"/>
                </a:lnTo>
                <a:lnTo>
                  <a:pt x="84175" y="96481"/>
                </a:lnTo>
                <a:lnTo>
                  <a:pt x="118935" y="64820"/>
                </a:lnTo>
                <a:lnTo>
                  <a:pt x="157556" y="42214"/>
                </a:lnTo>
                <a:lnTo>
                  <a:pt x="198767" y="28638"/>
                </a:lnTo>
                <a:lnTo>
                  <a:pt x="241287" y="24117"/>
                </a:lnTo>
                <a:lnTo>
                  <a:pt x="283832" y="28638"/>
                </a:lnTo>
                <a:lnTo>
                  <a:pt x="325145" y="42214"/>
                </a:lnTo>
                <a:lnTo>
                  <a:pt x="363943" y="64820"/>
                </a:lnTo>
                <a:lnTo>
                  <a:pt x="398945" y="96481"/>
                </a:lnTo>
                <a:lnTo>
                  <a:pt x="426288" y="133451"/>
                </a:lnTo>
                <a:lnTo>
                  <a:pt x="446265" y="174155"/>
                </a:lnTo>
                <a:lnTo>
                  <a:pt x="458889" y="217411"/>
                </a:lnTo>
                <a:lnTo>
                  <a:pt x="464210" y="262051"/>
                </a:lnTo>
                <a:lnTo>
                  <a:pt x="464210" y="160197"/>
                </a:lnTo>
                <a:lnTo>
                  <a:pt x="443699" y="118770"/>
                </a:lnTo>
                <a:lnTo>
                  <a:pt x="414794" y="79590"/>
                </a:lnTo>
                <a:lnTo>
                  <a:pt x="376618" y="44780"/>
                </a:lnTo>
                <a:lnTo>
                  <a:pt x="341515" y="24117"/>
                </a:lnTo>
                <a:lnTo>
                  <a:pt x="334352" y="19900"/>
                </a:lnTo>
                <a:lnTo>
                  <a:pt x="289356" y="4978"/>
                </a:lnTo>
                <a:lnTo>
                  <a:pt x="242976" y="0"/>
                </a:lnTo>
                <a:lnTo>
                  <a:pt x="196621" y="4978"/>
                </a:lnTo>
                <a:lnTo>
                  <a:pt x="151638" y="19900"/>
                </a:lnTo>
                <a:lnTo>
                  <a:pt x="109397" y="44780"/>
                </a:lnTo>
                <a:lnTo>
                  <a:pt x="71234" y="79590"/>
                </a:lnTo>
                <a:lnTo>
                  <a:pt x="42837" y="117690"/>
                </a:lnTo>
                <a:lnTo>
                  <a:pt x="21526" y="159397"/>
                </a:lnTo>
                <a:lnTo>
                  <a:pt x="7302" y="203669"/>
                </a:lnTo>
                <a:lnTo>
                  <a:pt x="127" y="249466"/>
                </a:lnTo>
                <a:lnTo>
                  <a:pt x="0" y="295744"/>
                </a:lnTo>
                <a:lnTo>
                  <a:pt x="6921" y="341490"/>
                </a:lnTo>
                <a:lnTo>
                  <a:pt x="20866" y="385635"/>
                </a:lnTo>
                <a:lnTo>
                  <a:pt x="41821" y="427164"/>
                </a:lnTo>
                <a:lnTo>
                  <a:pt x="69786" y="465023"/>
                </a:lnTo>
                <a:lnTo>
                  <a:pt x="107708" y="499592"/>
                </a:lnTo>
                <a:lnTo>
                  <a:pt x="149796" y="524281"/>
                </a:lnTo>
                <a:lnTo>
                  <a:pt x="194665" y="539076"/>
                </a:lnTo>
                <a:lnTo>
                  <a:pt x="240919" y="544004"/>
                </a:lnTo>
                <a:lnTo>
                  <a:pt x="280174" y="540473"/>
                </a:lnTo>
                <a:lnTo>
                  <a:pt x="318604" y="529882"/>
                </a:lnTo>
                <a:lnTo>
                  <a:pt x="335457" y="521779"/>
                </a:lnTo>
                <a:lnTo>
                  <a:pt x="355346" y="512229"/>
                </a:lnTo>
                <a:lnTo>
                  <a:pt x="389559" y="487514"/>
                </a:lnTo>
                <a:lnTo>
                  <a:pt x="418414" y="519684"/>
                </a:lnTo>
                <a:lnTo>
                  <a:pt x="415836" y="528345"/>
                </a:lnTo>
                <a:lnTo>
                  <a:pt x="415683" y="537083"/>
                </a:lnTo>
                <a:lnTo>
                  <a:pt x="558825" y="726452"/>
                </a:lnTo>
                <a:lnTo>
                  <a:pt x="592874" y="748804"/>
                </a:lnTo>
                <a:lnTo>
                  <a:pt x="605840" y="750303"/>
                </a:lnTo>
                <a:lnTo>
                  <a:pt x="618007" y="748982"/>
                </a:lnTo>
                <a:lnTo>
                  <a:pt x="651027" y="728878"/>
                </a:lnTo>
                <a:lnTo>
                  <a:pt x="665695" y="704291"/>
                </a:lnTo>
                <a:lnTo>
                  <a:pt x="669950" y="676478"/>
                </a:lnTo>
                <a:close/>
              </a:path>
            </a:pathLst>
          </a:custGeom>
          <a:solidFill>
            <a:srgbClr val="4177BD"/>
          </a:solid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Management of pigmented lesions in primary care: effects of electrical impedance spectroscopy use</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3147426"/>
            <a:ext cx="10515600" cy="829056"/>
          </a:xfrm>
        </p:spPr>
        <p:txBody>
          <a:bodyPr/>
          <a:lstStyle/>
          <a:p>
            <a:pPr marL="0" indent="0" algn="ctr">
              <a:lnSpc>
                <a:spcPct val="100000"/>
              </a:lnSpc>
              <a:spcBef>
                <a:spcPts val="585"/>
              </a:spcBef>
              <a:buNone/>
            </a:pPr>
            <a:r>
              <a:rPr lang="en-US" sz="2800" spc="10" dirty="0">
                <a:solidFill>
                  <a:schemeClr val="tx1"/>
                </a:solidFill>
                <a:latin typeface="+mj-lt"/>
                <a:cs typeface="Arial"/>
              </a:rPr>
              <a:t>Shayan Owji, BS</a:t>
            </a:r>
            <a:r>
              <a:rPr lang="en-US" sz="2800" spc="10" baseline="30000" dirty="0">
                <a:solidFill>
                  <a:schemeClr val="tx1"/>
                </a:solidFill>
                <a:latin typeface="+mj-lt"/>
                <a:cs typeface="Arial"/>
              </a:rPr>
              <a:t>1</a:t>
            </a:r>
            <a:r>
              <a:rPr lang="en-US" sz="2800" spc="10" dirty="0">
                <a:solidFill>
                  <a:schemeClr val="tx1"/>
                </a:solidFill>
                <a:latin typeface="+mj-lt"/>
                <a:cs typeface="Arial"/>
              </a:rPr>
              <a:t>, </a:t>
            </a:r>
            <a:r>
              <a:rPr lang="en-US" spc="10" dirty="0">
                <a:solidFill>
                  <a:schemeClr val="tx1"/>
                </a:solidFill>
                <a:latin typeface="+mj-lt"/>
                <a:cs typeface="Arial"/>
              </a:rPr>
              <a:t>Joseph</a:t>
            </a:r>
            <a:r>
              <a:rPr lang="en-US" sz="2800" spc="10" dirty="0">
                <a:solidFill>
                  <a:schemeClr val="tx1"/>
                </a:solidFill>
                <a:latin typeface="+mj-lt"/>
                <a:cs typeface="Arial"/>
              </a:rPr>
              <a:t> Han, BS</a:t>
            </a:r>
            <a:r>
              <a:rPr lang="en-US" sz="2800" spc="10" baseline="30000" dirty="0">
                <a:solidFill>
                  <a:schemeClr val="tx1"/>
                </a:solidFill>
                <a:latin typeface="+mj-lt"/>
                <a:cs typeface="Arial"/>
              </a:rPr>
              <a:t>1</a:t>
            </a:r>
            <a:r>
              <a:rPr lang="en-US" sz="2800" spc="10" dirty="0">
                <a:solidFill>
                  <a:schemeClr val="tx1"/>
                </a:solidFill>
                <a:latin typeface="+mj-lt"/>
                <a:cs typeface="Arial"/>
              </a:rPr>
              <a:t>, Margaret </a:t>
            </a:r>
            <a:r>
              <a:rPr lang="en-US" sz="2800" spc="10" dirty="0" err="1">
                <a:solidFill>
                  <a:schemeClr val="tx1"/>
                </a:solidFill>
                <a:latin typeface="+mj-lt"/>
                <a:cs typeface="Arial"/>
              </a:rPr>
              <a:t>Glausser</a:t>
            </a:r>
            <a:r>
              <a:rPr lang="en-US" sz="2800" spc="10" dirty="0">
                <a:solidFill>
                  <a:schemeClr val="tx1"/>
                </a:solidFill>
                <a:latin typeface="+mj-lt"/>
                <a:cs typeface="Arial"/>
              </a:rPr>
              <a:t>, MD</a:t>
            </a:r>
            <a:r>
              <a:rPr lang="en-US" sz="2800" spc="10" baseline="30000" dirty="0">
                <a:solidFill>
                  <a:schemeClr val="tx1"/>
                </a:solidFill>
                <a:latin typeface="+mj-lt"/>
                <a:cs typeface="Arial"/>
              </a:rPr>
              <a:t>2</a:t>
            </a:r>
            <a:r>
              <a:rPr lang="en-US" sz="2800" spc="10" dirty="0">
                <a:solidFill>
                  <a:schemeClr val="tx1"/>
                </a:solidFill>
                <a:latin typeface="+mj-lt"/>
                <a:cs typeface="Arial"/>
              </a:rPr>
              <a:t>, Daniel Napolitano, MD, AAHIVS</a:t>
            </a:r>
            <a:r>
              <a:rPr lang="en-US" sz="2800" spc="10" baseline="30000" dirty="0">
                <a:solidFill>
                  <a:schemeClr val="tx1"/>
                </a:solidFill>
                <a:latin typeface="+mj-lt"/>
                <a:cs typeface="Arial"/>
              </a:rPr>
              <a:t>3</a:t>
            </a:r>
            <a:r>
              <a:rPr lang="en-US" sz="2800" spc="10" dirty="0">
                <a:solidFill>
                  <a:schemeClr val="tx1"/>
                </a:solidFill>
                <a:latin typeface="+mj-lt"/>
                <a:cs typeface="Arial"/>
              </a:rPr>
              <a:t>, Jonathan Ungar, MD</a:t>
            </a:r>
            <a:r>
              <a:rPr lang="en-US" sz="2800" spc="10" baseline="30000" dirty="0">
                <a:solidFill>
                  <a:schemeClr val="tx1"/>
                </a:solidFill>
                <a:latin typeface="+mj-lt"/>
                <a:cs typeface="Arial"/>
              </a:rPr>
              <a:t>1</a:t>
            </a:r>
            <a:endParaRPr lang="en-US" sz="2800" baseline="30000" dirty="0">
              <a:solidFill>
                <a:schemeClr val="tx1"/>
              </a:solidFill>
              <a:latin typeface="+mj-lt"/>
              <a:cs typeface="Arial"/>
            </a:endParaRPr>
          </a:p>
        </p:txBody>
      </p:sp>
      <p:sp>
        <p:nvSpPr>
          <p:cNvPr id="4" name="TextBox 3">
            <a:extLst>
              <a:ext uri="{FF2B5EF4-FFF2-40B4-BE49-F238E27FC236}">
                <a16:creationId xmlns:a16="http://schemas.microsoft.com/office/drawing/2014/main" id="{28E3F11C-1137-3E4C-A8A5-836A9F711D1C}"/>
              </a:ext>
            </a:extLst>
          </p:cNvPr>
          <p:cNvSpPr txBox="1"/>
          <p:nvPr/>
        </p:nvSpPr>
        <p:spPr>
          <a:xfrm>
            <a:off x="2252577" y="4599955"/>
            <a:ext cx="8241792" cy="830997"/>
          </a:xfrm>
          <a:prstGeom prst="rect">
            <a:avLst/>
          </a:prstGeom>
          <a:noFill/>
        </p:spPr>
        <p:txBody>
          <a:bodyPr wrap="square" rtlCol="0">
            <a:spAutoFit/>
          </a:bodyPr>
          <a:lstStyle/>
          <a:p>
            <a:pPr marL="0" marR="0" algn="ctr">
              <a:spcBef>
                <a:spcPts val="0"/>
              </a:spcBef>
              <a:spcAft>
                <a:spcPts val="0"/>
              </a:spcAft>
            </a:pPr>
            <a:r>
              <a:rPr lang="en-US" sz="1600" baseline="30000" dirty="0">
                <a:effectLst/>
                <a:ea typeface="Times New Roman" panose="02020603050405020304" pitchFamily="18" charset="0"/>
              </a:rPr>
              <a:t>1</a:t>
            </a:r>
            <a:r>
              <a:rPr lang="en-US" sz="1600" dirty="0">
                <a:effectLst/>
                <a:ea typeface="Times New Roman" panose="02020603050405020304" pitchFamily="18" charset="0"/>
              </a:rPr>
              <a:t>Department of Dermatology, Icahn School of Medicine at Mount Sinai</a:t>
            </a:r>
          </a:p>
          <a:p>
            <a:pPr marL="0" marR="0" algn="ctr">
              <a:spcBef>
                <a:spcPts val="0"/>
              </a:spcBef>
              <a:spcAft>
                <a:spcPts val="0"/>
              </a:spcAft>
            </a:pPr>
            <a:r>
              <a:rPr lang="en-US" sz="1600" baseline="30000" dirty="0">
                <a:ea typeface="Times New Roman" panose="02020603050405020304" pitchFamily="18" charset="0"/>
              </a:rPr>
              <a:t>2</a:t>
            </a:r>
            <a:r>
              <a:rPr lang="en-US" sz="1600" dirty="0">
                <a:effectLst/>
                <a:ea typeface="Times New Roman" panose="02020603050405020304" pitchFamily="18" charset="0"/>
              </a:rPr>
              <a:t>The Institute for Family Health</a:t>
            </a:r>
          </a:p>
          <a:p>
            <a:pPr marL="0" marR="0" algn="ctr">
              <a:spcBef>
                <a:spcPts val="0"/>
              </a:spcBef>
              <a:spcAft>
                <a:spcPts val="0"/>
              </a:spcAft>
            </a:pPr>
            <a:r>
              <a:rPr lang="en-US" sz="1600" baseline="30000" dirty="0">
                <a:ea typeface="Times New Roman" panose="02020603050405020304" pitchFamily="18" charset="0"/>
              </a:rPr>
              <a:t>3</a:t>
            </a:r>
            <a:r>
              <a:rPr lang="en-US" sz="1600" dirty="0">
                <a:effectLst/>
                <a:ea typeface="Times New Roman" panose="02020603050405020304" pitchFamily="18" charset="0"/>
              </a:rPr>
              <a:t>Community Healthcare Network</a:t>
            </a:r>
          </a:p>
        </p:txBody>
      </p:sp>
    </p:spTree>
    <p:extLst>
      <p:ext uri="{BB962C8B-B14F-4D97-AF65-F5344CB8AC3E}">
        <p14:creationId xmlns:p14="http://schemas.microsoft.com/office/powerpoint/2010/main" val="3512821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endParaRPr lang="en-US" dirty="0"/>
          </a:p>
          <a:p>
            <a:pPr marL="0" indent="0">
              <a:buNone/>
            </a:pPr>
            <a:endParaRPr lang="en-US" dirty="0"/>
          </a:p>
          <a:p>
            <a:pPr marL="0" indent="0">
              <a:buNone/>
            </a:pPr>
            <a:r>
              <a:rPr lang="en-US" sz="3600" dirty="0"/>
              <a:t>What effect does electrical impedance spectroscopy (EIS) use have on primary care providers’ management decisions for pigmented skin lesions?</a:t>
            </a:r>
          </a:p>
        </p:txBody>
      </p:sp>
    </p:spTree>
    <p:extLst>
      <p:ext uri="{BB962C8B-B14F-4D97-AF65-F5344CB8AC3E}">
        <p14:creationId xmlns:p14="http://schemas.microsoft.com/office/powerpoint/2010/main" val="272518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effectLst/>
                <a:ea typeface="Times New Roman" panose="02020603050405020304" pitchFamily="18" charset="0"/>
              </a:rPr>
              <a:t>Online survey elicited biopsy/referral decisions for 12 melanocytic lesions (incl. melanomas, severely dysplastic nevi, mild-moderate dysplastic nevi) from primary care physicians and nurse practitioners</a:t>
            </a:r>
            <a:endParaRPr lang="en-US" dirty="0">
              <a:ea typeface="Times New Roman" panose="02020603050405020304" pitchFamily="18" charset="0"/>
            </a:endParaRPr>
          </a:p>
          <a:p>
            <a:r>
              <a:rPr lang="en-US" dirty="0">
                <a:ea typeface="Times New Roman" panose="02020603050405020304" pitchFamily="18" charset="0"/>
              </a:rPr>
              <a:t>Lesions first presented as </a:t>
            </a:r>
            <a:r>
              <a:rPr lang="en-US" i="1" u="sng" dirty="0">
                <a:ea typeface="Times New Roman" panose="02020603050405020304" pitchFamily="18" charset="0"/>
              </a:rPr>
              <a:t>clinical image</a:t>
            </a:r>
            <a:r>
              <a:rPr lang="en-US" dirty="0">
                <a:ea typeface="Times New Roman" panose="02020603050405020304" pitchFamily="18" charset="0"/>
              </a:rPr>
              <a:t> (with biopsy/referral selection) and again as </a:t>
            </a:r>
            <a:r>
              <a:rPr lang="en-US" i="1" u="sng" dirty="0">
                <a:ea typeface="Times New Roman" panose="02020603050405020304" pitchFamily="18" charset="0"/>
              </a:rPr>
              <a:t>clinical image + EIS score</a:t>
            </a:r>
            <a:r>
              <a:rPr lang="en-US" dirty="0">
                <a:ea typeface="Times New Roman" panose="02020603050405020304" pitchFamily="18" charset="0"/>
              </a:rPr>
              <a:t> (with biopsy/referral selection)</a:t>
            </a:r>
          </a:p>
          <a:p>
            <a:r>
              <a:rPr lang="en-US" dirty="0">
                <a:ea typeface="Times New Roman" panose="02020603050405020304" pitchFamily="18" charset="0"/>
              </a:rPr>
              <a:t>Sensitivity/specificity of biopsy/referral decisions for melanoma &amp; severely dysplastic nevi were compared for visual examination alone vs. concurrent visual + EIS evaluation</a:t>
            </a:r>
          </a:p>
        </p:txBody>
      </p:sp>
    </p:spTree>
    <p:extLst>
      <p:ext uri="{BB962C8B-B14F-4D97-AF65-F5344CB8AC3E}">
        <p14:creationId xmlns:p14="http://schemas.microsoft.com/office/powerpoint/2010/main" val="3471100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sz="1600" dirty="0"/>
              <a:t>1354 clinical decisions made in total by 61 participants (44 physicians, 17 NPs)</a:t>
            </a:r>
          </a:p>
          <a:p>
            <a:pPr lvl="1"/>
            <a:r>
              <a:rPr lang="en-US" sz="1600" dirty="0">
                <a:solidFill>
                  <a:schemeClr val="tx1"/>
                </a:solidFill>
              </a:rPr>
              <a:t>Overall </a:t>
            </a:r>
            <a:r>
              <a:rPr lang="en-US" sz="1600" b="1" dirty="0">
                <a:solidFill>
                  <a:srgbClr val="FF0000"/>
                </a:solidFill>
              </a:rPr>
              <a:t>sensitivity</a:t>
            </a:r>
            <a:r>
              <a:rPr lang="en-US" sz="1600" dirty="0">
                <a:solidFill>
                  <a:schemeClr val="tx1"/>
                </a:solidFill>
              </a:rPr>
              <a:t>: Visual inspection + EIS &gt; visual inspection (90% vs. 69%; P &lt; 0.001)</a:t>
            </a:r>
          </a:p>
          <a:p>
            <a:pPr lvl="1"/>
            <a:r>
              <a:rPr lang="en-US" sz="1600" dirty="0">
                <a:solidFill>
                  <a:schemeClr val="tx1"/>
                </a:solidFill>
              </a:rPr>
              <a:t>Overall </a:t>
            </a:r>
            <a:r>
              <a:rPr lang="en-US" sz="1600" b="1" dirty="0">
                <a:solidFill>
                  <a:srgbClr val="FF0000"/>
                </a:solidFill>
              </a:rPr>
              <a:t>specificity</a:t>
            </a:r>
            <a:r>
              <a:rPr lang="en-US" sz="1600" dirty="0">
                <a:solidFill>
                  <a:schemeClr val="tx1"/>
                </a:solidFill>
              </a:rPr>
              <a:t>: Visual inspection + EIS &gt; visual evaluation (73% vs. 44%; P &lt; 0.001)</a:t>
            </a:r>
          </a:p>
        </p:txBody>
      </p:sp>
      <p:graphicFrame>
        <p:nvGraphicFramePr>
          <p:cNvPr id="4" name="Table 3">
            <a:extLst>
              <a:ext uri="{FF2B5EF4-FFF2-40B4-BE49-F238E27FC236}">
                <a16:creationId xmlns:a16="http://schemas.microsoft.com/office/drawing/2014/main" id="{CE6E184D-5A12-B734-09F9-02877BE574EF}"/>
              </a:ext>
            </a:extLst>
          </p:cNvPr>
          <p:cNvGraphicFramePr>
            <a:graphicFrameLocks noGrp="1"/>
          </p:cNvGraphicFramePr>
          <p:nvPr/>
        </p:nvGraphicFramePr>
        <p:xfrm>
          <a:off x="923457" y="2122073"/>
          <a:ext cx="10345085" cy="3891561"/>
        </p:xfrm>
        <a:graphic>
          <a:graphicData uri="http://schemas.openxmlformats.org/drawingml/2006/table">
            <a:tbl>
              <a:tblPr firstRow="1" firstCol="1" bandRow="1">
                <a:tableStyleId>{5C22544A-7EE6-4342-B048-85BDC9FD1C3A}</a:tableStyleId>
              </a:tblPr>
              <a:tblGrid>
                <a:gridCol w="1207594">
                  <a:extLst>
                    <a:ext uri="{9D8B030D-6E8A-4147-A177-3AD203B41FA5}">
                      <a16:colId xmlns:a16="http://schemas.microsoft.com/office/drawing/2014/main" val="12763042"/>
                    </a:ext>
                  </a:extLst>
                </a:gridCol>
                <a:gridCol w="618578">
                  <a:extLst>
                    <a:ext uri="{9D8B030D-6E8A-4147-A177-3AD203B41FA5}">
                      <a16:colId xmlns:a16="http://schemas.microsoft.com/office/drawing/2014/main" val="2969316876"/>
                    </a:ext>
                  </a:extLst>
                </a:gridCol>
                <a:gridCol w="521708">
                  <a:extLst>
                    <a:ext uri="{9D8B030D-6E8A-4147-A177-3AD203B41FA5}">
                      <a16:colId xmlns:a16="http://schemas.microsoft.com/office/drawing/2014/main" val="2211603359"/>
                    </a:ext>
                  </a:extLst>
                </a:gridCol>
                <a:gridCol w="737554">
                  <a:extLst>
                    <a:ext uri="{9D8B030D-6E8A-4147-A177-3AD203B41FA5}">
                      <a16:colId xmlns:a16="http://schemas.microsoft.com/office/drawing/2014/main" val="1853507054"/>
                    </a:ext>
                  </a:extLst>
                </a:gridCol>
                <a:gridCol w="623423">
                  <a:extLst>
                    <a:ext uri="{9D8B030D-6E8A-4147-A177-3AD203B41FA5}">
                      <a16:colId xmlns:a16="http://schemas.microsoft.com/office/drawing/2014/main" val="1553963092"/>
                    </a:ext>
                  </a:extLst>
                </a:gridCol>
                <a:gridCol w="624033">
                  <a:extLst>
                    <a:ext uri="{9D8B030D-6E8A-4147-A177-3AD203B41FA5}">
                      <a16:colId xmlns:a16="http://schemas.microsoft.com/office/drawing/2014/main" val="219579719"/>
                    </a:ext>
                  </a:extLst>
                </a:gridCol>
                <a:gridCol w="693682">
                  <a:extLst>
                    <a:ext uri="{9D8B030D-6E8A-4147-A177-3AD203B41FA5}">
                      <a16:colId xmlns:a16="http://schemas.microsoft.com/office/drawing/2014/main" val="3403201285"/>
                    </a:ext>
                  </a:extLst>
                </a:gridCol>
                <a:gridCol w="567559">
                  <a:extLst>
                    <a:ext uri="{9D8B030D-6E8A-4147-A177-3AD203B41FA5}">
                      <a16:colId xmlns:a16="http://schemas.microsoft.com/office/drawing/2014/main" val="1861079839"/>
                    </a:ext>
                  </a:extLst>
                </a:gridCol>
                <a:gridCol w="551793">
                  <a:extLst>
                    <a:ext uri="{9D8B030D-6E8A-4147-A177-3AD203B41FA5}">
                      <a16:colId xmlns:a16="http://schemas.microsoft.com/office/drawing/2014/main" val="1104546411"/>
                    </a:ext>
                  </a:extLst>
                </a:gridCol>
                <a:gridCol w="677917">
                  <a:extLst>
                    <a:ext uri="{9D8B030D-6E8A-4147-A177-3AD203B41FA5}">
                      <a16:colId xmlns:a16="http://schemas.microsoft.com/office/drawing/2014/main" val="3724181747"/>
                    </a:ext>
                  </a:extLst>
                </a:gridCol>
                <a:gridCol w="614856">
                  <a:extLst>
                    <a:ext uri="{9D8B030D-6E8A-4147-A177-3AD203B41FA5}">
                      <a16:colId xmlns:a16="http://schemas.microsoft.com/office/drawing/2014/main" val="1153662141"/>
                    </a:ext>
                  </a:extLst>
                </a:gridCol>
                <a:gridCol w="599089">
                  <a:extLst>
                    <a:ext uri="{9D8B030D-6E8A-4147-A177-3AD203B41FA5}">
                      <a16:colId xmlns:a16="http://schemas.microsoft.com/office/drawing/2014/main" val="863448749"/>
                    </a:ext>
                  </a:extLst>
                </a:gridCol>
                <a:gridCol w="788276">
                  <a:extLst>
                    <a:ext uri="{9D8B030D-6E8A-4147-A177-3AD203B41FA5}">
                      <a16:colId xmlns:a16="http://schemas.microsoft.com/office/drawing/2014/main" val="861261448"/>
                    </a:ext>
                  </a:extLst>
                </a:gridCol>
                <a:gridCol w="762279">
                  <a:extLst>
                    <a:ext uri="{9D8B030D-6E8A-4147-A177-3AD203B41FA5}">
                      <a16:colId xmlns:a16="http://schemas.microsoft.com/office/drawing/2014/main" val="1999908834"/>
                    </a:ext>
                  </a:extLst>
                </a:gridCol>
                <a:gridCol w="756744">
                  <a:extLst>
                    <a:ext uri="{9D8B030D-6E8A-4147-A177-3AD203B41FA5}">
                      <a16:colId xmlns:a16="http://schemas.microsoft.com/office/drawing/2014/main" val="1450547487"/>
                    </a:ext>
                  </a:extLst>
                </a:gridCol>
              </a:tblGrid>
              <a:tr h="230147">
                <a:tc rowSpan="2">
                  <a:txBody>
                    <a:bodyPr/>
                    <a:lstStyle/>
                    <a:p>
                      <a:pPr marL="0" marR="0">
                        <a:spcBef>
                          <a:spcPts val="0"/>
                        </a:spcBef>
                        <a:spcAft>
                          <a:spcPts val="0"/>
                        </a:spcAft>
                      </a:pPr>
                      <a:r>
                        <a:rPr lang="en-US" sz="1100" b="1" dirty="0">
                          <a:effectLst/>
                        </a:rPr>
                        <a:t> </a:t>
                      </a:r>
                      <a:endParaRPr lang="en-US" sz="1200" b="1" dirty="0">
                        <a:effectLst/>
                      </a:endParaRPr>
                    </a:p>
                    <a:p>
                      <a:pPr marL="0" marR="0">
                        <a:spcBef>
                          <a:spcPts val="0"/>
                        </a:spcBef>
                        <a:spcAft>
                          <a:spcPts val="0"/>
                        </a:spcAft>
                      </a:pPr>
                      <a:r>
                        <a:rPr lang="en-US" sz="1100" b="1" dirty="0">
                          <a:effectLst/>
                        </a:rPr>
                        <a:t>Demographic</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6">
                  <a:txBody>
                    <a:bodyPr/>
                    <a:lstStyle/>
                    <a:p>
                      <a:pPr marL="0" marR="0" algn="ctr">
                        <a:spcBef>
                          <a:spcPts val="0"/>
                        </a:spcBef>
                        <a:spcAft>
                          <a:spcPts val="0"/>
                        </a:spcAft>
                      </a:pPr>
                      <a:r>
                        <a:rPr lang="en-US" sz="1100">
                          <a:effectLst/>
                        </a:rPr>
                        <a:t>Visual Inspection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spcBef>
                          <a:spcPts val="0"/>
                        </a:spcBef>
                        <a:spcAft>
                          <a:spcPts val="0"/>
                        </a:spcAft>
                      </a:pPr>
                      <a:r>
                        <a:rPr lang="en-US" sz="1100" dirty="0">
                          <a:effectLst/>
                        </a:rPr>
                        <a:t>Visual Inspection and EIS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P-value,</a:t>
                      </a:r>
                      <a:endParaRPr lang="en-US" sz="1200" dirty="0">
                        <a:effectLst/>
                      </a:endParaRPr>
                    </a:p>
                    <a:p>
                      <a:pPr marL="0" marR="0" algn="ctr">
                        <a:spcBef>
                          <a:spcPts val="0"/>
                        </a:spcBef>
                        <a:spcAft>
                          <a:spcPts val="0"/>
                        </a:spcAft>
                      </a:pPr>
                      <a:r>
                        <a:rPr lang="en-US" sz="1100" dirty="0">
                          <a:effectLst/>
                        </a:rPr>
                        <a:t>Sens</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P-value, Spec</a:t>
                      </a:r>
                      <a:endParaRPr lang="en-US" sz="12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9199767"/>
                  </a:ext>
                </a:extLst>
              </a:tr>
              <a:tr h="537879">
                <a:tc vMerge="1">
                  <a:txBody>
                    <a:bodyPr/>
                    <a:lstStyle/>
                    <a:p>
                      <a:endParaRPr lang="en-US"/>
                    </a:p>
                  </a:txBody>
                  <a:tcPr/>
                </a:tc>
                <a:tc>
                  <a:txBody>
                    <a:bodyPr/>
                    <a:lstStyle/>
                    <a:p>
                      <a:pPr marL="0" marR="0">
                        <a:spcBef>
                          <a:spcPts val="0"/>
                        </a:spcBef>
                        <a:spcAft>
                          <a:spcPts val="0"/>
                        </a:spcAft>
                      </a:pPr>
                      <a:r>
                        <a:rPr lang="en-US" sz="1100">
                          <a:effectLst/>
                        </a:rPr>
                        <a:t>TP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FN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Sens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TN (n)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FP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Spec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TP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FN (n)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Sens</a:t>
                      </a:r>
                      <a:r>
                        <a:rPr lang="en-US" sz="1100" b="1" baseline="30000" dirty="0">
                          <a:solidFill>
                            <a:srgbClr val="FF0000"/>
                          </a:solidFill>
                          <a:effectLst/>
                        </a:rPr>
                        <a:t> </a:t>
                      </a:r>
                      <a:r>
                        <a:rPr lang="en-US" sz="1100" b="1" dirty="0">
                          <a:solidFill>
                            <a:srgbClr val="FF0000"/>
                          </a:solidFill>
                          <a:effectLst/>
                        </a:rPr>
                        <a:t>(%)</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TN (n)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FP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Spec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0" marR="0">
                        <a:spcBef>
                          <a:spcPts val="0"/>
                        </a:spcBef>
                        <a:spcAft>
                          <a:spcPts val="0"/>
                        </a:spcAft>
                      </a:pPr>
                      <a:r>
                        <a:rPr lang="en-US" sz="1100" dirty="0">
                          <a:effectLst/>
                        </a:rPr>
                        <a:t>P-value,</a:t>
                      </a:r>
                      <a:endParaRPr lang="en-US" sz="1200" dirty="0">
                        <a:effectLst/>
                      </a:endParaRPr>
                    </a:p>
                    <a:p>
                      <a:pPr marL="0" marR="0">
                        <a:spcBef>
                          <a:spcPts val="0"/>
                        </a:spcBef>
                        <a:spcAft>
                          <a:spcPts val="0"/>
                        </a:spcAft>
                      </a:pPr>
                      <a:r>
                        <a:rPr lang="en-US" sz="1100" dirty="0">
                          <a:effectLst/>
                        </a:rPr>
                        <a:t>Sens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0" marR="0">
                        <a:spcBef>
                          <a:spcPts val="0"/>
                        </a:spcBef>
                        <a:spcAft>
                          <a:spcPts val="0"/>
                        </a:spcAft>
                      </a:pPr>
                      <a:r>
                        <a:rPr lang="en-US" sz="1100" dirty="0">
                          <a:effectLst/>
                        </a:rPr>
                        <a:t>P-value, Spec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6852128"/>
                  </a:ext>
                </a:extLst>
              </a:tr>
              <a:tr h="430652">
                <a:tc>
                  <a:txBody>
                    <a:bodyPr/>
                    <a:lstStyle/>
                    <a:p>
                      <a:pPr marL="0" marR="0" algn="just">
                        <a:spcBef>
                          <a:spcPts val="0"/>
                        </a:spcBef>
                        <a:spcAft>
                          <a:spcPts val="0"/>
                        </a:spcAft>
                      </a:pPr>
                      <a:r>
                        <a:rPr lang="en-US" sz="1100" b="1" dirty="0">
                          <a:effectLst/>
                        </a:rPr>
                        <a:t>Occupation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4493710"/>
                  </a:ext>
                </a:extLst>
              </a:tr>
              <a:tr h="336502">
                <a:tc>
                  <a:txBody>
                    <a:bodyPr/>
                    <a:lstStyle/>
                    <a:p>
                      <a:pPr marL="0" marR="0" algn="ctr">
                        <a:spcBef>
                          <a:spcPts val="0"/>
                        </a:spcBef>
                        <a:spcAft>
                          <a:spcPts val="0"/>
                        </a:spcAft>
                      </a:pPr>
                      <a:r>
                        <a:rPr lang="en-US" sz="1100">
                          <a:effectLst/>
                        </a:rPr>
                        <a:t>Physicians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74.6</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131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46.5</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91.9</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209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73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74.1</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&lt;.001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1839039"/>
                  </a:ext>
                </a:extLst>
              </a:tr>
              <a:tr h="460292">
                <a:tc>
                  <a:txBody>
                    <a:bodyPr/>
                    <a:lstStyle/>
                    <a:p>
                      <a:pPr marL="0" marR="0" algn="ctr">
                        <a:spcBef>
                          <a:spcPts val="0"/>
                        </a:spcBef>
                        <a:spcAft>
                          <a:spcPts val="0"/>
                        </a:spcAft>
                      </a:pPr>
                      <a:r>
                        <a:rPr lang="en-US" sz="1100">
                          <a:effectLst/>
                        </a:rPr>
                        <a:t>Nurse practitioners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56.1</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37.9</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70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85.4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36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69.0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8496458"/>
                  </a:ext>
                </a:extLst>
              </a:tr>
              <a:tr h="460292">
                <a:tc>
                  <a:txBody>
                    <a:bodyPr/>
                    <a:lstStyle/>
                    <a:p>
                      <a:pPr marL="0" marR="0">
                        <a:spcBef>
                          <a:spcPts val="0"/>
                        </a:spcBef>
                        <a:spcAft>
                          <a:spcPts val="0"/>
                        </a:spcAft>
                      </a:pPr>
                      <a:r>
                        <a:rPr lang="en-US" sz="1100">
                          <a:effectLst/>
                        </a:rPr>
                        <a:t>Years in practice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926632"/>
                  </a:ext>
                </a:extLst>
              </a:tr>
              <a:tr h="355680">
                <a:tc>
                  <a:txBody>
                    <a:bodyPr/>
                    <a:lstStyle/>
                    <a:p>
                      <a:pPr marL="0" marR="0" algn="ctr">
                        <a:spcBef>
                          <a:spcPts val="0"/>
                        </a:spcBef>
                        <a:spcAft>
                          <a:spcPts val="0"/>
                        </a:spcAft>
                      </a:pPr>
                      <a:r>
                        <a:rPr lang="en-US" sz="1100">
                          <a:effectLst/>
                        </a:rPr>
                        <a:t>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66.0</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63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45.0</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89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91.8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38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72.9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6305794"/>
                  </a:ext>
                </a:extLst>
              </a:tr>
              <a:tr h="368757">
                <a:tc>
                  <a:txBody>
                    <a:bodyPr/>
                    <a:lstStyle/>
                    <a:p>
                      <a:pPr marL="0" marR="0" algn="ctr">
                        <a:spcBef>
                          <a:spcPts val="0"/>
                        </a:spcBef>
                        <a:spcAft>
                          <a:spcPts val="0"/>
                        </a:spcAft>
                      </a:pPr>
                      <a:r>
                        <a:rPr lang="en-US" sz="1100">
                          <a:effectLst/>
                        </a:rPr>
                        <a:t>6-14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82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67.2</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74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42.5</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106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86.9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70.7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040983"/>
                  </a:ext>
                </a:extLst>
              </a:tr>
              <a:tr h="355680">
                <a:tc>
                  <a:txBody>
                    <a:bodyPr/>
                    <a:lstStyle/>
                    <a:p>
                      <a:pPr marL="0" marR="0" algn="ctr">
                        <a:spcBef>
                          <a:spcPts val="0"/>
                        </a:spcBef>
                        <a:spcAft>
                          <a:spcPts val="0"/>
                        </a:spcAft>
                      </a:pPr>
                      <a:r>
                        <a:rPr lang="en-US" sz="1100">
                          <a:effectLst/>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80.0</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45.2</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93.3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rgbClr val="FF0000"/>
                          </a:solidFill>
                          <a:effectLst/>
                        </a:rPr>
                        <a:t>76.2 </a:t>
                      </a:r>
                      <a:endParaRPr lang="en-US"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.011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7357109"/>
                  </a:ext>
                </a:extLst>
              </a:tr>
              <a:tr h="355680">
                <a:tc>
                  <a:txBody>
                    <a:bodyPr/>
                    <a:lstStyle/>
                    <a:p>
                      <a:pPr marL="0" marR="0" algn="ctr">
                        <a:spcBef>
                          <a:spcPts val="0"/>
                        </a:spcBef>
                        <a:spcAft>
                          <a:spcPts val="0"/>
                        </a:spcAft>
                      </a:pPr>
                      <a:r>
                        <a:rPr lang="en-US" sz="1100" dirty="0">
                          <a:effectLst/>
                        </a:rPr>
                        <a:t>Overall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193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86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69.2</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175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223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44.0</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251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90.0 </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289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rgbClr val="FF0000"/>
                          </a:solidFill>
                          <a:effectLst/>
                        </a:rPr>
                        <a:t>72.6</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&lt;.001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14505"/>
                  </a:ext>
                </a:extLst>
              </a:tr>
            </a:tbl>
          </a:graphicData>
        </a:graphic>
      </p:graphicFrame>
    </p:spTree>
    <p:extLst>
      <p:ext uri="{BB962C8B-B14F-4D97-AF65-F5344CB8AC3E}">
        <p14:creationId xmlns:p14="http://schemas.microsoft.com/office/powerpoint/2010/main" val="659617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740346"/>
            <a:ext cx="10515600" cy="5207699"/>
          </a:xfrm>
        </p:spPr>
        <p:txBody>
          <a:bodyPr/>
          <a:lstStyle/>
          <a:p>
            <a:endParaRPr lang="en-US" sz="3200" dirty="0">
              <a:effectLst/>
              <a:ea typeface="Times New Roman" panose="02020603050405020304" pitchFamily="18" charset="0"/>
            </a:endParaRPr>
          </a:p>
          <a:p>
            <a:r>
              <a:rPr lang="en-US" sz="3200" dirty="0">
                <a:effectLst/>
                <a:ea typeface="Times New Roman" panose="02020603050405020304" pitchFamily="18" charset="0"/>
              </a:rPr>
              <a:t>Overall, this study suggests that diagnostic accuracy for pigmented skin lesions by primary care providers may be improved with adjunctive use of EIS with visual inspection </a:t>
            </a:r>
          </a:p>
          <a:p>
            <a:r>
              <a:rPr lang="en-US" sz="3200" dirty="0">
                <a:effectLst/>
                <a:ea typeface="Times New Roman" panose="02020603050405020304" pitchFamily="18" charset="0"/>
              </a:rPr>
              <a:t>This would ultimately improve patient care and reduce the morbidity and mortality of a melanoma diagnosis</a:t>
            </a:r>
            <a:r>
              <a:rPr lang="en-US" sz="3200" dirty="0">
                <a:effectLst/>
              </a:rPr>
              <a:t> </a:t>
            </a:r>
            <a:endParaRPr lang="en-US" sz="3200" dirty="0"/>
          </a:p>
        </p:txBody>
      </p:sp>
    </p:spTree>
    <p:extLst>
      <p:ext uri="{BB962C8B-B14F-4D97-AF65-F5344CB8AC3E}">
        <p14:creationId xmlns:p14="http://schemas.microsoft.com/office/powerpoint/2010/main" val="399157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207265"/>
            <a:ext cx="10515600" cy="658368"/>
          </a:xfrm>
        </p:spPr>
        <p:txBody>
          <a:bodyPr/>
          <a:lstStyle/>
          <a:p>
            <a:pPr algn="ctr"/>
            <a:r>
              <a:rPr lang="en-US" dirty="0">
                <a:solidFill>
                  <a:srgbClr val="002060"/>
                </a:solidFill>
                <a:latin typeface="Arial Black" panose="020B0A04020102020204" pitchFamily="34" charset="0"/>
                <a:ea typeface="Calibri" panose="020F0502020204030204" pitchFamily="34" charset="0"/>
              </a:rPr>
              <a:t>Retrospective Evaluation of a Pragmatic Deprescribing Initiative in a </a:t>
            </a:r>
            <a:br>
              <a:rPr lang="en-US" dirty="0">
                <a:solidFill>
                  <a:srgbClr val="002060"/>
                </a:solidFill>
                <a:latin typeface="Arial Black" panose="020B0A04020102020204" pitchFamily="34" charset="0"/>
                <a:ea typeface="Calibri" panose="020F0502020204030204" pitchFamily="34" charset="0"/>
              </a:rPr>
            </a:br>
            <a:r>
              <a:rPr lang="en-US" dirty="0">
                <a:solidFill>
                  <a:srgbClr val="002060"/>
                </a:solidFill>
                <a:latin typeface="Arial Black" panose="020B0A04020102020204" pitchFamily="34" charset="0"/>
                <a:ea typeface="Calibri" panose="020F0502020204030204" pitchFamily="34" charset="0"/>
              </a:rPr>
              <a:t>Skilled Nursing Facility System</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913701" y="2739399"/>
            <a:ext cx="10515600" cy="829056"/>
          </a:xfrm>
        </p:spPr>
        <p:txBody>
          <a:bodyPr/>
          <a:lstStyle/>
          <a:p>
            <a:pPr marL="0" indent="0" algn="ctr">
              <a:buNone/>
            </a:pPr>
            <a:r>
              <a:rPr lang="en-US" sz="1600" dirty="0">
                <a:solidFill>
                  <a:srgbClr val="002060"/>
                </a:solidFill>
                <a:latin typeface="Open Sans"/>
              </a:rPr>
              <a:t>Christopher P. Morley, PhD, Laura Schad, MPH; Martha Wojtowycz, PhD; Halle Cerio, MPH; </a:t>
            </a:r>
          </a:p>
          <a:p>
            <a:pPr marL="0" indent="0" algn="ctr">
              <a:buNone/>
            </a:pPr>
            <a:r>
              <a:rPr lang="en-US" sz="1600" dirty="0">
                <a:solidFill>
                  <a:srgbClr val="002060"/>
                </a:solidFill>
                <a:latin typeface="Open Sans"/>
              </a:rPr>
              <a:t>John Noviasky, PharmD, BCPS; Kelly Ulen, PharmD, BCGP, FASCP; </a:t>
            </a:r>
          </a:p>
          <a:p>
            <a:pPr marL="0" indent="0" algn="ctr">
              <a:buNone/>
            </a:pPr>
            <a:r>
              <a:rPr lang="en-US" sz="1600" dirty="0">
                <a:solidFill>
                  <a:srgbClr val="002060"/>
                </a:solidFill>
                <a:latin typeface="Open Sans"/>
              </a:rPr>
              <a:t>Sarah McNamara, MS; Nancy Smith, MA; Kimberly Townsend, CPA, EdD, JD, MBA, MPA; Sharon Brangman, MD</a:t>
            </a:r>
          </a:p>
        </p:txBody>
      </p:sp>
      <p:sp>
        <p:nvSpPr>
          <p:cNvPr id="4" name="TextBox 3">
            <a:extLst>
              <a:ext uri="{FF2B5EF4-FFF2-40B4-BE49-F238E27FC236}">
                <a16:creationId xmlns:a16="http://schemas.microsoft.com/office/drawing/2014/main" id="{28E3F11C-1137-3E4C-A8A5-836A9F711D1C}"/>
              </a:ext>
            </a:extLst>
          </p:cNvPr>
          <p:cNvSpPr txBox="1"/>
          <p:nvPr/>
        </p:nvSpPr>
        <p:spPr>
          <a:xfrm>
            <a:off x="2208318" y="4026829"/>
            <a:ext cx="8241792" cy="1384995"/>
          </a:xfrm>
          <a:prstGeom prst="rect">
            <a:avLst/>
          </a:prstGeom>
          <a:noFill/>
        </p:spPr>
        <p:txBody>
          <a:bodyPr wrap="square" rtlCol="0">
            <a:spAutoFit/>
          </a:bodyPr>
          <a:lstStyle/>
          <a:p>
            <a:pPr algn="ctr"/>
            <a:r>
              <a:rPr lang="en-US" sz="1200" dirty="0">
                <a:solidFill>
                  <a:srgbClr val="1B3555"/>
                </a:solidFill>
              </a:rPr>
              <a:t>Funding for this project was provided by the New York State Health Foundation to the Research Foundation of SUNY, </a:t>
            </a:r>
            <a:r>
              <a:rPr lang="en-US" sz="1200" dirty="0" err="1">
                <a:solidFill>
                  <a:srgbClr val="1B3555"/>
                </a:solidFill>
              </a:rPr>
              <a:t>o.b.o.</a:t>
            </a:r>
            <a:r>
              <a:rPr lang="en-US" sz="1200" dirty="0">
                <a:solidFill>
                  <a:srgbClr val="1B3555"/>
                </a:solidFill>
              </a:rPr>
              <a:t> Upstate Medical University, Syracuse, NY. (S. Brangman, PI; C Morley, Co-PI). </a:t>
            </a:r>
          </a:p>
          <a:p>
            <a:pPr algn="ctr"/>
            <a:endParaRPr lang="en-US" sz="1200" dirty="0">
              <a:solidFill>
                <a:srgbClr val="1B3555"/>
              </a:solidFill>
            </a:endParaRPr>
          </a:p>
          <a:p>
            <a:pPr algn="ctr"/>
            <a:r>
              <a:rPr lang="en-US" sz="1200" dirty="0">
                <a:solidFill>
                  <a:srgbClr val="1B3555"/>
                </a:solidFill>
              </a:rPr>
              <a:t>Affiliations: Morley, Schad, Wojtowycz, and Cerio did this work through the Department of Public Health &amp; Preventive Medicine, Norton College of Medicine, Upstate Medical University. Brangman and McNamara are affiliated with the Department of Geriatrics, Upstate Medical University, where Smith is a consultant. Noviasky and Ulen are Pharmacists at Upstate University Hospital. Townsend is affiliated with </a:t>
            </a:r>
            <a:r>
              <a:rPr lang="en-US" sz="1200" dirty="0" err="1">
                <a:solidFill>
                  <a:srgbClr val="1B3555"/>
                </a:solidFill>
              </a:rPr>
              <a:t>Lorretto</a:t>
            </a:r>
            <a:r>
              <a:rPr lang="en-US" sz="1200" dirty="0">
                <a:solidFill>
                  <a:srgbClr val="1B3555"/>
                </a:solidFill>
              </a:rPr>
              <a:t>.</a:t>
            </a:r>
          </a:p>
        </p:txBody>
      </p:sp>
    </p:spTree>
    <p:extLst>
      <p:ext uri="{BB962C8B-B14F-4D97-AF65-F5344CB8AC3E}">
        <p14:creationId xmlns:p14="http://schemas.microsoft.com/office/powerpoint/2010/main" val="2916249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230901"/>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218114" y="963056"/>
            <a:ext cx="11702642" cy="4842126"/>
          </a:xfrm>
        </p:spPr>
        <p:txBody>
          <a:bodyPr/>
          <a:lstStyle/>
          <a:p>
            <a:r>
              <a:rPr lang="en-US" sz="1600" dirty="0"/>
              <a:t>Polypharmacy, referring to multiple medications or the use of more drugs than are medically necessary, increases risk of adverse drug effects.</a:t>
            </a:r>
          </a:p>
          <a:p>
            <a:r>
              <a:rPr lang="en-US" sz="1600" dirty="0"/>
              <a:t>Polypharmacy is a particular issue in older populations who have accumulated years of prescriptions from multiple clinical interactions and relationships. </a:t>
            </a:r>
          </a:p>
          <a:p>
            <a:r>
              <a:rPr lang="en-US" sz="1600" dirty="0"/>
              <a:t>Entry into a Skilled Nursing Facility (SNF) presents an opportunity to intervene.</a:t>
            </a:r>
          </a:p>
          <a:p>
            <a:r>
              <a:rPr lang="en-US" sz="1600" i="1" dirty="0"/>
              <a:t>Deprescribing </a:t>
            </a:r>
            <a:r>
              <a:rPr lang="en-US" sz="1600" dirty="0"/>
              <a:t>refers to “the planned and supervised process of dose reduction or stopping of medication that might be causing harm, or no longer be of benefit.” (from Deprescribing.org) </a:t>
            </a:r>
          </a:p>
          <a:p>
            <a:r>
              <a:rPr lang="en-US" sz="1600" b="1" dirty="0"/>
              <a:t>Our Objective: </a:t>
            </a:r>
            <a:r>
              <a:rPr lang="en-US" sz="1600" dirty="0"/>
              <a:t>to retrospectively determine whether a </a:t>
            </a:r>
            <a:r>
              <a:rPr lang="en-US" sz="1600" i="1" dirty="0"/>
              <a:t>pragmatic</a:t>
            </a:r>
            <a:r>
              <a:rPr lang="en-US" sz="1600" dirty="0"/>
              <a:t> deprescribing protocol reduced </a:t>
            </a:r>
            <a:r>
              <a:rPr lang="en-US" sz="1600" i="1" dirty="0"/>
              <a:t>8 common classes of medications </a:t>
            </a:r>
            <a:r>
              <a:rPr lang="en-US" sz="1600" dirty="0"/>
              <a:t>in two skilled nursing facilities (SNFs) in a single system.</a:t>
            </a:r>
          </a:p>
          <a:p>
            <a:r>
              <a:rPr lang="en-US" sz="1600" dirty="0"/>
              <a:t>Pragmatic Deprescribing Protocol: Multi-faceted, pragmatic interdisciplinary deprescribing effort to reduce medications in SNF residence including </a:t>
            </a:r>
          </a:p>
          <a:p>
            <a:pPr lvl="1"/>
            <a:r>
              <a:rPr lang="en-US" sz="1600" dirty="0"/>
              <a:t>clinician education</a:t>
            </a:r>
          </a:p>
          <a:p>
            <a:pPr lvl="1"/>
            <a:r>
              <a:rPr lang="en-US" sz="1600" dirty="0"/>
              <a:t>guideline development</a:t>
            </a:r>
          </a:p>
          <a:p>
            <a:pPr lvl="1"/>
            <a:r>
              <a:rPr lang="en-US" sz="1600" dirty="0"/>
              <a:t>individual chart reviews</a:t>
            </a:r>
          </a:p>
          <a:p>
            <a:pPr lvl="1"/>
            <a:r>
              <a:rPr lang="en-US" sz="1600" dirty="0"/>
              <a:t>Intervention further described in a prior publication</a:t>
            </a:r>
            <a:endParaRPr lang="en-US" sz="1600" dirty="0">
              <a:solidFill>
                <a:schemeClr val="accent1">
                  <a:lumMod val="75000"/>
                </a:schemeClr>
              </a:solidFill>
            </a:endParaRPr>
          </a:p>
        </p:txBody>
      </p:sp>
    </p:spTree>
    <p:extLst>
      <p:ext uri="{BB962C8B-B14F-4D97-AF65-F5344CB8AC3E}">
        <p14:creationId xmlns:p14="http://schemas.microsoft.com/office/powerpoint/2010/main" val="183186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723901" y="1267614"/>
            <a:ext cx="4343399" cy="4271170"/>
          </a:xfrm>
        </p:spPr>
        <p:txBody>
          <a:bodyPr/>
          <a:lstStyle/>
          <a:p>
            <a:r>
              <a:rPr lang="en-US" sz="2100" b="0" i="0" dirty="0">
                <a:solidFill>
                  <a:srgbClr val="444444"/>
                </a:solidFill>
                <a:effectLst/>
                <a:latin typeface="Roboto" panose="02000000000000000000" pitchFamily="2" charset="0"/>
              </a:rPr>
              <a:t>Oseltamivir use for prophylaxis was higher at intervention LTCFs</a:t>
            </a:r>
          </a:p>
          <a:p>
            <a:r>
              <a:rPr lang="en-US" sz="2100" dirty="0">
                <a:solidFill>
                  <a:srgbClr val="444444"/>
                </a:solidFill>
                <a:latin typeface="Roboto" panose="02000000000000000000" pitchFamily="2" charset="0"/>
              </a:rPr>
              <a:t>R</a:t>
            </a:r>
            <a:r>
              <a:rPr lang="en-US" sz="2100" b="0" i="0" dirty="0">
                <a:solidFill>
                  <a:srgbClr val="444444"/>
                </a:solidFill>
                <a:effectLst/>
                <a:latin typeface="Roboto" panose="02000000000000000000" pitchFamily="2" charset="0"/>
              </a:rPr>
              <a:t>ates of oseltamivir use for treatment were not different</a:t>
            </a:r>
          </a:p>
          <a:p>
            <a:r>
              <a:rPr lang="en-US" sz="2100" b="0" i="0" dirty="0">
                <a:solidFill>
                  <a:srgbClr val="444444"/>
                </a:solidFill>
                <a:effectLst/>
                <a:latin typeface="Roboto" panose="02000000000000000000" pitchFamily="2" charset="0"/>
              </a:rPr>
              <a:t>Rates of total ED visits total hospitalizations hospital length of stay were lower at intervention as compared to control LTCFs</a:t>
            </a:r>
          </a:p>
          <a:p>
            <a:r>
              <a:rPr lang="en-US" sz="2100" b="0" i="0" dirty="0">
                <a:solidFill>
                  <a:srgbClr val="444444"/>
                </a:solidFill>
                <a:effectLst/>
                <a:latin typeface="Roboto" panose="02000000000000000000" pitchFamily="2" charset="0"/>
              </a:rPr>
              <a:t>No significant differences were noted for respiratory-related ED visits or hospitalizations or in rates for all-cause or respiratory-associated mortality</a:t>
            </a:r>
            <a:endParaRPr lang="en-US" sz="2000" dirty="0"/>
          </a:p>
        </p:txBody>
      </p:sp>
      <p:graphicFrame>
        <p:nvGraphicFramePr>
          <p:cNvPr id="452" name="Table 451">
            <a:extLst>
              <a:ext uri="{FF2B5EF4-FFF2-40B4-BE49-F238E27FC236}">
                <a16:creationId xmlns:a16="http://schemas.microsoft.com/office/drawing/2014/main" id="{83C7093A-CF99-6927-6722-8674CF3800A6}"/>
              </a:ext>
            </a:extLst>
          </p:cNvPr>
          <p:cNvGraphicFramePr>
            <a:graphicFrameLocks noGrp="1"/>
          </p:cNvGraphicFramePr>
          <p:nvPr/>
        </p:nvGraphicFramePr>
        <p:xfrm>
          <a:off x="5314949" y="1267614"/>
          <a:ext cx="6153149" cy="4718841"/>
        </p:xfrm>
        <a:graphic>
          <a:graphicData uri="http://schemas.openxmlformats.org/drawingml/2006/table">
            <a:tbl>
              <a:tblPr firstRow="1" firstCol="1" bandRow="1"/>
              <a:tblGrid>
                <a:gridCol w="2010468">
                  <a:extLst>
                    <a:ext uri="{9D8B030D-6E8A-4147-A177-3AD203B41FA5}">
                      <a16:colId xmlns:a16="http://schemas.microsoft.com/office/drawing/2014/main" val="971800242"/>
                    </a:ext>
                  </a:extLst>
                </a:gridCol>
                <a:gridCol w="1066107">
                  <a:extLst>
                    <a:ext uri="{9D8B030D-6E8A-4147-A177-3AD203B41FA5}">
                      <a16:colId xmlns:a16="http://schemas.microsoft.com/office/drawing/2014/main" val="2448473268"/>
                    </a:ext>
                  </a:extLst>
                </a:gridCol>
                <a:gridCol w="947650">
                  <a:extLst>
                    <a:ext uri="{9D8B030D-6E8A-4147-A177-3AD203B41FA5}">
                      <a16:colId xmlns:a16="http://schemas.microsoft.com/office/drawing/2014/main" val="2426834346"/>
                    </a:ext>
                  </a:extLst>
                </a:gridCol>
                <a:gridCol w="769966">
                  <a:extLst>
                    <a:ext uri="{9D8B030D-6E8A-4147-A177-3AD203B41FA5}">
                      <a16:colId xmlns:a16="http://schemas.microsoft.com/office/drawing/2014/main" val="704185325"/>
                    </a:ext>
                  </a:extLst>
                </a:gridCol>
                <a:gridCol w="710738">
                  <a:extLst>
                    <a:ext uri="{9D8B030D-6E8A-4147-A177-3AD203B41FA5}">
                      <a16:colId xmlns:a16="http://schemas.microsoft.com/office/drawing/2014/main" val="2734996896"/>
                    </a:ext>
                  </a:extLst>
                </a:gridCol>
                <a:gridCol w="648220">
                  <a:extLst>
                    <a:ext uri="{9D8B030D-6E8A-4147-A177-3AD203B41FA5}">
                      <a16:colId xmlns:a16="http://schemas.microsoft.com/office/drawing/2014/main" val="1202653525"/>
                    </a:ext>
                  </a:extLst>
                </a:gridCol>
              </a:tblGrid>
              <a:tr h="191808">
                <a:tc rowSpan="2">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Events per 1000 person-weeks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Rate Ratio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95% CI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525518"/>
                  </a:ext>
                </a:extLst>
              </a:tr>
              <a:tr h="191808">
                <a:tc vMerge="1">
                  <a:txBody>
                    <a:bodyPr/>
                    <a:lstStyle/>
                    <a:p>
                      <a:endParaRPr lang="en-US"/>
                    </a:p>
                  </a:txBody>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8633350"/>
                  </a:ext>
                </a:extLst>
              </a:tr>
              <a:tr h="39249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AV-T:  </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Antiviral Treatment Courses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0.59-1.03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0.077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771049"/>
                  </a:ext>
                </a:extLst>
              </a:tr>
              <a:tr h="392497">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Antiviral Prophylaxis Courses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1.24-1.54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403514"/>
                  </a:ext>
                </a:extLst>
              </a:tr>
              <a:tr h="593185">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ED-T: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Emergency department visits for any reason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0.64-0.92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344854"/>
                  </a:ext>
                </a:extLst>
              </a:tr>
              <a:tr h="593185">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ED-R:</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Emergency department visits for respiratory illness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0.72-1.45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0.903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63035"/>
                  </a:ext>
                </a:extLst>
              </a:tr>
              <a:tr h="392497">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Hospitalization for any cause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0.67-0.93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77213"/>
                  </a:ext>
                </a:extLst>
              </a:tr>
              <a:tr h="593185">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H-R:</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Hospitalization for respiratory illness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0.66-1.20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0.426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231766"/>
                  </a:ext>
                </a:extLst>
              </a:tr>
              <a:tr h="392497">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H-LOS: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Hospital length of stay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55.5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0.59-0.69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913579"/>
                  </a:ext>
                </a:extLst>
              </a:tr>
              <a:tr h="39249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D-T:</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Deaths due to any cause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0.80-1.15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0.645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340994"/>
                  </a:ext>
                </a:extLst>
              </a:tr>
              <a:tr h="593185">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D-R:</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Deaths due to respiratory illness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0.47-1.39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0.451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813992"/>
                  </a:ext>
                </a:extLst>
              </a:tr>
            </a:tbl>
          </a:graphicData>
        </a:graphic>
      </p:graphicFrame>
    </p:spTree>
    <p:extLst>
      <p:ext uri="{BB962C8B-B14F-4D97-AF65-F5344CB8AC3E}">
        <p14:creationId xmlns:p14="http://schemas.microsoft.com/office/powerpoint/2010/main" val="1705919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sz="2000" b="1" dirty="0"/>
              <a:t>Project Design and Analysis: </a:t>
            </a:r>
          </a:p>
          <a:p>
            <a:pPr lvl="1"/>
            <a:r>
              <a:rPr lang="en-US" sz="2000" dirty="0"/>
              <a:t>Retrospective, longitudinal pre/post evaluation. </a:t>
            </a:r>
          </a:p>
          <a:p>
            <a:pPr lvl="1"/>
            <a:r>
              <a:rPr lang="en-US" sz="2000" dirty="0"/>
              <a:t>A preliminary analysis was published using data from 2017- first half of 2020. </a:t>
            </a:r>
          </a:p>
          <a:p>
            <a:pPr lvl="1"/>
            <a:r>
              <a:rPr lang="en-US" sz="2000" dirty="0"/>
              <a:t>For this follow-up, data from before and during the implementation of a deprescribing effort (2017-2019) were compared with post-intervention years (2020-2021).</a:t>
            </a:r>
          </a:p>
          <a:p>
            <a:r>
              <a:rPr lang="en-US" sz="2000" b="1" dirty="0"/>
              <a:t>Data:</a:t>
            </a:r>
            <a:r>
              <a:rPr lang="en-US" sz="2000" dirty="0"/>
              <a:t> annual comprehensive minimum data set </a:t>
            </a:r>
            <a:r>
              <a:rPr lang="en-US" sz="2000" b="1" dirty="0"/>
              <a:t>(MDS) </a:t>
            </a:r>
            <a:r>
              <a:rPr lang="en-US" sz="2000" dirty="0"/>
              <a:t>reviews conducted at two SNFs located in central New York State between 2017 and 2021 (N=11,862).</a:t>
            </a:r>
          </a:p>
          <a:p>
            <a:r>
              <a:rPr lang="en-US" sz="1800" b="1" dirty="0"/>
              <a:t>Analysis: </a:t>
            </a:r>
            <a:r>
              <a:rPr lang="en-US" sz="1800" dirty="0"/>
              <a:t>Comparison of 8 classes of medications: Diuretic, Opioid, Antipsychotic, Anticoagulant, Antianxiety, Antibiotic, Hypnotic, Antidepressant</a:t>
            </a:r>
          </a:p>
          <a:p>
            <a:pPr lvl="1"/>
            <a:r>
              <a:rPr lang="en-US" sz="1400" dirty="0"/>
              <a:t>measured as Y/N (1/0) on MDS annual comprehensive</a:t>
            </a:r>
          </a:p>
          <a:p>
            <a:pPr lvl="1"/>
            <a:r>
              <a:rPr lang="en-US" sz="1400" dirty="0"/>
              <a:t>total classes of meds (0-8).</a:t>
            </a:r>
          </a:p>
          <a:p>
            <a:pPr lvl="1"/>
            <a:r>
              <a:rPr lang="en-US" sz="1400" dirty="0"/>
              <a:t>Regression models (logistic or OLS as appropriate) were used to calculate </a:t>
            </a:r>
          </a:p>
          <a:p>
            <a:pPr lvl="1"/>
            <a:r>
              <a:rPr lang="en-US" sz="1400" dirty="0"/>
              <a:t>odds ratios and beta coefficients of post vs pre period,</a:t>
            </a:r>
          </a:p>
          <a:p>
            <a:pPr lvl="1"/>
            <a:r>
              <a:rPr lang="en-US" sz="1400" dirty="0"/>
              <a:t>controlling for African Descent (AD) race, Female gender, and Age in years.</a:t>
            </a:r>
          </a:p>
          <a:p>
            <a:pPr marL="457200" lvl="1" indent="0">
              <a:buNone/>
            </a:pPr>
            <a:endParaRPr lang="en-US" sz="1400" dirty="0"/>
          </a:p>
          <a:p>
            <a:pPr marL="0"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879982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544585" y="138137"/>
            <a:ext cx="10515600" cy="823595"/>
          </a:xfrm>
        </p:spPr>
        <p:txBody>
          <a:bodyPr/>
          <a:lstStyle/>
          <a:p>
            <a:r>
              <a:rPr lang="en-US" dirty="0"/>
              <a:t>What the Research Found</a:t>
            </a:r>
          </a:p>
        </p:txBody>
      </p:sp>
      <p:pic>
        <p:nvPicPr>
          <p:cNvPr id="6" name="Picture 5">
            <a:extLst>
              <a:ext uri="{FF2B5EF4-FFF2-40B4-BE49-F238E27FC236}">
                <a16:creationId xmlns:a16="http://schemas.microsoft.com/office/drawing/2014/main" id="{4E016660-A3F9-4FA8-BCE1-A64D6D3599CF}"/>
              </a:ext>
            </a:extLst>
          </p:cNvPr>
          <p:cNvPicPr>
            <a:picLocks noChangeAspect="1"/>
          </p:cNvPicPr>
          <p:nvPr/>
        </p:nvPicPr>
        <p:blipFill>
          <a:blip r:embed="rId2"/>
          <a:stretch>
            <a:fillRect/>
          </a:stretch>
        </p:blipFill>
        <p:spPr>
          <a:xfrm>
            <a:off x="928500" y="428667"/>
            <a:ext cx="5888836" cy="3366945"/>
          </a:xfrm>
          <a:prstGeom prst="rect">
            <a:avLst/>
          </a:prstGeom>
        </p:spPr>
      </p:pic>
      <p:sp>
        <p:nvSpPr>
          <p:cNvPr id="7" name="Rectangle 6">
            <a:extLst>
              <a:ext uri="{FF2B5EF4-FFF2-40B4-BE49-F238E27FC236}">
                <a16:creationId xmlns:a16="http://schemas.microsoft.com/office/drawing/2014/main" id="{CC46D2EB-CB7E-4235-8EB5-39BBD4975EDF}"/>
              </a:ext>
            </a:extLst>
          </p:cNvPr>
          <p:cNvSpPr/>
          <p:nvPr/>
        </p:nvSpPr>
        <p:spPr>
          <a:xfrm>
            <a:off x="5637403" y="1117956"/>
            <a:ext cx="6274965" cy="3108543"/>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accent1">
                    <a:lumMod val="75000"/>
                  </a:schemeClr>
                </a:solidFill>
              </a:rPr>
              <a:t>Coefficients presented are adjusted for AD, Gender, and Age.</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Slight change in overall medications, significant after covariate adjustment.</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Significant Reductions in Diuretics, Opioids, Antipsychotics &amp; Antibiotics; non-sig reduction in Antianxiety</a:t>
            </a:r>
          </a:p>
          <a:p>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Increases in Anticoagulants (likely tied to male patients, data not shown) and Hypnotics (very small overall numbers, likely not clinically significant)</a:t>
            </a:r>
          </a:p>
          <a:p>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Statistically significant increase in Antidepressants, used to offset other medication reductions.</a:t>
            </a:r>
          </a:p>
        </p:txBody>
      </p:sp>
      <p:pic>
        <p:nvPicPr>
          <p:cNvPr id="9" name="Picture 8">
            <a:extLst>
              <a:ext uri="{FF2B5EF4-FFF2-40B4-BE49-F238E27FC236}">
                <a16:creationId xmlns:a16="http://schemas.microsoft.com/office/drawing/2014/main" id="{47D84F88-0568-4BDF-8F6F-8FF747109CBE}"/>
              </a:ext>
            </a:extLst>
          </p:cNvPr>
          <p:cNvPicPr>
            <a:picLocks noChangeAspect="1"/>
          </p:cNvPicPr>
          <p:nvPr/>
        </p:nvPicPr>
        <p:blipFill>
          <a:blip r:embed="rId3"/>
          <a:stretch>
            <a:fillRect/>
          </a:stretch>
        </p:blipFill>
        <p:spPr>
          <a:xfrm>
            <a:off x="942498" y="3795612"/>
            <a:ext cx="4535513" cy="1146147"/>
          </a:xfrm>
          <a:prstGeom prst="rect">
            <a:avLst/>
          </a:prstGeom>
        </p:spPr>
      </p:pic>
      <p:sp>
        <p:nvSpPr>
          <p:cNvPr id="11" name="Rectangle 10">
            <a:extLst>
              <a:ext uri="{FF2B5EF4-FFF2-40B4-BE49-F238E27FC236}">
                <a16:creationId xmlns:a16="http://schemas.microsoft.com/office/drawing/2014/main" id="{B2283FAC-B6B4-49AA-AA75-6D65AE2016F5}"/>
              </a:ext>
            </a:extLst>
          </p:cNvPr>
          <p:cNvSpPr/>
          <p:nvPr/>
        </p:nvSpPr>
        <p:spPr>
          <a:xfrm>
            <a:off x="5954786" y="4531045"/>
            <a:ext cx="5640198" cy="1200329"/>
          </a:xfrm>
          <a:prstGeom prst="rect">
            <a:avLst/>
          </a:prstGeom>
        </p:spPr>
        <p:txBody>
          <a:bodyPr wrap="square">
            <a:spAutoFit/>
          </a:bodyPr>
          <a:lstStyle/>
          <a:p>
            <a:r>
              <a:rPr lang="en-US" sz="1200" dirty="0"/>
              <a:t>Limitations</a:t>
            </a:r>
          </a:p>
          <a:p>
            <a:pPr marL="171450" indent="-171450">
              <a:buFont typeface="Arial" panose="020B0604020202020204" pitchFamily="34" charset="0"/>
              <a:buChar char="•"/>
            </a:pPr>
            <a:r>
              <a:rPr lang="en-US" sz="1200" dirty="0"/>
              <a:t>Non-experimental – evaluation began when pragmatic </a:t>
            </a:r>
            <a:r>
              <a:rPr lang="en-US" sz="1200" dirty="0" err="1"/>
              <a:t>DeRx</a:t>
            </a:r>
            <a:r>
              <a:rPr lang="en-US" sz="1200" dirty="0"/>
              <a:t> was underway</a:t>
            </a:r>
          </a:p>
          <a:p>
            <a:pPr marL="171450" indent="-171450">
              <a:buFont typeface="Arial" panose="020B0604020202020204" pitchFamily="34" charset="0"/>
              <a:buChar char="•"/>
            </a:pPr>
            <a:r>
              <a:rPr lang="en-US" sz="1200" dirty="0"/>
              <a:t>Single system – may or may not generalize</a:t>
            </a:r>
          </a:p>
          <a:p>
            <a:pPr marL="171450" indent="-171450">
              <a:buFont typeface="Arial" panose="020B0604020202020204" pitchFamily="34" charset="0"/>
              <a:buChar char="•"/>
            </a:pPr>
            <a:r>
              <a:rPr lang="en-US" sz="1200" dirty="0"/>
              <a:t>Opioids not yet included in 2017 (analysis accounted for that issue)</a:t>
            </a:r>
          </a:p>
          <a:p>
            <a:pPr marL="171450" indent="-171450">
              <a:buFont typeface="Arial" panose="020B0604020202020204" pitchFamily="34" charset="0"/>
              <a:buChar char="•"/>
            </a:pPr>
            <a:r>
              <a:rPr lang="en-US" sz="1200" dirty="0"/>
              <a:t>Reliance on MDS, which focuses on billing and reporting vs. clinical utility</a:t>
            </a:r>
          </a:p>
          <a:p>
            <a:pPr marL="171450" indent="-171450">
              <a:buFont typeface="Arial" panose="020B0604020202020204" pitchFamily="34" charset="0"/>
              <a:buChar char="•"/>
            </a:pPr>
            <a:r>
              <a:rPr lang="en-US" sz="1200" dirty="0"/>
              <a:t>Inability to closely analyze impact on adverse events due to limits on data</a:t>
            </a:r>
          </a:p>
        </p:txBody>
      </p:sp>
    </p:spTree>
    <p:extLst>
      <p:ext uri="{BB962C8B-B14F-4D97-AF65-F5344CB8AC3E}">
        <p14:creationId xmlns:p14="http://schemas.microsoft.com/office/powerpoint/2010/main" val="798157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334859" y="1435189"/>
            <a:ext cx="11644619" cy="3254256"/>
          </a:xfrm>
        </p:spPr>
        <p:txBody>
          <a:bodyPr/>
          <a:lstStyle/>
          <a:p>
            <a:pPr>
              <a:lnSpc>
                <a:spcPct val="100000"/>
              </a:lnSpc>
              <a:spcAft>
                <a:spcPts val="1200"/>
              </a:spcAft>
            </a:pPr>
            <a:r>
              <a:rPr lang="en-US" sz="2400" dirty="0"/>
              <a:t>Pragmatic, real-time deprescribing efforts can have a gradual, but major and sustainable impact</a:t>
            </a:r>
          </a:p>
          <a:p>
            <a:pPr>
              <a:lnSpc>
                <a:spcPct val="100000"/>
              </a:lnSpc>
              <a:spcAft>
                <a:spcPts val="1200"/>
              </a:spcAft>
            </a:pPr>
            <a:r>
              <a:rPr lang="en-US" sz="2400" dirty="0"/>
              <a:t>Additional research needed/underway on cost-effectiveness</a:t>
            </a:r>
          </a:p>
          <a:p>
            <a:pPr>
              <a:lnSpc>
                <a:spcPct val="100000"/>
              </a:lnSpc>
              <a:spcAft>
                <a:spcPts val="1200"/>
              </a:spcAft>
            </a:pPr>
            <a:r>
              <a:rPr lang="en-US" sz="2400" dirty="0"/>
              <a:t>Research on outcomes needed, but MDS (which focuses on billing issues) may not be most appropriate data source to measure clinical outcomes</a:t>
            </a:r>
          </a:p>
          <a:p>
            <a:pPr>
              <a:lnSpc>
                <a:spcPct val="100000"/>
              </a:lnSpc>
              <a:spcAft>
                <a:spcPts val="1200"/>
              </a:spcAft>
            </a:pPr>
            <a:r>
              <a:rPr lang="en-US" dirty="0"/>
              <a:t>Bottom Line: guideline/protocol development, chart review, and an intentional focus on deprescribing efforts can help meaningfully address polypharmacy in a SNF population</a:t>
            </a:r>
          </a:p>
        </p:txBody>
      </p:sp>
    </p:spTree>
    <p:extLst>
      <p:ext uri="{BB962C8B-B14F-4D97-AF65-F5344CB8AC3E}">
        <p14:creationId xmlns:p14="http://schemas.microsoft.com/office/powerpoint/2010/main" val="405508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Optional: Add citation if work is published</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pPr marL="0" indent="0">
              <a:buNone/>
            </a:pPr>
            <a:r>
              <a:rPr lang="en-US" sz="2000" dirty="0">
                <a:solidFill>
                  <a:schemeClr val="accent1">
                    <a:lumMod val="75000"/>
                  </a:schemeClr>
                </a:solidFill>
              </a:rPr>
              <a:t>A paper has been published from this project, describing the intervention in more detail, and INITIAL results. The work presented in these slides offers a longer-term follow up in the post-intervention period:</a:t>
            </a:r>
          </a:p>
          <a:p>
            <a:pPr marL="0" indent="0">
              <a:buNone/>
            </a:pPr>
            <a:r>
              <a:rPr lang="en-US" sz="1800" dirty="0">
                <a:solidFill>
                  <a:schemeClr val="accent1">
                    <a:lumMod val="75000"/>
                  </a:schemeClr>
                </a:solidFill>
              </a:rPr>
              <a:t>Morley CP, Schad LA, Cerio H, McNamara SE, Wojtowycz MA, Smith NH, Noviasky JA, Ulen KR, Townsend K, Amidon J, Brangman SA. Longitudinal Evaluation of a Deprescribing Protocol in Skilled Nursing Facilities. Sr Care Pharm. 2022 Oct 1;37(10):523-531. </a:t>
            </a:r>
            <a:r>
              <a:rPr lang="en-US" sz="1800" dirty="0" err="1">
                <a:solidFill>
                  <a:schemeClr val="accent1">
                    <a:lumMod val="75000"/>
                  </a:schemeClr>
                </a:solidFill>
              </a:rPr>
              <a:t>doi</a:t>
            </a:r>
            <a:r>
              <a:rPr lang="en-US" sz="1800" dirty="0">
                <a:solidFill>
                  <a:schemeClr val="accent1">
                    <a:lumMod val="75000"/>
                  </a:schemeClr>
                </a:solidFill>
              </a:rPr>
              <a:t>: 10.4140/TCP.n.2022.523. PMID: 3617167</a:t>
            </a:r>
          </a:p>
          <a:p>
            <a:pPr marL="0" indent="0">
              <a:buNone/>
            </a:pPr>
            <a:r>
              <a:rPr lang="en-US" sz="1800" dirty="0">
                <a:solidFill>
                  <a:schemeClr val="accent1">
                    <a:lumMod val="75000"/>
                  </a:schemeClr>
                </a:solidFill>
                <a:hlinkClick r:id="rId2"/>
              </a:rPr>
              <a:t>https://www.ingentaconnect.com/content/ascp/tscp/2022/00000037/00000010/art000101</a:t>
            </a:r>
            <a:r>
              <a:rPr lang="en-US" sz="1800" dirty="0">
                <a:solidFill>
                  <a:schemeClr val="accent1">
                    <a:lumMod val="75000"/>
                  </a:schemeClr>
                </a:solidFill>
              </a:rPr>
              <a:t>.</a:t>
            </a:r>
          </a:p>
          <a:p>
            <a:pPr marL="0" indent="0">
              <a:buNone/>
            </a:pPr>
            <a:endParaRPr lang="en-US" sz="1800" dirty="0"/>
          </a:p>
        </p:txBody>
      </p:sp>
    </p:spTree>
    <p:extLst>
      <p:ext uri="{BB962C8B-B14F-4D97-AF65-F5344CB8AC3E}">
        <p14:creationId xmlns:p14="http://schemas.microsoft.com/office/powerpoint/2010/main" val="962332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sz="4400" dirty="0"/>
              <a:t>Antibiotic resistance of </a:t>
            </a:r>
            <a:br>
              <a:rPr lang="en-US" sz="4400" dirty="0"/>
            </a:br>
            <a:r>
              <a:rPr lang="en-US" sz="4400" i="1" dirty="0"/>
              <a:t>Helicobacter pylori </a:t>
            </a:r>
            <a:r>
              <a:rPr lang="en-US" sz="4400" dirty="0"/>
              <a:t>in primary care: an observational cohort study</a:t>
            </a:r>
            <a:endParaRPr lang="en-US" dirty="0"/>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1021080" y="3014472"/>
            <a:ext cx="10515600" cy="829056"/>
          </a:xfrm>
        </p:spPr>
        <p:txBody>
          <a:bodyPr/>
          <a:lstStyle/>
          <a:p>
            <a:pPr marL="0" indent="0" algn="ctr">
              <a:buNone/>
            </a:pPr>
            <a:r>
              <a:rPr lang="en-US" sz="1800" dirty="0"/>
              <a:t>G</a:t>
            </a:r>
            <a:r>
              <a:rPr lang="nl-NL" sz="1800" dirty="0"/>
              <a:t>. van den Brink*</a:t>
            </a:r>
            <a:r>
              <a:rPr lang="nl-NL" sz="1800" baseline="30000" dirty="0"/>
              <a:t>1</a:t>
            </a:r>
            <a:r>
              <a:rPr lang="nl-NL" sz="1800" dirty="0"/>
              <a:t>, L.M. </a:t>
            </a:r>
            <a:r>
              <a:rPr lang="nl-NL" sz="1800" dirty="0" err="1"/>
              <a:t>Koggel</a:t>
            </a:r>
            <a:r>
              <a:rPr lang="nl-NL" sz="1800" dirty="0"/>
              <a:t>*</a:t>
            </a:r>
            <a:r>
              <a:rPr lang="nl-NL" sz="1800" baseline="30000" dirty="0"/>
              <a:t>2</a:t>
            </a:r>
            <a:r>
              <a:rPr lang="nl-NL" sz="1800" dirty="0"/>
              <a:t>, J.J.H. Hendriks</a:t>
            </a:r>
            <a:r>
              <a:rPr lang="nl-NL" sz="1800" baseline="30000" dirty="0"/>
              <a:t>2</a:t>
            </a:r>
            <a:r>
              <a:rPr lang="nl-NL" sz="1800" dirty="0"/>
              <a:t>, P.D. Siersema</a:t>
            </a:r>
            <a:r>
              <a:rPr lang="nl-NL" sz="1800" baseline="30000" dirty="0"/>
              <a:t>2</a:t>
            </a:r>
            <a:r>
              <a:rPr lang="nl-NL" sz="1800" dirty="0"/>
              <a:t>, M.G.J. de Boer</a:t>
            </a:r>
            <a:r>
              <a:rPr lang="nl-NL" sz="1800" baseline="30000" dirty="0"/>
              <a:t>3</a:t>
            </a:r>
            <a:r>
              <a:rPr lang="nl-NL" sz="1800" dirty="0"/>
              <a:t>, M.E. Numans</a:t>
            </a:r>
            <a:r>
              <a:rPr lang="nl-NL" sz="1800" baseline="30000" dirty="0"/>
              <a:t> 1</a:t>
            </a:r>
            <a:endParaRPr lang="en-US" sz="1800" dirty="0"/>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3743785"/>
            <a:ext cx="8241792" cy="1107996"/>
          </a:xfrm>
          <a:prstGeom prst="rect">
            <a:avLst/>
          </a:prstGeom>
          <a:noFill/>
        </p:spPr>
        <p:txBody>
          <a:bodyPr wrap="square" rtlCol="0">
            <a:spAutoFit/>
          </a:bodyPr>
          <a:lstStyle/>
          <a:p>
            <a:pPr lvl="0">
              <a:defRPr sz="1800">
                <a:uFillTx/>
              </a:defRPr>
            </a:pPr>
            <a:r>
              <a:rPr lang="nl-NL" sz="800" baseline="30000" dirty="0"/>
              <a:t>1</a:t>
            </a:r>
            <a:r>
              <a:rPr lang="nl-NL" sz="800" dirty="0"/>
              <a:t>Dept. of Public Health </a:t>
            </a:r>
            <a:r>
              <a:rPr lang="nl-NL" sz="800" dirty="0" err="1"/>
              <a:t>and</a:t>
            </a:r>
            <a:r>
              <a:rPr lang="nl-NL" sz="800" dirty="0"/>
              <a:t> </a:t>
            </a:r>
            <a:r>
              <a:rPr lang="nl-NL" sz="800" dirty="0" err="1"/>
              <a:t>Primary</a:t>
            </a:r>
            <a:r>
              <a:rPr lang="nl-NL" sz="800" dirty="0"/>
              <a:t> Care, Leiden University </a:t>
            </a:r>
            <a:r>
              <a:rPr lang="nl-NL" sz="800" dirty="0" err="1"/>
              <a:t>Medical</a:t>
            </a:r>
            <a:r>
              <a:rPr lang="nl-NL" sz="800" dirty="0"/>
              <a:t> Center, Leiden &amp; Health Campus The Hague, </a:t>
            </a:r>
            <a:r>
              <a:rPr lang="nl-NL" sz="800" dirty="0" err="1"/>
              <a:t>the</a:t>
            </a:r>
            <a:r>
              <a:rPr lang="nl-NL" sz="800" dirty="0"/>
              <a:t> Netherlands</a:t>
            </a:r>
          </a:p>
          <a:p>
            <a:pPr lvl="0">
              <a:defRPr sz="1800">
                <a:uFillTx/>
              </a:defRPr>
            </a:pPr>
            <a:r>
              <a:rPr lang="nl-NL" sz="800" baseline="30000" dirty="0"/>
              <a:t>2</a:t>
            </a:r>
            <a:r>
              <a:rPr lang="nl-NL" sz="800" dirty="0"/>
              <a:t>Dept. of </a:t>
            </a:r>
            <a:r>
              <a:rPr lang="nl-NL" sz="800" dirty="0" err="1"/>
              <a:t>Gastroenterology</a:t>
            </a:r>
            <a:r>
              <a:rPr lang="nl-NL" sz="800" dirty="0"/>
              <a:t> </a:t>
            </a:r>
            <a:r>
              <a:rPr lang="nl-NL" sz="800" dirty="0" err="1"/>
              <a:t>and</a:t>
            </a:r>
            <a:r>
              <a:rPr lang="nl-NL" sz="800" dirty="0"/>
              <a:t> </a:t>
            </a:r>
            <a:r>
              <a:rPr lang="nl-NL" sz="800" dirty="0" err="1"/>
              <a:t>Hepatology</a:t>
            </a:r>
            <a:r>
              <a:rPr lang="nl-NL" sz="800" dirty="0"/>
              <a:t>, Radboud University </a:t>
            </a:r>
            <a:r>
              <a:rPr lang="nl-NL" sz="800" dirty="0" err="1"/>
              <a:t>Medical</a:t>
            </a:r>
            <a:r>
              <a:rPr lang="nl-NL" sz="800" dirty="0"/>
              <a:t> Center, Nijmegen, </a:t>
            </a:r>
            <a:r>
              <a:rPr lang="nl-NL" sz="800" dirty="0" err="1"/>
              <a:t>the</a:t>
            </a:r>
            <a:r>
              <a:rPr lang="nl-NL" sz="800" dirty="0"/>
              <a:t> Netherlands</a:t>
            </a:r>
          </a:p>
          <a:p>
            <a:pPr>
              <a:defRPr sz="1800">
                <a:uFillTx/>
              </a:defRPr>
            </a:pPr>
            <a:r>
              <a:rPr lang="nl-NL" sz="800" baseline="30000" dirty="0"/>
              <a:t>3</a:t>
            </a:r>
            <a:r>
              <a:rPr lang="nl-NL" sz="800" dirty="0"/>
              <a:t>Dept. of </a:t>
            </a:r>
            <a:r>
              <a:rPr lang="nl-NL" sz="800" dirty="0" err="1"/>
              <a:t>Internal</a:t>
            </a:r>
            <a:r>
              <a:rPr lang="nl-NL" sz="800" dirty="0"/>
              <a:t> </a:t>
            </a:r>
            <a:r>
              <a:rPr lang="nl-NL" sz="800" dirty="0" err="1"/>
              <a:t>Medicine</a:t>
            </a:r>
            <a:r>
              <a:rPr lang="nl-NL" sz="800" dirty="0"/>
              <a:t> </a:t>
            </a:r>
            <a:r>
              <a:rPr lang="nl-NL" sz="800" dirty="0" err="1"/>
              <a:t>and</a:t>
            </a:r>
            <a:r>
              <a:rPr lang="nl-NL" sz="800" dirty="0"/>
              <a:t> </a:t>
            </a:r>
            <a:r>
              <a:rPr lang="nl-NL" sz="800" dirty="0" err="1"/>
              <a:t>infectious</a:t>
            </a:r>
            <a:r>
              <a:rPr lang="nl-NL" sz="800" dirty="0"/>
              <a:t> </a:t>
            </a:r>
            <a:r>
              <a:rPr lang="nl-NL" sz="800" dirty="0" err="1"/>
              <a:t>diseases</a:t>
            </a:r>
            <a:r>
              <a:rPr lang="nl-NL" sz="800" dirty="0"/>
              <a:t>, Leiden University </a:t>
            </a:r>
            <a:r>
              <a:rPr lang="nl-NL" sz="800" dirty="0" err="1"/>
              <a:t>Medical</a:t>
            </a:r>
            <a:r>
              <a:rPr lang="nl-NL" sz="800" dirty="0"/>
              <a:t> Center, Leiden, </a:t>
            </a:r>
            <a:r>
              <a:rPr lang="nl-NL" sz="800" dirty="0" err="1"/>
              <a:t>the</a:t>
            </a:r>
            <a:r>
              <a:rPr lang="nl-NL" sz="800" dirty="0"/>
              <a:t> Netherlands</a:t>
            </a:r>
          </a:p>
          <a:p>
            <a:pPr>
              <a:defRPr sz="1800">
                <a:uFillTx/>
              </a:defRPr>
            </a:pPr>
            <a:r>
              <a:rPr lang="nl-NL" sz="800" dirty="0"/>
              <a:t>* Shared first </a:t>
            </a:r>
            <a:r>
              <a:rPr lang="nl-NL" sz="800" dirty="0" err="1"/>
              <a:t>authorship</a:t>
            </a:r>
            <a:endParaRPr lang="nl-NL" sz="800" dirty="0"/>
          </a:p>
          <a:p>
            <a:pPr>
              <a:defRPr sz="1800">
                <a:uFillTx/>
              </a:defRPr>
            </a:pPr>
            <a:r>
              <a:rPr lang="en-US" sz="800" dirty="0"/>
              <a:t>Supported by a grant from the Antibiotic Resistance Care Network Holland West</a:t>
            </a:r>
          </a:p>
          <a:p>
            <a:pPr lvl="0">
              <a:defRPr sz="1800">
                <a:uFillTx/>
              </a:defRPr>
            </a:pPr>
            <a:endParaRPr lang="nl-NL" sz="800" dirty="0"/>
          </a:p>
          <a:p>
            <a:pPr lvl="0">
              <a:defRPr sz="1800">
                <a:uFillTx/>
              </a:defRPr>
            </a:pPr>
            <a:endParaRPr lang="en-US" dirty="0">
              <a:solidFill>
                <a:srgbClr val="1B3555"/>
              </a:solidFill>
            </a:endParaRPr>
          </a:p>
        </p:txBody>
      </p:sp>
      <p:pic>
        <p:nvPicPr>
          <p:cNvPr id="5" name="Afbeelding 4">
            <a:extLst>
              <a:ext uri="{FF2B5EF4-FFF2-40B4-BE49-F238E27FC236}">
                <a16:creationId xmlns:a16="http://schemas.microsoft.com/office/drawing/2014/main" id="{1EDA728C-6DD3-313A-0E55-5A019510BB42}"/>
              </a:ext>
            </a:extLst>
          </p:cNvPr>
          <p:cNvPicPr>
            <a:picLocks noChangeAspect="1"/>
          </p:cNvPicPr>
          <p:nvPr/>
        </p:nvPicPr>
        <p:blipFill rotWithShape="1">
          <a:blip r:embed="rId2"/>
          <a:srcRect l="10333" t="24552" r="76833" b="64074"/>
          <a:stretch/>
        </p:blipFill>
        <p:spPr>
          <a:xfrm>
            <a:off x="1179804" y="5376860"/>
            <a:ext cx="1587780" cy="395800"/>
          </a:xfrm>
          <a:prstGeom prst="rect">
            <a:avLst/>
          </a:prstGeom>
        </p:spPr>
      </p:pic>
      <p:pic>
        <p:nvPicPr>
          <p:cNvPr id="6" name="Picture 4" descr="Werken bij - Radboudumc">
            <a:extLst>
              <a:ext uri="{FF2B5EF4-FFF2-40B4-BE49-F238E27FC236}">
                <a16:creationId xmlns:a16="http://schemas.microsoft.com/office/drawing/2014/main" id="{5C9CAB98-90C3-3688-F03D-8B64DF4A92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59" t="35442" r="6561" b="37357"/>
          <a:stretch/>
        </p:blipFill>
        <p:spPr bwMode="auto">
          <a:xfrm>
            <a:off x="2914492" y="5465739"/>
            <a:ext cx="1701480" cy="27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2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endParaRPr lang="en-US" sz="2800" dirty="0"/>
          </a:p>
          <a:p>
            <a:endParaRPr lang="en-US" sz="2800" dirty="0"/>
          </a:p>
          <a:p>
            <a:r>
              <a:rPr lang="en-US" sz="2800" dirty="0"/>
              <a:t>To determine </a:t>
            </a:r>
            <a:r>
              <a:rPr lang="en-US" sz="2800" i="1" dirty="0"/>
              <a:t>Helicobacter pylori </a:t>
            </a:r>
            <a:r>
              <a:rPr lang="en-US" sz="2800" dirty="0"/>
              <a:t>eradication success over the years in primary care </a:t>
            </a:r>
          </a:p>
          <a:p>
            <a:endParaRPr lang="en-US" sz="2800" dirty="0"/>
          </a:p>
          <a:p>
            <a:r>
              <a:rPr lang="en-US" sz="2800" dirty="0"/>
              <a:t>as a </a:t>
            </a:r>
            <a:r>
              <a:rPr lang="en-US" sz="2800" u="sng" dirty="0"/>
              <a:t>proxy measure </a:t>
            </a:r>
            <a:r>
              <a:rPr lang="en-US" sz="2800" dirty="0"/>
              <a:t>of the development of antibiotic resistance</a:t>
            </a:r>
            <a:endParaRPr lang="en-US" dirty="0"/>
          </a:p>
        </p:txBody>
      </p:sp>
    </p:spTree>
    <p:extLst>
      <p:ext uri="{BB962C8B-B14F-4D97-AF65-F5344CB8AC3E}">
        <p14:creationId xmlns:p14="http://schemas.microsoft.com/office/powerpoint/2010/main" val="69494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Methods</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pPr marL="584197" indent="-457200">
              <a:defRPr sz="1800">
                <a:uFillTx/>
              </a:defRPr>
            </a:pPr>
            <a:r>
              <a:rPr lang="en-US" sz="2800" dirty="0"/>
              <a:t>Observational cohort study in primary care </a:t>
            </a:r>
          </a:p>
          <a:p>
            <a:pPr marL="126997" indent="0" algn="l">
              <a:buNone/>
              <a:defRPr sz="1800">
                <a:uFillTx/>
              </a:defRPr>
            </a:pPr>
            <a:r>
              <a:rPr lang="en-US" dirty="0"/>
              <a:t>		</a:t>
            </a:r>
            <a:r>
              <a:rPr lang="en-US" sz="2800" dirty="0"/>
              <a:t>Based on anonymized and coded routine EMR data</a:t>
            </a:r>
          </a:p>
          <a:p>
            <a:pPr marL="584197" indent="-457200">
              <a:defRPr sz="1800">
                <a:uFillTx/>
              </a:defRPr>
            </a:pPr>
            <a:r>
              <a:rPr lang="en-US" sz="2800" u="sng" dirty="0"/>
              <a:t>Domain</a:t>
            </a:r>
            <a:r>
              <a:rPr lang="en-US" sz="2800" dirty="0"/>
              <a:t> patients 18-80 years old found 2010-2020 with </a:t>
            </a:r>
          </a:p>
          <a:p>
            <a:pPr marL="126997" indent="0" algn="l">
              <a:buNone/>
              <a:defRPr sz="1800">
                <a:uFillTx/>
              </a:defRPr>
            </a:pPr>
            <a:r>
              <a:rPr lang="en-US" sz="2800" dirty="0"/>
              <a:t>		ICPC-code gastric symptoms or </a:t>
            </a:r>
            <a:br>
              <a:rPr lang="en-US" sz="2800" dirty="0"/>
            </a:br>
            <a:r>
              <a:rPr lang="en-US" sz="2800" dirty="0"/>
              <a:t>		ATC-code acid inhibition</a:t>
            </a:r>
            <a:endParaRPr lang="en-US" dirty="0"/>
          </a:p>
          <a:p>
            <a:pPr marL="584197" indent="-457200">
              <a:defRPr sz="1800">
                <a:uFillTx/>
              </a:defRPr>
            </a:pPr>
            <a:r>
              <a:rPr lang="en-US" sz="2800" u="sng" dirty="0"/>
              <a:t>Treated</a:t>
            </a:r>
            <a:r>
              <a:rPr lang="en-US" sz="2800" dirty="0"/>
              <a:t> with triple eradication therapy </a:t>
            </a:r>
          </a:p>
          <a:p>
            <a:pPr marL="584197" indent="-457200">
              <a:defRPr sz="1800">
                <a:uFillTx/>
              </a:defRPr>
            </a:pPr>
            <a:r>
              <a:rPr lang="en-US" sz="2800" u="sng" dirty="0"/>
              <a:t>Outcome</a:t>
            </a:r>
            <a:r>
              <a:rPr lang="en-US" sz="2800" dirty="0"/>
              <a:t> </a:t>
            </a:r>
          </a:p>
          <a:p>
            <a:pPr marL="126997" indent="0">
              <a:buNone/>
              <a:defRPr sz="1800">
                <a:uFillTx/>
              </a:defRPr>
            </a:pPr>
            <a:r>
              <a:rPr lang="en-US" dirty="0"/>
              <a:t>		</a:t>
            </a:r>
            <a:r>
              <a:rPr lang="en-US" sz="2800" dirty="0"/>
              <a:t>Antibiotic resistance =&gt; </a:t>
            </a:r>
          </a:p>
          <a:p>
            <a:pPr marL="126997" indent="0">
              <a:buNone/>
              <a:defRPr sz="1800">
                <a:uFillTx/>
              </a:defRPr>
            </a:pPr>
            <a:r>
              <a:rPr lang="en-US" dirty="0"/>
              <a:t>		</a:t>
            </a:r>
            <a:r>
              <a:rPr lang="en-US" sz="2800" dirty="0"/>
              <a:t>second eradication treatment &lt;12 months registered</a:t>
            </a:r>
          </a:p>
          <a:p>
            <a:endParaRPr lang="en-US" dirty="0"/>
          </a:p>
        </p:txBody>
      </p:sp>
    </p:spTree>
    <p:extLst>
      <p:ext uri="{BB962C8B-B14F-4D97-AF65-F5344CB8AC3E}">
        <p14:creationId xmlns:p14="http://schemas.microsoft.com/office/powerpoint/2010/main" val="457632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pPr marL="355591" indent="-228594" algn="l" defTabSz="567252">
              <a:buFont typeface="Arial" panose="020B0604020202020204" pitchFamily="34" charset="0"/>
              <a:buChar char="•"/>
              <a:defRPr sz="1800">
                <a:uFillTx/>
              </a:defRPr>
            </a:pPr>
            <a:endParaRPr lang="en-US" sz="2800" dirty="0"/>
          </a:p>
          <a:p>
            <a:pPr marL="355591" indent="-228594" algn="l" defTabSz="567252">
              <a:buFont typeface="Arial" panose="020B0604020202020204" pitchFamily="34" charset="0"/>
              <a:buChar char="•"/>
              <a:defRPr sz="1800">
                <a:uFillTx/>
              </a:defRPr>
            </a:pPr>
            <a:r>
              <a:rPr lang="en-US" sz="2800" dirty="0"/>
              <a:t>Overall 8% of first </a:t>
            </a:r>
            <a:r>
              <a:rPr lang="en-US" sz="2800" i="1" dirty="0"/>
              <a:t>H pylori </a:t>
            </a:r>
            <a:r>
              <a:rPr lang="en-US" sz="2800" dirty="0"/>
              <a:t>eradication treatments leads to a second treatment within 12 months</a:t>
            </a:r>
          </a:p>
          <a:p>
            <a:pPr marL="355591" indent="-228594" algn="l" defTabSz="567252">
              <a:buFont typeface="Arial" panose="020B0604020202020204" pitchFamily="34" charset="0"/>
              <a:buChar char="•"/>
              <a:defRPr sz="1800">
                <a:uFillTx/>
              </a:defRPr>
            </a:pPr>
            <a:endParaRPr lang="en-US" sz="2800" dirty="0"/>
          </a:p>
          <a:p>
            <a:pPr marL="355591" indent="-228594" algn="l" defTabSz="567252">
              <a:buFont typeface="Arial" panose="020B0604020202020204" pitchFamily="34" charset="0"/>
              <a:buChar char="•"/>
              <a:defRPr sz="1800">
                <a:uFillTx/>
              </a:defRPr>
            </a:pPr>
            <a:r>
              <a:rPr lang="en-US" sz="2800" dirty="0"/>
              <a:t>Slowly increasing trend of </a:t>
            </a:r>
            <a:r>
              <a:rPr lang="en-US" sz="2800" i="1" dirty="0"/>
              <a:t>H. pylori </a:t>
            </a:r>
            <a:r>
              <a:rPr lang="en-US" sz="2800" dirty="0"/>
              <a:t>treatment failure</a:t>
            </a:r>
          </a:p>
          <a:p>
            <a:pPr marL="355591" indent="-228594" algn="l" defTabSz="567252">
              <a:buFont typeface="Arial" panose="020B0604020202020204" pitchFamily="34" charset="0"/>
              <a:buChar char="•"/>
              <a:defRPr sz="1800">
                <a:uFillTx/>
              </a:defRPr>
            </a:pPr>
            <a:endParaRPr lang="en-US" sz="2800" dirty="0"/>
          </a:p>
          <a:p>
            <a:pPr marL="355591" indent="-228594" algn="l" defTabSz="567252">
              <a:buFont typeface="Arial" panose="020B0604020202020204" pitchFamily="34" charset="0"/>
              <a:buChar char="•"/>
              <a:defRPr sz="1800">
                <a:uFillTx/>
              </a:defRPr>
            </a:pPr>
            <a:r>
              <a:rPr lang="en-US" sz="2800" dirty="0"/>
              <a:t>Initial treatment clarithromycin and/or metronidazole</a:t>
            </a:r>
          </a:p>
          <a:p>
            <a:endParaRPr lang="en-US" dirty="0"/>
          </a:p>
        </p:txBody>
      </p:sp>
    </p:spTree>
    <p:extLst>
      <p:ext uri="{BB962C8B-B14F-4D97-AF65-F5344CB8AC3E}">
        <p14:creationId xmlns:p14="http://schemas.microsoft.com/office/powerpoint/2010/main" val="3343565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endParaRPr lang="en-US" dirty="0"/>
          </a:p>
          <a:p>
            <a:r>
              <a:rPr lang="en-US" dirty="0"/>
              <a:t>Rapidly increasing antibiotic resistance of </a:t>
            </a:r>
            <a:r>
              <a:rPr lang="en-US" i="1" dirty="0"/>
              <a:t>H pylori </a:t>
            </a:r>
            <a:r>
              <a:rPr lang="en-US" dirty="0"/>
              <a:t>reported from secondary care, is partly confirmed in primary care data</a:t>
            </a:r>
          </a:p>
          <a:p>
            <a:endParaRPr lang="en-US" dirty="0"/>
          </a:p>
          <a:p>
            <a:r>
              <a:rPr lang="en-US" dirty="0"/>
              <a:t>Consequence might be the need to change guidelines for the first treatment to eradicate </a:t>
            </a:r>
            <a:r>
              <a:rPr lang="en-US" i="1" dirty="0"/>
              <a:t>H pylori</a:t>
            </a:r>
            <a:endParaRPr lang="en-US" dirty="0"/>
          </a:p>
          <a:p>
            <a:endParaRPr lang="en-US" dirty="0"/>
          </a:p>
          <a:p>
            <a:r>
              <a:rPr lang="en-US"/>
              <a:t>Targeting the guideline </a:t>
            </a:r>
            <a:r>
              <a:rPr lang="en-US" dirty="0"/>
              <a:t>change towards subgroups at specific risk for failure of </a:t>
            </a:r>
            <a:r>
              <a:rPr lang="en-US" i="1" dirty="0"/>
              <a:t>H pylori </a:t>
            </a:r>
            <a:r>
              <a:rPr lang="en-US" dirty="0"/>
              <a:t>eradication might be needed (additional risks, pretreatment testing, context factors, therapy compliance)</a:t>
            </a:r>
          </a:p>
        </p:txBody>
      </p:sp>
    </p:spTree>
    <p:extLst>
      <p:ext uri="{BB962C8B-B14F-4D97-AF65-F5344CB8AC3E}">
        <p14:creationId xmlns:p14="http://schemas.microsoft.com/office/powerpoint/2010/main" val="1724982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Add citation if work is published</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r>
              <a:rPr lang="en-US" dirty="0"/>
              <a:t>In process</a:t>
            </a:r>
          </a:p>
        </p:txBody>
      </p:sp>
    </p:spTree>
    <p:extLst>
      <p:ext uri="{BB962C8B-B14F-4D97-AF65-F5344CB8AC3E}">
        <p14:creationId xmlns:p14="http://schemas.microsoft.com/office/powerpoint/2010/main" val="370842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710215" y="1287262"/>
            <a:ext cx="10928410" cy="4545367"/>
          </a:xfrm>
        </p:spPr>
        <p:txBody>
          <a:bodyPr/>
          <a:lstStyle/>
          <a:p>
            <a:pPr>
              <a:lnSpc>
                <a:spcPct val="100000"/>
              </a:lnSpc>
            </a:pPr>
            <a:r>
              <a:rPr lang="en-US" dirty="0">
                <a:latin typeface="Roboto" panose="02000000000000000000" pitchFamily="2" charset="0"/>
                <a:ea typeface="Roboto" panose="02000000000000000000" pitchFamily="2" charset="0"/>
              </a:rPr>
              <a:t>Low-threshold criteria—such as the presence of new, acute respiratory infection symptoms—for initiating specimen collection coupled with nursing staff-initiated, on-site RIDT results in higher use of antiviral prophylaxis for influenza, lower numbers of ED visits and hospitalizations, and shorter hospital lengths of stay.</a:t>
            </a:r>
          </a:p>
          <a:p>
            <a:pPr>
              <a:lnSpc>
                <a:spcPct val="100000"/>
              </a:lnSpc>
            </a:pPr>
            <a:r>
              <a:rPr lang="en-US" dirty="0">
                <a:latin typeface="Roboto" panose="02000000000000000000" pitchFamily="2" charset="0"/>
                <a:ea typeface="Roboto" panose="02000000000000000000" pitchFamily="2" charset="0"/>
              </a:rPr>
              <a:t>Using low threshold ARI criteria and on-site testing is likely to facilitate early influenza outbreak detection and response.</a:t>
            </a:r>
          </a:p>
          <a:p>
            <a:pPr>
              <a:lnSpc>
                <a:spcPct val="100000"/>
              </a:lnSpc>
            </a:pPr>
            <a:r>
              <a:rPr lang="en-US" dirty="0">
                <a:latin typeface="Roboto" panose="02000000000000000000" pitchFamily="2" charset="0"/>
                <a:ea typeface="Roboto" panose="02000000000000000000" pitchFamily="2" charset="0"/>
              </a:rPr>
              <a:t>This feasible, and low-cost intervention may provide significant benefits and should be further tested in other settings.</a:t>
            </a:r>
          </a:p>
        </p:txBody>
      </p:sp>
    </p:spTree>
    <p:extLst>
      <p:ext uri="{BB962C8B-B14F-4D97-AF65-F5344CB8AC3E}">
        <p14:creationId xmlns:p14="http://schemas.microsoft.com/office/powerpoint/2010/main" val="3732956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1"/>
          <p:cNvSpPr txBox="1">
            <a:spLocks noGrp="1"/>
          </p:cNvSpPr>
          <p:nvPr>
            <p:ph type="title"/>
          </p:nvPr>
        </p:nvSpPr>
        <p:spPr>
          <a:xfrm>
            <a:off x="838200" y="865607"/>
            <a:ext cx="10515600" cy="215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solidFill>
                  <a:schemeClr val="dk2"/>
                </a:solidFill>
              </a:rPr>
              <a:t>Electronically-delivered push notifications improve patient adherence to preventive care: a cohort study</a:t>
            </a:r>
            <a:endParaRPr>
              <a:solidFill>
                <a:schemeClr val="dk2"/>
              </a:solidFill>
            </a:endParaRPr>
          </a:p>
          <a:p>
            <a:pPr marL="0" lvl="0" indent="0" algn="ctr" rtl="0">
              <a:lnSpc>
                <a:spcPct val="90000"/>
              </a:lnSpc>
              <a:spcBef>
                <a:spcPts val="0"/>
              </a:spcBef>
              <a:spcAft>
                <a:spcPts val="0"/>
              </a:spcAft>
              <a:buClr>
                <a:srgbClr val="4179BD"/>
              </a:buClr>
              <a:buSzPts val="4400"/>
              <a:buFont typeface="Trebuchet MS"/>
              <a:buNone/>
            </a:pPr>
            <a:endParaRPr>
              <a:solidFill>
                <a:schemeClr val="dk2"/>
              </a:solidFill>
            </a:endParaRPr>
          </a:p>
        </p:txBody>
      </p:sp>
      <p:sp>
        <p:nvSpPr>
          <p:cNvPr id="23" name="Google Shape;23;p1"/>
          <p:cNvSpPr txBox="1">
            <a:spLocks noGrp="1"/>
          </p:cNvSpPr>
          <p:nvPr>
            <p:ph type="body" idx="1"/>
          </p:nvPr>
        </p:nvSpPr>
        <p:spPr>
          <a:xfrm>
            <a:off x="838200" y="3304033"/>
            <a:ext cx="10515600" cy="82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B3555"/>
              </a:buClr>
              <a:buSzPts val="2800"/>
              <a:buFont typeface="Arial"/>
              <a:buNone/>
            </a:pPr>
            <a:r>
              <a:rPr lang="en-US"/>
              <a:t>Lenard Lesser, MD, MSHS</a:t>
            </a:r>
            <a:endParaRPr/>
          </a:p>
          <a:p>
            <a:pPr marL="0" marR="0" lvl="0" indent="0" algn="ctr" rtl="0">
              <a:lnSpc>
                <a:spcPct val="90000"/>
              </a:lnSpc>
              <a:spcBef>
                <a:spcPts val="0"/>
              </a:spcBef>
              <a:spcAft>
                <a:spcPts val="0"/>
              </a:spcAft>
              <a:buClr>
                <a:srgbClr val="1B3555"/>
              </a:buClr>
              <a:buSzPts val="2800"/>
              <a:buFont typeface="Arial"/>
              <a:buNone/>
            </a:pPr>
            <a:r>
              <a:rPr lang="en-US"/>
              <a:t>Esha Datta, PhD</a:t>
            </a:r>
            <a:endParaRPr/>
          </a:p>
        </p:txBody>
      </p:sp>
      <p:sp>
        <p:nvSpPr>
          <p:cNvPr id="24" name="Google Shape;24;p1"/>
          <p:cNvSpPr txBox="1"/>
          <p:nvPr/>
        </p:nvSpPr>
        <p:spPr>
          <a:xfrm>
            <a:off x="2157984" y="4815840"/>
            <a:ext cx="8241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1B3555"/>
                </a:solidFill>
                <a:latin typeface="Trebuchet MS"/>
                <a:ea typeface="Trebuchet MS"/>
                <a:cs typeface="Trebuchet MS"/>
                <a:sym typeface="Trebuchet MS"/>
              </a:rPr>
              <a:t>One Medical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2"/>
          <p:cNvSpPr txBox="1">
            <a:spLocks noGrp="1"/>
          </p:cNvSpPr>
          <p:nvPr>
            <p:ph type="title"/>
          </p:nvPr>
        </p:nvSpPr>
        <p:spPr>
          <a:xfrm>
            <a:off x="838200" y="365125"/>
            <a:ext cx="10515600" cy="7321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a:t>The Research Question</a:t>
            </a:r>
            <a:endParaRPr/>
          </a:p>
        </p:txBody>
      </p:sp>
      <p:sp>
        <p:nvSpPr>
          <p:cNvPr id="30" name="Google Shape;30;p2"/>
          <p:cNvSpPr txBox="1">
            <a:spLocks noGrp="1"/>
          </p:cNvSpPr>
          <p:nvPr>
            <p:ph type="title"/>
          </p:nvPr>
        </p:nvSpPr>
        <p:spPr>
          <a:xfrm>
            <a:off x="706775" y="2323750"/>
            <a:ext cx="10515600" cy="73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sz="3700"/>
              <a:t>Will push notifications via a mobile application increase adherence to preventive services? </a:t>
            </a:r>
            <a:endParaRPr sz="37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838200" y="365125"/>
            <a:ext cx="10515600" cy="7687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a:t>Research Design and Method</a:t>
            </a:r>
            <a:endParaRPr/>
          </a:p>
        </p:txBody>
      </p:sp>
      <p:sp>
        <p:nvSpPr>
          <p:cNvPr id="36" name="Google Shape;36;p3"/>
          <p:cNvSpPr txBox="1"/>
          <p:nvPr/>
        </p:nvSpPr>
        <p:spPr>
          <a:xfrm>
            <a:off x="916025" y="1186950"/>
            <a:ext cx="74313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B3555"/>
              </a:buClr>
              <a:buSzPts val="1800"/>
              <a:buFont typeface="Trebuchet MS"/>
              <a:buChar char="●"/>
            </a:pPr>
            <a:r>
              <a:rPr lang="en-US" sz="1800">
                <a:solidFill>
                  <a:srgbClr val="1B3555"/>
                </a:solidFill>
                <a:latin typeface="Trebuchet MS"/>
                <a:ea typeface="Trebuchet MS"/>
                <a:cs typeface="Trebuchet MS"/>
                <a:sym typeface="Trebuchet MS"/>
              </a:rPr>
              <a:t>Using EHR data, we developed lists of patients who were due for annual preventive examinations, cervical cancer screening, and diabetes follow-up labs</a:t>
            </a:r>
            <a:endParaRPr sz="1800">
              <a:solidFill>
                <a:srgbClr val="1B3555"/>
              </a:solidFill>
              <a:latin typeface="Trebuchet MS"/>
              <a:ea typeface="Trebuchet MS"/>
              <a:cs typeface="Trebuchet MS"/>
              <a:sym typeface="Trebuchet MS"/>
            </a:endParaRPr>
          </a:p>
          <a:p>
            <a:pPr marL="457200" lvl="0" indent="0" algn="l" rtl="0">
              <a:spcBef>
                <a:spcPts val="0"/>
              </a:spcBef>
              <a:spcAft>
                <a:spcPts val="0"/>
              </a:spcAft>
              <a:buNone/>
            </a:pPr>
            <a:endParaRPr sz="1800">
              <a:solidFill>
                <a:srgbClr val="1B3555"/>
              </a:solidFill>
              <a:latin typeface="Trebuchet MS"/>
              <a:ea typeface="Trebuchet MS"/>
              <a:cs typeface="Trebuchet MS"/>
              <a:sym typeface="Trebuchet MS"/>
            </a:endParaRPr>
          </a:p>
          <a:p>
            <a:pPr marL="457200" lvl="0" indent="-342900" algn="l" rtl="0">
              <a:spcBef>
                <a:spcPts val="0"/>
              </a:spcBef>
              <a:spcAft>
                <a:spcPts val="0"/>
              </a:spcAft>
              <a:buClr>
                <a:srgbClr val="1B3555"/>
              </a:buClr>
              <a:buSzPts val="1800"/>
              <a:buFont typeface="Trebuchet MS"/>
              <a:buChar char="●"/>
            </a:pPr>
            <a:r>
              <a:rPr lang="en-US" sz="1800">
                <a:solidFill>
                  <a:srgbClr val="1B3555"/>
                </a:solidFill>
                <a:latin typeface="Trebuchet MS"/>
                <a:ea typeface="Trebuchet MS"/>
                <a:cs typeface="Trebuchet MS"/>
                <a:sym typeface="Trebuchet MS"/>
              </a:rPr>
              <a:t>We used the One Medical mobile application (iOS and Android) to send push notifications to patients</a:t>
            </a:r>
            <a:endParaRPr sz="1800">
              <a:solidFill>
                <a:srgbClr val="1B3555"/>
              </a:solidFill>
              <a:latin typeface="Trebuchet MS"/>
              <a:ea typeface="Trebuchet MS"/>
              <a:cs typeface="Trebuchet MS"/>
              <a:sym typeface="Trebuchet MS"/>
            </a:endParaRPr>
          </a:p>
          <a:p>
            <a:pPr marL="457200" lvl="0" indent="0" algn="l" rtl="0">
              <a:spcBef>
                <a:spcPts val="0"/>
              </a:spcBef>
              <a:spcAft>
                <a:spcPts val="0"/>
              </a:spcAft>
              <a:buNone/>
            </a:pPr>
            <a:endParaRPr sz="1800">
              <a:solidFill>
                <a:srgbClr val="1B3555"/>
              </a:solidFill>
              <a:latin typeface="Trebuchet MS"/>
              <a:ea typeface="Trebuchet MS"/>
              <a:cs typeface="Trebuchet MS"/>
              <a:sym typeface="Trebuchet MS"/>
            </a:endParaRPr>
          </a:p>
          <a:p>
            <a:pPr marL="457200" lvl="0" indent="-342900" algn="l" rtl="0">
              <a:spcBef>
                <a:spcPts val="0"/>
              </a:spcBef>
              <a:spcAft>
                <a:spcPts val="0"/>
              </a:spcAft>
              <a:buClr>
                <a:srgbClr val="1B3555"/>
              </a:buClr>
              <a:buSzPts val="1800"/>
              <a:buFont typeface="Trebuchet MS"/>
              <a:buChar char="●"/>
            </a:pPr>
            <a:r>
              <a:rPr lang="en-US" sz="1800">
                <a:solidFill>
                  <a:srgbClr val="1B3555"/>
                </a:solidFill>
                <a:latin typeface="Trebuchet MS"/>
                <a:ea typeface="Trebuchet MS"/>
                <a:cs typeface="Trebuchet MS"/>
                <a:sym typeface="Trebuchet MS"/>
              </a:rPr>
              <a:t>We compared the rate of appointment bookings/labs in the intervention group to a matched control group that did not receive the push notifications</a:t>
            </a:r>
            <a:endParaRPr sz="1800">
              <a:solidFill>
                <a:srgbClr val="1B3555"/>
              </a:solidFill>
              <a:latin typeface="Trebuchet MS"/>
              <a:ea typeface="Trebuchet MS"/>
              <a:cs typeface="Trebuchet MS"/>
              <a:sym typeface="Trebuchet MS"/>
            </a:endParaRPr>
          </a:p>
          <a:p>
            <a:pPr marL="457200" lvl="0" indent="0" algn="l" rtl="0">
              <a:spcBef>
                <a:spcPts val="0"/>
              </a:spcBef>
              <a:spcAft>
                <a:spcPts val="0"/>
              </a:spcAft>
              <a:buNone/>
            </a:pPr>
            <a:endParaRPr sz="1800">
              <a:solidFill>
                <a:srgbClr val="1B3555"/>
              </a:solidFill>
              <a:latin typeface="Trebuchet MS"/>
              <a:ea typeface="Trebuchet MS"/>
              <a:cs typeface="Trebuchet MS"/>
              <a:sym typeface="Trebuchet MS"/>
            </a:endParaRPr>
          </a:p>
          <a:p>
            <a:pPr marL="457200" lvl="0" indent="-342900" algn="l" rtl="0">
              <a:spcBef>
                <a:spcPts val="0"/>
              </a:spcBef>
              <a:spcAft>
                <a:spcPts val="0"/>
              </a:spcAft>
              <a:buClr>
                <a:srgbClr val="1B3555"/>
              </a:buClr>
              <a:buSzPts val="1800"/>
              <a:buFont typeface="Trebuchet MS"/>
              <a:buChar char="●"/>
            </a:pPr>
            <a:r>
              <a:rPr lang="en-US" sz="1800">
                <a:solidFill>
                  <a:srgbClr val="1B3555"/>
                </a:solidFill>
                <a:latin typeface="Trebuchet MS"/>
                <a:ea typeface="Trebuchet MS"/>
                <a:cs typeface="Trebuchet MS"/>
                <a:sym typeface="Trebuchet MS"/>
              </a:rPr>
              <a:t>The outcome was booking an appointment for an annual preventive exam, a cervical cancer screening, or diabetes labs (A1c and Urine protein)</a:t>
            </a:r>
            <a:endParaRPr sz="1800">
              <a:solidFill>
                <a:srgbClr val="1B3555"/>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1c00cf93742_0_7"/>
          <p:cNvSpPr txBox="1">
            <a:spLocks noGrp="1"/>
          </p:cNvSpPr>
          <p:nvPr>
            <p:ph type="title"/>
          </p:nvPr>
        </p:nvSpPr>
        <p:spPr>
          <a:xfrm>
            <a:off x="838200" y="365125"/>
            <a:ext cx="10515600" cy="82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a:t>What the Research Found</a:t>
            </a:r>
            <a:endParaRPr/>
          </a:p>
        </p:txBody>
      </p:sp>
      <p:pic>
        <p:nvPicPr>
          <p:cNvPr id="42" name="Google Shape;42;g1c00cf93742_0_7" title="Chart"/>
          <p:cNvPicPr preferRelativeResize="0"/>
          <p:nvPr/>
        </p:nvPicPr>
        <p:blipFill>
          <a:blip r:embed="rId3">
            <a:alphaModFix/>
          </a:blip>
          <a:stretch>
            <a:fillRect/>
          </a:stretch>
        </p:blipFill>
        <p:spPr>
          <a:xfrm>
            <a:off x="5119088" y="1290700"/>
            <a:ext cx="6624177" cy="4095949"/>
          </a:xfrm>
          <a:prstGeom prst="rect">
            <a:avLst/>
          </a:prstGeom>
          <a:noFill/>
          <a:ln>
            <a:noFill/>
          </a:ln>
        </p:spPr>
      </p:pic>
      <p:sp>
        <p:nvSpPr>
          <p:cNvPr id="43" name="Google Shape;43;g1c00cf93742_0_7"/>
          <p:cNvSpPr txBox="1">
            <a:spLocks noGrp="1"/>
          </p:cNvSpPr>
          <p:nvPr>
            <p:ph type="title"/>
          </p:nvPr>
        </p:nvSpPr>
        <p:spPr>
          <a:xfrm>
            <a:off x="990600" y="1290700"/>
            <a:ext cx="3421800" cy="446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sz="3000">
                <a:solidFill>
                  <a:srgbClr val="046970"/>
                </a:solidFill>
              </a:rPr>
              <a:t>Those who received the push notifications had a statistically higher rate of preventive visits and labs, than those who did not. </a:t>
            </a:r>
            <a:endParaRPr sz="3000">
              <a:solidFill>
                <a:srgbClr val="04697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838200" y="365125"/>
            <a:ext cx="10515600" cy="7504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79BD"/>
              </a:buClr>
              <a:buSzPts val="4400"/>
              <a:buFont typeface="Trebuchet MS"/>
              <a:buNone/>
            </a:pPr>
            <a:r>
              <a:rPr lang="en-US"/>
              <a:t>What this means for Clinical Practice</a:t>
            </a:r>
            <a:endParaRPr/>
          </a:p>
        </p:txBody>
      </p:sp>
      <p:sp>
        <p:nvSpPr>
          <p:cNvPr id="49" name="Google Shape;49;p5"/>
          <p:cNvSpPr txBox="1"/>
          <p:nvPr/>
        </p:nvSpPr>
        <p:spPr>
          <a:xfrm>
            <a:off x="770250" y="868650"/>
            <a:ext cx="7415400" cy="4279200"/>
          </a:xfrm>
          <a:prstGeom prst="rect">
            <a:avLst/>
          </a:prstGeom>
          <a:noFill/>
          <a:ln>
            <a:noFill/>
          </a:ln>
        </p:spPr>
        <p:txBody>
          <a:bodyPr spcFirstLastPara="1" wrap="square" lIns="91425" tIns="91425" rIns="91425" bIns="91425" anchor="t" anchorCtr="0">
            <a:spAutoFit/>
          </a:bodyPr>
          <a:lstStyle/>
          <a:p>
            <a:pPr marL="50800" lvl="0" indent="0" algn="l" rtl="0">
              <a:lnSpc>
                <a:spcPct val="100000"/>
              </a:lnSpc>
              <a:spcBef>
                <a:spcPts val="0"/>
              </a:spcBef>
              <a:spcAft>
                <a:spcPts val="0"/>
              </a:spcAft>
              <a:buNone/>
            </a:pPr>
            <a:endParaRPr sz="2500" b="1">
              <a:solidFill>
                <a:srgbClr val="1B3555"/>
              </a:solidFill>
              <a:latin typeface="Trebuchet MS"/>
              <a:ea typeface="Trebuchet MS"/>
              <a:cs typeface="Trebuchet MS"/>
              <a:sym typeface="Trebuchet MS"/>
            </a:endParaRPr>
          </a:p>
          <a:p>
            <a:pPr marL="50800" lvl="0" indent="0" algn="l" rtl="0">
              <a:lnSpc>
                <a:spcPct val="100000"/>
              </a:lnSpc>
              <a:spcBef>
                <a:spcPts val="0"/>
              </a:spcBef>
              <a:spcAft>
                <a:spcPts val="0"/>
              </a:spcAft>
              <a:buNone/>
            </a:pPr>
            <a:endParaRPr sz="2500" b="1">
              <a:solidFill>
                <a:srgbClr val="1B3555"/>
              </a:solidFill>
              <a:latin typeface="Trebuchet MS"/>
              <a:ea typeface="Trebuchet MS"/>
              <a:cs typeface="Trebuchet MS"/>
              <a:sym typeface="Trebuchet MS"/>
            </a:endParaRPr>
          </a:p>
          <a:p>
            <a:pPr marL="222250" lvl="0" indent="-266700" algn="l" rtl="0">
              <a:lnSpc>
                <a:spcPct val="100000"/>
              </a:lnSpc>
              <a:spcBef>
                <a:spcPts val="400"/>
              </a:spcBef>
              <a:spcAft>
                <a:spcPts val="0"/>
              </a:spcAft>
              <a:buClr>
                <a:srgbClr val="1B3555"/>
              </a:buClr>
              <a:buSzPts val="2500"/>
              <a:buFont typeface="Trebuchet MS"/>
              <a:buChar char="●"/>
            </a:pPr>
            <a:r>
              <a:rPr lang="en-US" sz="2500">
                <a:solidFill>
                  <a:srgbClr val="1B3555"/>
                </a:solidFill>
                <a:latin typeface="Trebuchet MS"/>
                <a:ea typeface="Trebuchet MS"/>
                <a:cs typeface="Trebuchet MS"/>
                <a:sym typeface="Trebuchet MS"/>
              </a:rPr>
              <a:t>Medical organizations can use informatics to define eligible populations for care reminders</a:t>
            </a:r>
            <a:endParaRPr sz="2500">
              <a:solidFill>
                <a:srgbClr val="1B3555"/>
              </a:solidFill>
              <a:latin typeface="Trebuchet MS"/>
              <a:ea typeface="Trebuchet MS"/>
              <a:cs typeface="Trebuchet MS"/>
              <a:sym typeface="Trebuchet MS"/>
            </a:endParaRPr>
          </a:p>
          <a:p>
            <a:pPr marL="457200" lvl="0" indent="0" algn="l" rtl="0">
              <a:lnSpc>
                <a:spcPct val="100000"/>
              </a:lnSpc>
              <a:spcBef>
                <a:spcPts val="400"/>
              </a:spcBef>
              <a:spcAft>
                <a:spcPts val="0"/>
              </a:spcAft>
              <a:buNone/>
            </a:pPr>
            <a:endParaRPr sz="2500">
              <a:solidFill>
                <a:srgbClr val="1B3555"/>
              </a:solidFill>
              <a:latin typeface="Trebuchet MS"/>
              <a:ea typeface="Trebuchet MS"/>
              <a:cs typeface="Trebuchet MS"/>
              <a:sym typeface="Trebuchet MS"/>
            </a:endParaRPr>
          </a:p>
          <a:p>
            <a:pPr marL="222250" lvl="0" indent="-266700" algn="l" rtl="0">
              <a:lnSpc>
                <a:spcPct val="100000"/>
              </a:lnSpc>
              <a:spcBef>
                <a:spcPts val="400"/>
              </a:spcBef>
              <a:spcAft>
                <a:spcPts val="0"/>
              </a:spcAft>
              <a:buClr>
                <a:srgbClr val="1B3555"/>
              </a:buClr>
              <a:buSzPts val="2500"/>
              <a:buFont typeface="Trebuchet MS"/>
              <a:buChar char="●"/>
            </a:pPr>
            <a:r>
              <a:rPr lang="en-US" sz="2500">
                <a:solidFill>
                  <a:srgbClr val="1B3555"/>
                </a:solidFill>
                <a:latin typeface="Trebuchet MS"/>
                <a:ea typeface="Trebuchet MS"/>
                <a:cs typeface="Trebuchet MS"/>
                <a:sym typeface="Trebuchet MS"/>
              </a:rPr>
              <a:t>Care reminders, delivered via push notifications on mobile devices, with direct booking links, can improve engagement in care</a:t>
            </a:r>
            <a:endParaRPr sz="2500">
              <a:solidFill>
                <a:srgbClr val="1B3555"/>
              </a:solidFill>
              <a:latin typeface="Trebuchet MS"/>
              <a:ea typeface="Trebuchet MS"/>
              <a:cs typeface="Trebuchet MS"/>
              <a:sym typeface="Trebuchet MS"/>
            </a:endParaRPr>
          </a:p>
          <a:p>
            <a:pPr marL="0" lvl="0" indent="0" algn="l" rtl="0">
              <a:lnSpc>
                <a:spcPct val="100000"/>
              </a:lnSpc>
              <a:spcBef>
                <a:spcPts val="400"/>
              </a:spcBef>
              <a:spcAft>
                <a:spcPts val="0"/>
              </a:spcAft>
              <a:buNone/>
            </a:pPr>
            <a:endParaRPr sz="1800">
              <a:solidFill>
                <a:srgbClr val="1B3555"/>
              </a:solidFill>
              <a:latin typeface="Trebuchet MS"/>
              <a:ea typeface="Trebuchet MS"/>
              <a:cs typeface="Trebuchet MS"/>
              <a:sym typeface="Trebuchet MS"/>
            </a:endParaRPr>
          </a:p>
          <a:p>
            <a:pPr marL="0" lvl="0" indent="0" algn="l" rtl="0">
              <a:spcBef>
                <a:spcPts val="400"/>
              </a:spcBef>
              <a:spcAft>
                <a:spcPts val="0"/>
              </a:spcAft>
              <a:buNone/>
            </a:pPr>
            <a:endParaRPr>
              <a:solidFill>
                <a:srgbClr val="004B53"/>
              </a:solidFill>
              <a:latin typeface="Karla Light"/>
              <a:ea typeface="Karla Light"/>
              <a:cs typeface="Karla Light"/>
              <a:sym typeface="Karla Light"/>
            </a:endParaRPr>
          </a:p>
          <a:p>
            <a:pPr marL="0" lvl="0" indent="0" algn="l" rtl="0">
              <a:spcBef>
                <a:spcPts val="400"/>
              </a:spcBef>
              <a:spcAft>
                <a:spcPts val="0"/>
              </a:spcAft>
              <a:buNone/>
            </a:pPr>
            <a:endParaRPr>
              <a:solidFill>
                <a:srgbClr val="004B53"/>
              </a:solidFill>
              <a:latin typeface="Karla Light"/>
              <a:ea typeface="Karla Light"/>
              <a:cs typeface="Karla Light"/>
              <a:sym typeface="Karla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Patient Function as a Health Indicator of Team-Based Primary Care: </a:t>
            </a:r>
            <a:br>
              <a:rPr lang="en-US" dirty="0"/>
            </a:br>
            <a:r>
              <a:rPr lang="en-US" dirty="0"/>
              <a:t>Perspectives from Patient and Primary Care Teams</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671146" y="3843528"/>
            <a:ext cx="10515600" cy="829056"/>
          </a:xfrm>
        </p:spPr>
        <p:txBody>
          <a:bodyPr/>
          <a:lstStyle/>
          <a:p>
            <a:pPr marL="0" indent="0" algn="ctr">
              <a:buNone/>
            </a:pPr>
            <a:r>
              <a:rPr lang="en-US" dirty="0"/>
              <a:t>Greg Cutforth, Catherine Donnelly, Deanne Taylor, Jordan Miller</a:t>
            </a:r>
          </a:p>
        </p:txBody>
      </p:sp>
      <p:sp>
        <p:nvSpPr>
          <p:cNvPr id="4" name="TextBox 3">
            <a:extLst>
              <a:ext uri="{FF2B5EF4-FFF2-40B4-BE49-F238E27FC236}">
                <a16:creationId xmlns:a16="http://schemas.microsoft.com/office/drawing/2014/main" id="{28E3F11C-1137-3E4C-A8A5-836A9F711D1C}"/>
              </a:ext>
            </a:extLst>
          </p:cNvPr>
          <p:cNvSpPr txBox="1"/>
          <p:nvPr/>
        </p:nvSpPr>
        <p:spPr>
          <a:xfrm>
            <a:off x="2078853" y="4248912"/>
            <a:ext cx="8241792" cy="923330"/>
          </a:xfrm>
          <a:prstGeom prst="rect">
            <a:avLst/>
          </a:prstGeom>
          <a:noFill/>
        </p:spPr>
        <p:txBody>
          <a:bodyPr wrap="square" rtlCol="0">
            <a:spAutoFit/>
          </a:bodyPr>
          <a:lstStyle/>
          <a:p>
            <a:pPr algn="ctr"/>
            <a:endParaRPr lang="en-US" b="1" dirty="0">
              <a:solidFill>
                <a:srgbClr val="1B3555"/>
              </a:solidFill>
            </a:endParaRPr>
          </a:p>
          <a:p>
            <a:pPr algn="ctr"/>
            <a:endParaRPr lang="en-US" dirty="0">
              <a:solidFill>
                <a:srgbClr val="1B3555"/>
              </a:solidFill>
            </a:endParaRPr>
          </a:p>
          <a:p>
            <a:pPr algn="ctr"/>
            <a:endParaRPr lang="en-US" dirty="0">
              <a:solidFill>
                <a:srgbClr val="1B3555"/>
              </a:solidFill>
            </a:endParaRPr>
          </a:p>
        </p:txBody>
      </p:sp>
      <p:pic>
        <p:nvPicPr>
          <p:cNvPr id="5" name="Picture 4">
            <a:extLst>
              <a:ext uri="{FF2B5EF4-FFF2-40B4-BE49-F238E27FC236}">
                <a16:creationId xmlns:a16="http://schemas.microsoft.com/office/drawing/2014/main" id="{78C1A0FC-2C31-3637-7FA1-5D5698C70018}"/>
              </a:ext>
            </a:extLst>
          </p:cNvPr>
          <p:cNvPicPr>
            <a:picLocks noChangeAspect="1"/>
          </p:cNvPicPr>
          <p:nvPr/>
        </p:nvPicPr>
        <p:blipFill rotWithShape="1">
          <a:blip r:embed="rId2"/>
          <a:srcRect t="32896" b="39418"/>
          <a:stretch/>
        </p:blipFill>
        <p:spPr>
          <a:xfrm>
            <a:off x="8917151" y="5102584"/>
            <a:ext cx="2683895" cy="743068"/>
          </a:xfrm>
          <a:prstGeom prst="rect">
            <a:avLst/>
          </a:prstGeom>
        </p:spPr>
      </p:pic>
      <p:pic>
        <p:nvPicPr>
          <p:cNvPr id="6" name="Picture 5">
            <a:extLst>
              <a:ext uri="{FF2B5EF4-FFF2-40B4-BE49-F238E27FC236}">
                <a16:creationId xmlns:a16="http://schemas.microsoft.com/office/drawing/2014/main" id="{458138B0-52F2-9327-BBB1-18E2416F1AF3}"/>
              </a:ext>
            </a:extLst>
          </p:cNvPr>
          <p:cNvPicPr>
            <a:picLocks noChangeAspect="1"/>
          </p:cNvPicPr>
          <p:nvPr/>
        </p:nvPicPr>
        <p:blipFill>
          <a:blip r:embed="rId3"/>
          <a:stretch>
            <a:fillRect/>
          </a:stretch>
        </p:blipFill>
        <p:spPr>
          <a:xfrm>
            <a:off x="92237" y="5024986"/>
            <a:ext cx="2386728" cy="898264"/>
          </a:xfrm>
          <a:prstGeom prst="rect">
            <a:avLst/>
          </a:prstGeom>
          <a:noFill/>
        </p:spPr>
      </p:pic>
      <p:pic>
        <p:nvPicPr>
          <p:cNvPr id="7" name="Picture 6" descr="A picture containing chart&#10;&#10;Description automatically generated">
            <a:extLst>
              <a:ext uri="{FF2B5EF4-FFF2-40B4-BE49-F238E27FC236}">
                <a16:creationId xmlns:a16="http://schemas.microsoft.com/office/drawing/2014/main" id="{A2790EC6-893A-CD3F-26A0-0945EFEF5B6C}"/>
              </a:ext>
            </a:extLst>
          </p:cNvPr>
          <p:cNvPicPr>
            <a:picLocks noChangeAspect="1"/>
          </p:cNvPicPr>
          <p:nvPr/>
        </p:nvPicPr>
        <p:blipFill>
          <a:blip r:embed="rId4"/>
          <a:stretch>
            <a:fillRect/>
          </a:stretch>
        </p:blipFill>
        <p:spPr>
          <a:xfrm>
            <a:off x="4929436" y="5199412"/>
            <a:ext cx="2210035" cy="460424"/>
          </a:xfrm>
          <a:prstGeom prst="rect">
            <a:avLst/>
          </a:prstGeom>
        </p:spPr>
      </p:pic>
    </p:spTree>
    <p:extLst>
      <p:ext uri="{BB962C8B-B14F-4D97-AF65-F5344CB8AC3E}">
        <p14:creationId xmlns:p14="http://schemas.microsoft.com/office/powerpoint/2010/main" val="3373815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From the perspectives of patients and primary care teams, what is the </a:t>
            </a:r>
            <a:r>
              <a:rPr lang="en-US" u="sng" dirty="0"/>
              <a:t>understanding</a:t>
            </a:r>
            <a:r>
              <a:rPr lang="en-US" dirty="0"/>
              <a:t> of the concept of patient function?</a:t>
            </a:r>
          </a:p>
          <a:p>
            <a:pPr lvl="1"/>
            <a:endParaRPr lang="en-US" dirty="0">
              <a:solidFill>
                <a:srgbClr val="1B3555"/>
              </a:solidFill>
            </a:endParaRPr>
          </a:p>
          <a:p>
            <a:r>
              <a:rPr lang="en-US" dirty="0"/>
              <a:t>From the perspectives of patients and primary care teams, what is the </a:t>
            </a:r>
            <a:r>
              <a:rPr lang="en-US" u="sng" dirty="0"/>
              <a:t>utility</a:t>
            </a:r>
            <a:r>
              <a:rPr lang="en-US" dirty="0"/>
              <a:t> of measuring patient function as a health indicator of team-based primary care for adult patients?</a:t>
            </a:r>
          </a:p>
        </p:txBody>
      </p:sp>
    </p:spTree>
    <p:extLst>
      <p:ext uri="{BB962C8B-B14F-4D97-AF65-F5344CB8AC3E}">
        <p14:creationId xmlns:p14="http://schemas.microsoft.com/office/powerpoint/2010/main" val="1178902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pPr marL="457200" indent="-457200" defTabSz="914400" eaLnBrk="0" fontAlgn="base" hangingPunct="0">
              <a:spcAft>
                <a:spcPct val="0"/>
              </a:spcAft>
              <a:defRPr/>
            </a:pPr>
            <a:r>
              <a:rPr lang="en-US" altLang="ko-KR" sz="2000" kern="0" dirty="0">
                <a:ea typeface="Microsoft Sans Serif" panose="020B0604020202020204" pitchFamily="34" charset="0"/>
                <a:cs typeface="Microsoft Sans Serif" panose="020B0604020202020204" pitchFamily="34" charset="0"/>
              </a:rPr>
              <a:t>We employed a qualitative description study using semi-structured interviews with patients and providers conducted through videoconferencing.  </a:t>
            </a:r>
          </a:p>
          <a:p>
            <a:pPr marL="457200" indent="-457200" defTabSz="914400" eaLnBrk="0" fontAlgn="base" hangingPunct="0">
              <a:spcAft>
                <a:spcPct val="0"/>
              </a:spcAft>
              <a:defRPr/>
            </a:pPr>
            <a:r>
              <a:rPr lang="en-US" altLang="ko-KR" sz="2000" kern="0" dirty="0">
                <a:ea typeface="Microsoft Sans Serif" panose="020B0604020202020204" pitchFamily="34" charset="0"/>
                <a:cs typeface="Microsoft Sans Serif" panose="020B0604020202020204" pitchFamily="34" charset="0"/>
              </a:rPr>
              <a:t>Patients were recruited from within the Interior Health region of British Columbia through the Primary Care Patient Reference Group and primary care networks.  Primary care providers were recruited from two primary care networks also operating in the Interior Health region. </a:t>
            </a:r>
          </a:p>
          <a:p>
            <a:pPr marL="457200" indent="-457200" defTabSz="914400" eaLnBrk="0" fontAlgn="base" hangingPunct="0">
              <a:spcAft>
                <a:spcPct val="0"/>
              </a:spcAft>
              <a:defRPr/>
            </a:pPr>
            <a:r>
              <a:rPr lang="en-US" altLang="ko-KR" sz="2000" kern="0" dirty="0">
                <a:ea typeface="Microsoft Sans Serif" panose="020B0604020202020204" pitchFamily="34" charset="0"/>
                <a:cs typeface="Microsoft Sans Serif" panose="020B0604020202020204" pitchFamily="34" charset="0"/>
              </a:rPr>
              <a:t>Interviews were transcribed verbatim, and the data analyzed by reflexive thematic analysis. </a:t>
            </a:r>
          </a:p>
          <a:p>
            <a:pPr marL="457200" indent="-457200" defTabSz="914400" eaLnBrk="0" fontAlgn="base" hangingPunct="0">
              <a:spcAft>
                <a:spcPct val="0"/>
              </a:spcAft>
              <a:defRPr/>
            </a:pPr>
            <a:r>
              <a:rPr lang="en-US" altLang="ko-KR" sz="2000" kern="0" dirty="0">
                <a:ea typeface="Microsoft Sans Serif" panose="020B0604020202020204" pitchFamily="34" charset="0"/>
                <a:cs typeface="Microsoft Sans Serif" panose="020B0604020202020204" pitchFamily="34" charset="0"/>
              </a:rPr>
              <a:t>To establish trustworthiness of the analysis findings, the study team used reflexive team meetings, independent coding, member checking, and maintained an audit trail. </a:t>
            </a:r>
          </a:p>
          <a:p>
            <a:pPr marL="457200" indent="-457200" defTabSz="914400" eaLnBrk="0" fontAlgn="base" hangingPunct="0">
              <a:spcAft>
                <a:spcPct val="0"/>
              </a:spcAft>
              <a:defRPr/>
            </a:pPr>
            <a:r>
              <a:rPr lang="en-US" altLang="ko-KR" sz="2000" kern="0" dirty="0">
                <a:ea typeface="Microsoft Sans Serif" panose="020B0604020202020204" pitchFamily="34" charset="0"/>
                <a:cs typeface="Microsoft Sans Serif" panose="020B0604020202020204" pitchFamily="34" charset="0"/>
              </a:rPr>
              <a:t>The research was approved by the </a:t>
            </a:r>
            <a:r>
              <a:rPr lang="en-US" sz="2000" b="0" i="0" u="none" strike="noStrike" dirty="0">
                <a:effectLst/>
                <a:ea typeface="Microsoft Sans Serif" panose="020B0604020202020204" pitchFamily="34" charset="0"/>
                <a:cs typeface="Microsoft Sans Serif" panose="020B0604020202020204" pitchFamily="34" charset="0"/>
              </a:rPr>
              <a:t>Health Sciences and Affiliated Teaching Hospitals Research Ethics Board at Queen’s University in Kingston, Ontario, Canada and the Interior Health Research Ethics Board.  </a:t>
            </a:r>
            <a:r>
              <a:rPr lang="en-US" sz="2000" b="0" i="0" dirty="0">
                <a:effectLst/>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003937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pPr defTabSz="914400" eaLnBrk="0" fontAlgn="base" hangingPunct="0">
              <a:spcBef>
                <a:spcPts val="102"/>
              </a:spcBef>
              <a:spcAft>
                <a:spcPts val="102"/>
              </a:spcAft>
              <a:buNone/>
              <a:defRPr/>
            </a:pPr>
            <a:endParaRPr lang="en-US" sz="2000" dirty="0">
              <a:effectLst/>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FD137969-DE29-B640-A130-183F714CE8D6}"/>
              </a:ext>
            </a:extLst>
          </p:cNvPr>
          <p:cNvPicPr>
            <a:picLocks noChangeAspect="1"/>
          </p:cNvPicPr>
          <p:nvPr/>
        </p:nvPicPr>
        <p:blipFill>
          <a:blip r:embed="rId2"/>
          <a:stretch>
            <a:fillRect/>
          </a:stretch>
        </p:blipFill>
        <p:spPr>
          <a:xfrm>
            <a:off x="363049" y="2206869"/>
            <a:ext cx="5278262" cy="3328254"/>
          </a:xfrm>
          <a:prstGeom prst="rect">
            <a:avLst/>
          </a:prstGeom>
        </p:spPr>
      </p:pic>
      <p:pic>
        <p:nvPicPr>
          <p:cNvPr id="7" name="Picture 6">
            <a:extLst>
              <a:ext uri="{FF2B5EF4-FFF2-40B4-BE49-F238E27FC236}">
                <a16:creationId xmlns:a16="http://schemas.microsoft.com/office/drawing/2014/main" id="{69AABE73-F235-AEA3-CA55-FDC5B1753393}"/>
              </a:ext>
            </a:extLst>
          </p:cNvPr>
          <p:cNvPicPr>
            <a:picLocks noChangeAspect="1"/>
          </p:cNvPicPr>
          <p:nvPr/>
        </p:nvPicPr>
        <p:blipFill>
          <a:blip r:embed="rId3"/>
          <a:stretch>
            <a:fillRect/>
          </a:stretch>
        </p:blipFill>
        <p:spPr>
          <a:xfrm>
            <a:off x="6550691" y="2206869"/>
            <a:ext cx="5009537" cy="3328254"/>
          </a:xfrm>
          <a:prstGeom prst="rect">
            <a:avLst/>
          </a:prstGeom>
        </p:spPr>
      </p:pic>
    </p:spTree>
    <p:extLst>
      <p:ext uri="{BB962C8B-B14F-4D97-AF65-F5344CB8AC3E}">
        <p14:creationId xmlns:p14="http://schemas.microsoft.com/office/powerpoint/2010/main" val="2099284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pPr defTabSz="914400" eaLnBrk="0" fontAlgn="base" hangingPunct="0">
              <a:spcBef>
                <a:spcPts val="102"/>
              </a:spcBef>
              <a:spcAft>
                <a:spcPts val="102"/>
              </a:spcAft>
              <a:buNone/>
              <a:defRPr/>
            </a:pPr>
            <a:r>
              <a:rPr lang="en-US" sz="2400" b="1" dirty="0">
                <a:effectLst/>
                <a:ea typeface="Microsoft Sans Serif" panose="020B0604020202020204" pitchFamily="34" charset="0"/>
                <a:cs typeface="Microsoft Sans Serif" panose="020B0604020202020204" pitchFamily="34" charset="0"/>
              </a:rPr>
              <a:t>The study findings suggest:</a:t>
            </a:r>
          </a:p>
          <a:p>
            <a:pPr defTabSz="914400" eaLnBrk="0" fontAlgn="base" hangingPunct="0">
              <a:spcBef>
                <a:spcPts val="102"/>
              </a:spcBef>
              <a:spcAft>
                <a:spcPts val="102"/>
              </a:spcAft>
              <a:buNone/>
              <a:defRPr/>
            </a:pPr>
            <a:endParaRPr lang="en-US" sz="2400" b="1" dirty="0">
              <a:effectLst/>
              <a:ea typeface="Microsoft Sans Serif" panose="020B0604020202020204" pitchFamily="34" charset="0"/>
              <a:cs typeface="Microsoft Sans Serif" panose="020B0604020202020204" pitchFamily="34" charset="0"/>
            </a:endParaRPr>
          </a:p>
          <a:p>
            <a:pPr marL="457200" indent="-457200" defTabSz="914400" eaLnBrk="0" fontAlgn="base" hangingPunct="0">
              <a:spcBef>
                <a:spcPts val="102"/>
              </a:spcBef>
              <a:spcAft>
                <a:spcPts val="102"/>
              </a:spcAft>
              <a:buFont typeface="Arial" panose="020B0604020202020204" pitchFamily="34" charset="0"/>
              <a:buChar char="•"/>
              <a:defRPr/>
            </a:pPr>
            <a:r>
              <a:rPr lang="en-US" sz="2400" dirty="0">
                <a:ea typeface="Microsoft Sans Serif" panose="020B0604020202020204" pitchFamily="34" charset="0"/>
                <a:cs typeface="Microsoft Sans Serif" panose="020B0604020202020204" pitchFamily="34" charset="0"/>
              </a:rPr>
              <a:t>P</a:t>
            </a:r>
            <a:r>
              <a:rPr lang="en-US" sz="2400" dirty="0">
                <a:effectLst/>
                <a:ea typeface="Microsoft Sans Serif" panose="020B0604020202020204" pitchFamily="34" charset="0"/>
                <a:cs typeface="Microsoft Sans Serif" panose="020B0604020202020204" pitchFamily="34" charset="0"/>
              </a:rPr>
              <a:t>atients and providers generally understand the concept of patient function and recognized the importance of patient perceptions in determining functional status;  although </a:t>
            </a:r>
            <a:r>
              <a:rPr lang="en-US" sz="2400" dirty="0">
                <a:ea typeface="Microsoft Sans Serif" panose="020B0604020202020204" pitchFamily="34" charset="0"/>
                <a:cs typeface="Microsoft Sans Serif" panose="020B0604020202020204" pitchFamily="34" charset="0"/>
              </a:rPr>
              <a:t>patients and providers</a:t>
            </a:r>
            <a:r>
              <a:rPr lang="en-US" sz="2400" dirty="0">
                <a:effectLst/>
                <a:ea typeface="Microsoft Sans Serif" panose="020B0604020202020204" pitchFamily="34" charset="0"/>
                <a:cs typeface="Microsoft Sans Serif" panose="020B0604020202020204" pitchFamily="34" charset="0"/>
              </a:rPr>
              <a:t> may not specifically use the term “function</a:t>
            </a:r>
            <a:r>
              <a:rPr lang="en-CA" sz="2400" dirty="0">
                <a:effectLst/>
                <a:ea typeface="Microsoft Sans Serif" panose="020B0604020202020204" pitchFamily="34" charset="0"/>
                <a:cs typeface="Microsoft Sans Serif" panose="020B0604020202020204" pitchFamily="34" charset="0"/>
              </a:rPr>
              <a:t>”</a:t>
            </a:r>
            <a:r>
              <a:rPr lang="en-US" sz="2400" dirty="0">
                <a:effectLst/>
                <a:ea typeface="Microsoft Sans Serif" panose="020B0604020202020204" pitchFamily="34" charset="0"/>
                <a:cs typeface="Microsoft Sans Serif" panose="020B0604020202020204" pitchFamily="34" charset="0"/>
              </a:rPr>
              <a:t> to describe what can be a complex and personal topic.  </a:t>
            </a:r>
          </a:p>
          <a:p>
            <a:pPr marL="0" indent="0" defTabSz="914400" eaLnBrk="0" fontAlgn="base" hangingPunct="0">
              <a:spcBef>
                <a:spcPts val="102"/>
              </a:spcBef>
              <a:spcAft>
                <a:spcPts val="102"/>
              </a:spcAft>
              <a:buNone/>
              <a:defRPr/>
            </a:pPr>
            <a:endParaRPr lang="en-US" sz="2400" dirty="0">
              <a:effectLst/>
              <a:ea typeface="Microsoft Sans Serif" panose="020B0604020202020204" pitchFamily="34" charset="0"/>
              <a:cs typeface="Microsoft Sans Serif" panose="020B0604020202020204" pitchFamily="34" charset="0"/>
            </a:endParaRPr>
          </a:p>
          <a:p>
            <a:pPr marL="457200" indent="-457200" defTabSz="914400" eaLnBrk="0" fontAlgn="base" hangingPunct="0">
              <a:spcBef>
                <a:spcPts val="102"/>
              </a:spcBef>
              <a:spcAft>
                <a:spcPts val="102"/>
              </a:spcAft>
              <a:buFont typeface="Arial" panose="020B0604020202020204" pitchFamily="34" charset="0"/>
              <a:buChar char="•"/>
              <a:defRPr/>
            </a:pPr>
            <a:r>
              <a:rPr lang="en-US" sz="2400" dirty="0">
                <a:effectLst/>
                <a:ea typeface="Microsoft Sans Serif" panose="020B0604020202020204" pitchFamily="34" charset="0"/>
                <a:cs typeface="Microsoft Sans Serif" panose="020B0604020202020204" pitchFamily="34" charset="0"/>
              </a:rPr>
              <a:t>Patients and providers perceived patient function as an important and useful health indicator for team-based primary care that supports</a:t>
            </a:r>
            <a:r>
              <a:rPr lang="en-US" sz="2400" dirty="0">
                <a:ea typeface="Microsoft Sans Serif" panose="020B0604020202020204" pitchFamily="34" charset="0"/>
                <a:cs typeface="Microsoft Sans Serif" panose="020B0604020202020204" pitchFamily="34" charset="0"/>
              </a:rPr>
              <a:t> </a:t>
            </a:r>
            <a:r>
              <a:rPr lang="en-US" sz="2400" dirty="0">
                <a:effectLst/>
                <a:ea typeface="Microsoft Sans Serif" panose="020B0604020202020204" pitchFamily="34" charset="0"/>
                <a:cs typeface="Microsoft Sans Serif" panose="020B0604020202020204" pitchFamily="34" charset="0"/>
              </a:rPr>
              <a:t>better patient-</a:t>
            </a:r>
            <a:r>
              <a:rPr lang="en-US" sz="2400" dirty="0" err="1">
                <a:effectLst/>
                <a:ea typeface="Microsoft Sans Serif" panose="020B0604020202020204" pitchFamily="34" charset="0"/>
                <a:cs typeface="Microsoft Sans Serif" panose="020B0604020202020204" pitchFamily="34" charset="0"/>
              </a:rPr>
              <a:t>centred</a:t>
            </a:r>
            <a:r>
              <a:rPr lang="en-US" sz="2400" dirty="0">
                <a:effectLst/>
                <a:ea typeface="Microsoft Sans Serif" panose="020B0604020202020204" pitchFamily="34" charset="0"/>
                <a:cs typeface="Microsoft Sans Serif" panose="020B0604020202020204" pitchFamily="34" charset="0"/>
              </a:rPr>
              <a:t> primary care, provides a common language amongst primary care teams, and supports quality improvement; although it may be challenging to implement measures of function into practice.  </a:t>
            </a:r>
          </a:p>
          <a:p>
            <a:pPr defTabSz="914400" eaLnBrk="0" fontAlgn="base" hangingPunct="0">
              <a:spcBef>
                <a:spcPts val="102"/>
              </a:spcBef>
              <a:spcAft>
                <a:spcPts val="102"/>
              </a:spcAft>
              <a:buNone/>
              <a:defRPr/>
            </a:pPr>
            <a:endParaRPr lang="en-US" sz="2000" dirty="0">
              <a:effectLs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5195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FE0A889-2800-89F5-1BA5-97FAE11E44FF}"/>
              </a:ext>
            </a:extLst>
          </p:cNvPr>
          <p:cNvSpPr>
            <a:spLocks noGrp="1"/>
          </p:cNvSpPr>
          <p:nvPr>
            <p:ph idx="1"/>
          </p:nvPr>
        </p:nvSpPr>
        <p:spPr>
          <a:xfrm>
            <a:off x="838199" y="798991"/>
            <a:ext cx="9344487" cy="3013101"/>
          </a:xfrm>
        </p:spPr>
        <p:txBody>
          <a:bodyPr/>
          <a:lstStyle/>
          <a:p>
            <a:pPr marL="0" indent="0">
              <a:buNone/>
            </a:pPr>
            <a:r>
              <a:rPr lang="en-US" sz="3200" dirty="0"/>
              <a:t>Background Information is available at:</a:t>
            </a:r>
          </a:p>
          <a:p>
            <a:pPr marL="0" indent="0">
              <a:buNone/>
            </a:pPr>
            <a:endParaRPr lang="en-US" sz="3200" dirty="0"/>
          </a:p>
          <a:p>
            <a:pPr lvl="1"/>
            <a:r>
              <a:rPr lang="en-US" sz="2800" dirty="0">
                <a:solidFill>
                  <a:schemeClr val="tx1"/>
                </a:solidFill>
              </a:rPr>
              <a:t>Checovich M, Barlow S, Shult P, Reisdorf E, Temte JL.  Evaluation of viruses associated with acute respiratory infections in long-term care facilities using a novel method: Wisconsin 2016-2019.  JAMDA 2019  </a:t>
            </a:r>
            <a:r>
              <a:rPr lang="en-US" sz="2800" dirty="0">
                <a:hlinkClick r:id="rId2"/>
              </a:rPr>
              <a:t>https://doi.org/10.1016/j.jamda.2019.09.003</a:t>
            </a:r>
            <a:r>
              <a:rPr lang="en-US" sz="2800" dirty="0"/>
              <a:t> </a:t>
            </a:r>
          </a:p>
          <a:p>
            <a:endParaRPr lang="en-US" dirty="0"/>
          </a:p>
        </p:txBody>
      </p:sp>
      <p:pic>
        <p:nvPicPr>
          <p:cNvPr id="9" name="Picture 8">
            <a:extLst>
              <a:ext uri="{FF2B5EF4-FFF2-40B4-BE49-F238E27FC236}">
                <a16:creationId xmlns:a16="http://schemas.microsoft.com/office/drawing/2014/main" id="{B299F9CD-05BC-752A-D211-FDD322681C0A}"/>
              </a:ext>
            </a:extLst>
          </p:cNvPr>
          <p:cNvPicPr>
            <a:picLocks noChangeAspect="1"/>
          </p:cNvPicPr>
          <p:nvPr/>
        </p:nvPicPr>
        <p:blipFill>
          <a:blip r:embed="rId3"/>
          <a:stretch>
            <a:fillRect/>
          </a:stretch>
        </p:blipFill>
        <p:spPr>
          <a:xfrm>
            <a:off x="9868488" y="3937210"/>
            <a:ext cx="1930209" cy="1930209"/>
          </a:xfrm>
          <a:prstGeom prst="rect">
            <a:avLst/>
          </a:prstGeom>
        </p:spPr>
      </p:pic>
    </p:spTree>
    <p:extLst>
      <p:ext uri="{BB962C8B-B14F-4D97-AF65-F5344CB8AC3E}">
        <p14:creationId xmlns:p14="http://schemas.microsoft.com/office/powerpoint/2010/main" val="3743893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224501"/>
            <a:ext cx="10515600" cy="4731026"/>
          </a:xfrm>
        </p:spPr>
        <p:txBody>
          <a:bodyPr/>
          <a:lstStyle/>
          <a:p>
            <a:pPr defTabSz="914400" eaLnBrk="0" fontAlgn="base" hangingPunct="0">
              <a:spcBef>
                <a:spcPts val="102"/>
              </a:spcBef>
              <a:spcAft>
                <a:spcPts val="102"/>
              </a:spcAft>
              <a:buNone/>
              <a:defRPr/>
            </a:pPr>
            <a:r>
              <a:rPr lang="en-US" sz="2400" b="1" dirty="0">
                <a:effectLst/>
                <a:ea typeface="Microsoft Sans Serif" panose="020B0604020202020204" pitchFamily="34" charset="0"/>
                <a:cs typeface="Microsoft Sans Serif" panose="020B0604020202020204" pitchFamily="34" charset="0"/>
              </a:rPr>
              <a:t>Patients: </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Should ensure their ability to do the things that are important to them in their daily life is part of their clinical interaction with primary care teams (e.g. goal setting, decision-making, measuring outcomes of care).</a:t>
            </a:r>
            <a:endParaRPr lang="en-US" sz="2400" dirty="0">
              <a:effectLst/>
              <a:ea typeface="Microsoft Sans Serif" panose="020B0604020202020204" pitchFamily="34" charset="0"/>
              <a:cs typeface="Microsoft Sans Serif" panose="020B0604020202020204" pitchFamily="34" charset="0"/>
            </a:endParaRPr>
          </a:p>
          <a:p>
            <a:pPr defTabSz="914400" eaLnBrk="0" fontAlgn="base" hangingPunct="0">
              <a:spcBef>
                <a:spcPts val="102"/>
              </a:spcBef>
              <a:spcAft>
                <a:spcPts val="102"/>
              </a:spcAft>
              <a:buNone/>
              <a:defRPr/>
            </a:pPr>
            <a:endParaRPr lang="en-US" sz="2400" dirty="0">
              <a:effectLst/>
              <a:ea typeface="Microsoft Sans Serif" panose="020B0604020202020204" pitchFamily="34" charset="0"/>
              <a:cs typeface="Microsoft Sans Serif" panose="020B0604020202020204" pitchFamily="34" charset="0"/>
            </a:endParaRPr>
          </a:p>
          <a:p>
            <a:pPr defTabSz="914400" eaLnBrk="0" fontAlgn="base" hangingPunct="0">
              <a:spcBef>
                <a:spcPts val="102"/>
              </a:spcBef>
              <a:spcAft>
                <a:spcPts val="102"/>
              </a:spcAft>
              <a:buNone/>
              <a:defRPr/>
            </a:pPr>
            <a:r>
              <a:rPr lang="en-US" sz="2400" b="1" dirty="0">
                <a:effectLst/>
                <a:ea typeface="Microsoft Sans Serif" panose="020B0604020202020204" pitchFamily="34" charset="0"/>
                <a:cs typeface="Microsoft Sans Serif" panose="020B0604020202020204" pitchFamily="34" charset="0"/>
              </a:rPr>
              <a:t>Clinicians: </a:t>
            </a:r>
          </a:p>
          <a:p>
            <a:pPr eaLnBrk="0" fontAlgn="base" hangingPunct="0">
              <a:spcBef>
                <a:spcPts val="102"/>
              </a:spcBef>
              <a:spcAft>
                <a:spcPts val="102"/>
              </a:spcAft>
              <a:defRPr/>
            </a:pPr>
            <a:r>
              <a:rPr lang="en-US" sz="2400" dirty="0">
                <a:effectLst/>
                <a:ea typeface="Microsoft Sans Serif" panose="020B0604020202020204" pitchFamily="34" charset="0"/>
                <a:cs typeface="Microsoft Sans Serif" panose="020B0604020202020204" pitchFamily="34" charset="0"/>
              </a:rPr>
              <a:t>Should make a patient’s function part of their clinical interactions with patients and families </a:t>
            </a:r>
            <a:r>
              <a:rPr lang="en-US" sz="2400" dirty="0">
                <a:ea typeface="Microsoft Sans Serif" panose="020B0604020202020204" pitchFamily="34" charset="0"/>
                <a:cs typeface="Microsoft Sans Serif" panose="020B0604020202020204" pitchFamily="34" charset="0"/>
              </a:rPr>
              <a:t>(e.g. goal setting, decision-making, measuring outcomes of care)</a:t>
            </a:r>
            <a:r>
              <a:rPr lang="en-US" sz="2400" dirty="0">
                <a:effectLst/>
                <a:ea typeface="Microsoft Sans Serif" panose="020B0604020202020204" pitchFamily="34" charset="0"/>
                <a:cs typeface="Microsoft Sans Serif" panose="020B0604020202020204" pitchFamily="34" charset="0"/>
              </a:rPr>
              <a:t>.</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Use patient function to communicate with members of the primary care team. </a:t>
            </a:r>
            <a:r>
              <a:rPr lang="en-US" sz="2400" dirty="0">
                <a:effectLst/>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825170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224501"/>
            <a:ext cx="10715045" cy="4731026"/>
          </a:xfrm>
        </p:spPr>
        <p:txBody>
          <a:bodyPr/>
          <a:lstStyle/>
          <a:p>
            <a:pPr defTabSz="914400" eaLnBrk="0" fontAlgn="base" hangingPunct="0">
              <a:spcBef>
                <a:spcPts val="102"/>
              </a:spcBef>
              <a:spcAft>
                <a:spcPts val="102"/>
              </a:spcAft>
              <a:buNone/>
              <a:defRPr/>
            </a:pPr>
            <a:r>
              <a:rPr lang="en-US" sz="2400" b="1" dirty="0">
                <a:effectLst/>
                <a:ea typeface="Microsoft Sans Serif" panose="020B0604020202020204" pitchFamily="34" charset="0"/>
                <a:cs typeface="Microsoft Sans Serif" panose="020B0604020202020204" pitchFamily="34" charset="0"/>
              </a:rPr>
              <a:t>Primary Care Teams and Managers </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Use a patient’s function to inform how the team mobilizes around the patient and their care needs (e.g. care conferences, team member involvement).</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Use patient function data to inform quality improvement efforts (e.g. patient education, team training, clinical processes, and service design)  </a:t>
            </a:r>
          </a:p>
          <a:p>
            <a:pPr eaLnBrk="0" fontAlgn="base" hangingPunct="0">
              <a:spcBef>
                <a:spcPts val="102"/>
              </a:spcBef>
              <a:spcAft>
                <a:spcPts val="102"/>
              </a:spcAft>
              <a:defRPr/>
            </a:pPr>
            <a:endParaRPr lang="en-US" sz="2400" dirty="0">
              <a:ea typeface="Microsoft Sans Serif" panose="020B0604020202020204" pitchFamily="34" charset="0"/>
              <a:cs typeface="Microsoft Sans Serif" panose="020B0604020202020204" pitchFamily="34" charset="0"/>
            </a:endParaRPr>
          </a:p>
          <a:p>
            <a:pPr defTabSz="914400" eaLnBrk="0" fontAlgn="base" hangingPunct="0">
              <a:spcBef>
                <a:spcPts val="102"/>
              </a:spcBef>
              <a:spcAft>
                <a:spcPts val="102"/>
              </a:spcAft>
              <a:buNone/>
              <a:defRPr/>
            </a:pPr>
            <a:r>
              <a:rPr lang="en-US" sz="2400" b="1" dirty="0">
                <a:effectLst/>
                <a:ea typeface="Microsoft Sans Serif" panose="020B0604020202020204" pitchFamily="34" charset="0"/>
                <a:cs typeface="Microsoft Sans Serif" panose="020B0604020202020204" pitchFamily="34" charset="0"/>
              </a:rPr>
              <a:t>Health Systems and Administrators: </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Identify and implement a valid and reliable measure of patient function that is a feasible and useful health indicator for primary care teams. </a:t>
            </a:r>
          </a:p>
          <a:p>
            <a:pPr eaLnBrk="0" fontAlgn="base" hangingPunct="0">
              <a:spcBef>
                <a:spcPts val="102"/>
              </a:spcBef>
              <a:spcAft>
                <a:spcPts val="102"/>
              </a:spcAft>
              <a:defRPr/>
            </a:pPr>
            <a:r>
              <a:rPr lang="en-US" sz="2400" dirty="0">
                <a:ea typeface="Microsoft Sans Serif" panose="020B0604020202020204" pitchFamily="34" charset="0"/>
                <a:cs typeface="Microsoft Sans Serif" panose="020B0604020202020204" pitchFamily="34" charset="0"/>
              </a:rPr>
              <a:t>U</a:t>
            </a:r>
            <a:r>
              <a:rPr lang="en-US" sz="2400" dirty="0">
                <a:effectLst/>
                <a:ea typeface="Microsoft Sans Serif" panose="020B0604020202020204" pitchFamily="34" charset="0"/>
                <a:cs typeface="Microsoft Sans Serif" panose="020B0604020202020204" pitchFamily="34" charset="0"/>
              </a:rPr>
              <a:t>tilize patient function data to inform and measure quality improvement initiatives to optimize team-based primary care (e.g. </a:t>
            </a:r>
            <a:r>
              <a:rPr lang="en-US" sz="2400" dirty="0">
                <a:ea typeface="Microsoft Sans Serif" panose="020B0604020202020204" pitchFamily="34" charset="0"/>
                <a:cs typeface="Microsoft Sans Serif" panose="020B0604020202020204" pitchFamily="34" charset="0"/>
              </a:rPr>
              <a:t>resource allocation, </a:t>
            </a:r>
            <a:r>
              <a:rPr lang="en-US" sz="2400" dirty="0">
                <a:effectLst/>
                <a:ea typeface="Microsoft Sans Serif" panose="020B0604020202020204" pitchFamily="34" charset="0"/>
                <a:cs typeface="Microsoft Sans Serif" panose="020B0604020202020204" pitchFamily="34" charset="0"/>
              </a:rPr>
              <a:t>team composition, training and education, and measuring health outcomes for patients).</a:t>
            </a:r>
          </a:p>
          <a:p>
            <a:pPr eaLnBrk="0" fontAlgn="base" hangingPunct="0">
              <a:spcBef>
                <a:spcPts val="102"/>
              </a:spcBef>
              <a:spcAft>
                <a:spcPts val="102"/>
              </a:spcAft>
              <a:defRPr/>
            </a:pPr>
            <a:endParaRPr lang="en-US" sz="2400" dirty="0">
              <a:ea typeface="Microsoft Sans Serif" panose="020B0604020202020204" pitchFamily="34" charset="0"/>
              <a:cs typeface="Microsoft Sans Serif" panose="020B0604020202020204" pitchFamily="34" charset="0"/>
            </a:endParaRPr>
          </a:p>
          <a:p>
            <a:pPr defTabSz="914400" eaLnBrk="0" fontAlgn="base" hangingPunct="0">
              <a:spcBef>
                <a:spcPts val="102"/>
              </a:spcBef>
              <a:spcAft>
                <a:spcPts val="102"/>
              </a:spcAft>
              <a:buNone/>
              <a:defRPr/>
            </a:pPr>
            <a:endParaRPr lang="en-US" sz="2800" dirty="0">
              <a:effectLs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3848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Factors predicting poor weight gain in newborns to guide weight monitoring: retrospective unmatched case-control study</a:t>
            </a:r>
            <a:br>
              <a:rPr lang="en-US" dirty="0"/>
            </a:br>
            <a:endParaRPr lang="en-US" dirty="0"/>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3898393"/>
            <a:ext cx="10515600" cy="829056"/>
          </a:xfrm>
        </p:spPr>
        <p:txBody>
          <a:bodyPr/>
          <a:lstStyle/>
          <a:p>
            <a:pPr marL="0" indent="0" algn="ctr">
              <a:buNone/>
            </a:pPr>
            <a:r>
              <a:rPr lang="en-US" dirty="0"/>
              <a:t>Bryce Ringwald, MD and Emily Gorman, DO</a:t>
            </a:r>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5410200"/>
            <a:ext cx="8241792" cy="369332"/>
          </a:xfrm>
          <a:prstGeom prst="rect">
            <a:avLst/>
          </a:prstGeom>
          <a:noFill/>
        </p:spPr>
        <p:txBody>
          <a:bodyPr wrap="square" rtlCol="0">
            <a:spAutoFit/>
          </a:bodyPr>
          <a:lstStyle/>
          <a:p>
            <a:pPr algn="ctr"/>
            <a:r>
              <a:rPr lang="en-US" dirty="0">
                <a:solidFill>
                  <a:srgbClr val="1B3555"/>
                </a:solidFill>
              </a:rPr>
              <a:t>OhioHealth Riverside Methodist Hospital Family Medicine Residency Program</a:t>
            </a:r>
          </a:p>
        </p:txBody>
      </p:sp>
    </p:spTree>
    <p:extLst>
      <p:ext uri="{BB962C8B-B14F-4D97-AF65-F5344CB8AC3E}">
        <p14:creationId xmlns:p14="http://schemas.microsoft.com/office/powerpoint/2010/main" val="233251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pPr marL="0" indent="0">
              <a:buNone/>
            </a:pPr>
            <a:r>
              <a:rPr lang="en-US" sz="2800" dirty="0">
                <a:latin typeface="Arial" panose="020B0604020202020204" pitchFamily="34" charset="0"/>
                <a:cs typeface="Arial" panose="020B0604020202020204" pitchFamily="34" charset="0"/>
              </a:rPr>
              <a:t>Our study aimed to:</a:t>
            </a:r>
          </a:p>
          <a:p>
            <a:r>
              <a:rPr lang="en-US" sz="2800" dirty="0">
                <a:latin typeface="Arial" panose="020B0604020202020204" pitchFamily="34" charset="0"/>
                <a:cs typeface="Arial" panose="020B0604020202020204" pitchFamily="34" charset="0"/>
              </a:rPr>
              <a:t>1) Identify characteristics (neonatal, maternal, social, or nutrition) related to not regaining birth weight by DOL 14</a:t>
            </a:r>
          </a:p>
          <a:p>
            <a:r>
              <a:rPr lang="en-US" sz="2800" dirty="0">
                <a:latin typeface="Arial" panose="020B0604020202020204" pitchFamily="34" charset="0"/>
                <a:cs typeface="Arial" panose="020B0604020202020204" pitchFamily="34" charset="0"/>
              </a:rPr>
              <a:t>2) Determine criteria to guide recommendations for weight monitoring.</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Hypothesis</a:t>
            </a:r>
            <a:r>
              <a:rPr lang="en-US" sz="2800" dirty="0">
                <a:latin typeface="Arial" panose="020B0604020202020204" pitchFamily="34" charset="0"/>
                <a:cs typeface="Arial" panose="020B0604020202020204" pitchFamily="34" charset="0"/>
              </a:rPr>
              <a:t>: We hypothesize that newborns with significant weight loss on initial weight check, prolonged fasting times, nulliparous birthing persons, documented feeding difficulties, and those negatively affected by social determinants of health are at increased risk of not regaining birth weight by DOL 14.</a:t>
            </a:r>
          </a:p>
          <a:p>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0507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solidFill>
                  <a:schemeClr val="tx1"/>
                </a:solidFill>
              </a:rPr>
              <a:t>Exploratory retrospective unmatched case-control study</a:t>
            </a:r>
          </a:p>
          <a:p>
            <a:pPr lvl="1"/>
            <a:r>
              <a:rPr lang="en-US" dirty="0">
                <a:solidFill>
                  <a:schemeClr val="tx1"/>
                </a:solidFill>
              </a:rPr>
              <a:t>Inclusion:</a:t>
            </a:r>
          </a:p>
          <a:p>
            <a:pPr lvl="2"/>
            <a:r>
              <a:rPr lang="en-US" dirty="0">
                <a:solidFill>
                  <a:schemeClr val="tx1"/>
                </a:solidFill>
              </a:rPr>
              <a:t>Initial patient visit date range (07/01/201921 through 06/30/2022)</a:t>
            </a:r>
          </a:p>
          <a:p>
            <a:pPr lvl="2"/>
            <a:r>
              <a:rPr lang="en-US" dirty="0">
                <a:solidFill>
                  <a:schemeClr val="tx1"/>
                </a:solidFill>
              </a:rPr>
              <a:t>Patient cared for by the Riverside Family Practice Center residency team in the well-baby nursery and established care at Riverside Family Practice Center </a:t>
            </a:r>
          </a:p>
          <a:p>
            <a:pPr lvl="2"/>
            <a:r>
              <a:rPr lang="en-US" dirty="0">
                <a:solidFill>
                  <a:schemeClr val="tx1"/>
                </a:solidFill>
              </a:rPr>
              <a:t>ICD-10 codes: Z00.110 or Z00.111</a:t>
            </a:r>
          </a:p>
          <a:p>
            <a:pPr lvl="2"/>
            <a:r>
              <a:rPr lang="en-US" dirty="0">
                <a:solidFill>
                  <a:schemeClr val="tx1"/>
                </a:solidFill>
              </a:rPr>
              <a:t>Completion of recommended follow-up </a:t>
            </a:r>
          </a:p>
          <a:p>
            <a:pPr lvl="1"/>
            <a:r>
              <a:rPr lang="en-US" dirty="0">
                <a:solidFill>
                  <a:schemeClr val="tx1"/>
                </a:solidFill>
              </a:rPr>
              <a:t>Exclusion:</a:t>
            </a:r>
          </a:p>
          <a:p>
            <a:pPr lvl="2"/>
            <a:r>
              <a:rPr lang="en-US" dirty="0">
                <a:solidFill>
                  <a:schemeClr val="tx1"/>
                </a:solidFill>
              </a:rPr>
              <a:t>Initial visit outside of the date range</a:t>
            </a:r>
          </a:p>
          <a:p>
            <a:pPr lvl="2"/>
            <a:r>
              <a:rPr lang="en-US" dirty="0">
                <a:solidFill>
                  <a:schemeClr val="tx1"/>
                </a:solidFill>
              </a:rPr>
              <a:t>Initial visit performed after DOL 14</a:t>
            </a:r>
          </a:p>
          <a:p>
            <a:pPr lvl="2"/>
            <a:r>
              <a:rPr lang="en-US" dirty="0">
                <a:solidFill>
                  <a:schemeClr val="tx1"/>
                </a:solidFill>
              </a:rPr>
              <a:t>Family members of practice staff or physicians</a:t>
            </a:r>
          </a:p>
          <a:p>
            <a:pPr lvl="2"/>
            <a:r>
              <a:rPr lang="en-US" dirty="0">
                <a:solidFill>
                  <a:schemeClr val="tx1"/>
                </a:solidFill>
              </a:rPr>
              <a:t>Gestational age &lt;35 weeks at birth</a:t>
            </a:r>
          </a:p>
          <a:p>
            <a:pPr lvl="2"/>
            <a:r>
              <a:rPr lang="en-US" dirty="0">
                <a:solidFill>
                  <a:schemeClr val="tx1"/>
                </a:solidFill>
              </a:rPr>
              <a:t>Infants requiring care in the NICU</a:t>
            </a:r>
          </a:p>
        </p:txBody>
      </p:sp>
    </p:spTree>
    <p:extLst>
      <p:ext uri="{BB962C8B-B14F-4D97-AF65-F5344CB8AC3E}">
        <p14:creationId xmlns:p14="http://schemas.microsoft.com/office/powerpoint/2010/main" val="3801082325"/>
      </p:ext>
    </p:extLst>
  </p:cSld>
  <p:clrMapOvr>
    <a:masterClrMapping/>
  </p:clrMapOvr>
</p:sld>
</file>

<file path=ppt/theme/theme1.xml><?xml version="1.0" encoding="utf-8"?>
<a:theme xmlns:a="http://schemas.openxmlformats.org/drawingml/2006/main" name="Office Theme">
  <a:themeElements>
    <a:clrScheme name="Custom 2">
      <a:dk1>
        <a:srgbClr val="414141"/>
      </a:dk1>
      <a:lt1>
        <a:srgbClr val="FFFFFF"/>
      </a:lt1>
      <a:dk2>
        <a:srgbClr val="4179BD"/>
      </a:dk2>
      <a:lt2>
        <a:srgbClr val="E7E6E6"/>
      </a:lt2>
      <a:accent1>
        <a:srgbClr val="4179BD"/>
      </a:accent1>
      <a:accent2>
        <a:srgbClr val="EEA120"/>
      </a:accent2>
      <a:accent3>
        <a:srgbClr val="FBC5B5"/>
      </a:accent3>
      <a:accent4>
        <a:srgbClr val="1B3455"/>
      </a:accent4>
      <a:accent5>
        <a:srgbClr val="414141"/>
      </a:accent5>
      <a:accent6>
        <a:srgbClr val="414141"/>
      </a:accent6>
      <a:hlink>
        <a:srgbClr val="4179BD"/>
      </a:hlink>
      <a:folHlink>
        <a:srgbClr val="1B345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CRG2019" id="{47FFDAD4-AAE8-AF49-BA16-D5254214DB9A}" vid="{04A9208E-0D6C-CC40-BAFE-004D06FD2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4916</Words>
  <Application>Microsoft Macintosh PowerPoint</Application>
  <PresentationFormat>Widescreen</PresentationFormat>
  <Paragraphs>639</Paragraphs>
  <Slides>61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Arial Black</vt:lpstr>
      <vt:lpstr>Calibri</vt:lpstr>
      <vt:lpstr>Callibri</vt:lpstr>
      <vt:lpstr>Karla Light</vt:lpstr>
      <vt:lpstr>Open Sans</vt:lpstr>
      <vt:lpstr>Roboto</vt:lpstr>
      <vt:lpstr>Times New Roman</vt:lpstr>
      <vt:lpstr>Trebuchet MS</vt:lpstr>
      <vt:lpstr>Office Theme</vt:lpstr>
      <vt:lpstr>Rapid Detection of Influenza Outbreaks in Long Term Care Facilities Reduces Emergency Room Visits and Hospitalization</vt:lpstr>
      <vt:lpstr>The Research Question</vt:lpstr>
      <vt:lpstr>Research Design and Method</vt:lpstr>
      <vt:lpstr>What the Research Found</vt:lpstr>
      <vt:lpstr>What this means for Clinical Practice</vt:lpstr>
      <vt:lpstr>PowerPoint Presentation</vt:lpstr>
      <vt:lpstr>Factors predicting poor weight gain in newborns to guide weight monitoring: retrospective unmatched case-control study </vt:lpstr>
      <vt:lpstr>The Research Question</vt:lpstr>
      <vt:lpstr>Research Design and Method</vt:lpstr>
      <vt:lpstr>Research Design and Method</vt:lpstr>
      <vt:lpstr>What the Research Found</vt:lpstr>
      <vt:lpstr>What the Research Found</vt:lpstr>
      <vt:lpstr>What this means for Clinical Practice</vt:lpstr>
      <vt:lpstr>The Economic Impact of a Hospital at Home in a COVID19 Pandemic</vt:lpstr>
      <vt:lpstr>The Research Question</vt:lpstr>
      <vt:lpstr>Research Design and Method</vt:lpstr>
      <vt:lpstr>What the Research Found</vt:lpstr>
      <vt:lpstr>What the Research Found</vt:lpstr>
      <vt:lpstr>What this means for Clinical Practice</vt:lpstr>
      <vt:lpstr>What this means for Clinical Practice</vt:lpstr>
      <vt:lpstr>Self-sampling tools for cancer screening  in primary care:  Evidence from a randomized trial  with underserved patients </vt:lpstr>
      <vt:lpstr>The Research Question</vt:lpstr>
      <vt:lpstr>Research Design and Method</vt:lpstr>
      <vt:lpstr>What the Research Found</vt:lpstr>
      <vt:lpstr>What this means for Clinical Practice</vt:lpstr>
      <vt:lpstr>Optional: Add citation if work is published</vt:lpstr>
      <vt:lpstr>SaFETy score as a predictor of gun violence in adolescent / young adult patients in a primary care setting</vt:lpstr>
      <vt:lpstr>The Research Question</vt:lpstr>
      <vt:lpstr>Research Design and Method I</vt:lpstr>
      <vt:lpstr>Research Design and Method II</vt:lpstr>
      <vt:lpstr>What the Research Found</vt:lpstr>
      <vt:lpstr>What this means for Clinical Practice</vt:lpstr>
      <vt:lpstr>Management of pigmented lesions in primary care: effects of electrical impedance spectroscopy use</vt:lpstr>
      <vt:lpstr>The Research Question</vt:lpstr>
      <vt:lpstr>Research Design and Method</vt:lpstr>
      <vt:lpstr>What the Research Found</vt:lpstr>
      <vt:lpstr>What this means for Clinical Practice</vt:lpstr>
      <vt:lpstr>Retrospective Evaluation of a Pragmatic Deprescribing Initiative in a  Skilled Nursing Facility System</vt:lpstr>
      <vt:lpstr>The Research Question</vt:lpstr>
      <vt:lpstr>Research Design and Method</vt:lpstr>
      <vt:lpstr>What the Research Found</vt:lpstr>
      <vt:lpstr>What this means for Clinical Practice</vt:lpstr>
      <vt:lpstr>Optional: Add citation if work is published</vt:lpstr>
      <vt:lpstr>Antibiotic resistance of  Helicobacter pylori in primary care: an observational cohort study</vt:lpstr>
      <vt:lpstr>The Research Question</vt:lpstr>
      <vt:lpstr>Research Design and Methods</vt:lpstr>
      <vt:lpstr>What the Research Found</vt:lpstr>
      <vt:lpstr>What this means for Clinical Practice</vt:lpstr>
      <vt:lpstr>Add citation if work is published</vt:lpstr>
      <vt:lpstr>Electronically-delivered push notifications improve patient adherence to preventive care: a cohort study </vt:lpstr>
      <vt:lpstr>The Research Question</vt:lpstr>
      <vt:lpstr>Research Design and Method</vt:lpstr>
      <vt:lpstr>What the Research Found</vt:lpstr>
      <vt:lpstr>What this means for Clinical Practice</vt:lpstr>
      <vt:lpstr>Patient Function as a Health Indicator of Team-Based Primary Care:  Perspectives from Patient and Primary Care Teams</vt:lpstr>
      <vt:lpstr>The Research Question</vt:lpstr>
      <vt:lpstr>Research Design and Method</vt:lpstr>
      <vt:lpstr>What the Research Found</vt:lpstr>
      <vt:lpstr>What the Research Found</vt:lpstr>
      <vt:lpstr>What this means for Clinical Practice</vt:lpstr>
      <vt:lpstr>What this means for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Question</dc:title>
  <dc:creator>Jessica Sand</dc:creator>
  <cp:lastModifiedBy>Katie Greene</cp:lastModifiedBy>
  <cp:revision>11</cp:revision>
  <dcterms:created xsi:type="dcterms:W3CDTF">2019-02-14T16:03:51Z</dcterms:created>
  <dcterms:modified xsi:type="dcterms:W3CDTF">2023-02-10T20:49:10Z</dcterms:modified>
</cp:coreProperties>
</file>