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4" r:id="rId3"/>
    <p:sldId id="263" r:id="rId4"/>
    <p:sldId id="261" r:id="rId5"/>
    <p:sldId id="262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3555"/>
    <a:srgbClr val="4179BD"/>
    <a:srgbClr val="FBC5B5"/>
    <a:srgbClr val="EEA1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04"/>
    <p:restoredTop sz="94629"/>
  </p:normalViewPr>
  <p:slideViewPr>
    <p:cSldViewPr snapToGrid="0" snapToObjects="1">
      <p:cViewPr varScale="1">
        <p:scale>
          <a:sx n="122" d="100"/>
          <a:sy n="122" d="100"/>
        </p:scale>
        <p:origin x="240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5633"/>
            <a:ext cx="10515600" cy="658368"/>
          </a:xfrm>
        </p:spPr>
        <p:txBody>
          <a:bodyPr/>
          <a:lstStyle/>
          <a:p>
            <a:pPr algn="ctr"/>
            <a:r>
              <a:rPr lang="en-US" sz="4400" dirty="0"/>
              <a:t>Antibiotic resistance of </a:t>
            </a:r>
            <a:br>
              <a:rPr lang="en-US" sz="4400" dirty="0"/>
            </a:br>
            <a:r>
              <a:rPr lang="en-US" sz="4400" i="1" dirty="0"/>
              <a:t>Helicobacter pylori </a:t>
            </a:r>
            <a:r>
              <a:rPr lang="en-US" sz="4400" dirty="0"/>
              <a:t>in primary care: an observational cohort study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080" y="3014472"/>
            <a:ext cx="10515600" cy="829056"/>
          </a:xfrm>
        </p:spPr>
        <p:txBody>
          <a:bodyPr/>
          <a:lstStyle/>
          <a:p>
            <a:pPr marL="0" indent="0" algn="ctr">
              <a:buNone/>
            </a:pPr>
            <a:r>
              <a:rPr lang="en-US" sz="1800" dirty="0"/>
              <a:t>G</a:t>
            </a:r>
            <a:r>
              <a:rPr lang="nl-NL" sz="1800" dirty="0"/>
              <a:t>. van den Brink*</a:t>
            </a:r>
            <a:r>
              <a:rPr lang="nl-NL" sz="1800" baseline="30000" dirty="0"/>
              <a:t>1</a:t>
            </a:r>
            <a:r>
              <a:rPr lang="nl-NL" sz="1800" dirty="0"/>
              <a:t>, L.M. </a:t>
            </a:r>
            <a:r>
              <a:rPr lang="nl-NL" sz="1800" dirty="0" err="1"/>
              <a:t>Koggel</a:t>
            </a:r>
            <a:r>
              <a:rPr lang="nl-NL" sz="1800" dirty="0"/>
              <a:t>*</a:t>
            </a:r>
            <a:r>
              <a:rPr lang="nl-NL" sz="1800" baseline="30000" dirty="0"/>
              <a:t>2</a:t>
            </a:r>
            <a:r>
              <a:rPr lang="nl-NL" sz="1800" dirty="0"/>
              <a:t>, J.J.H. Hendriks</a:t>
            </a:r>
            <a:r>
              <a:rPr lang="nl-NL" sz="1800" baseline="30000" dirty="0"/>
              <a:t>2</a:t>
            </a:r>
            <a:r>
              <a:rPr lang="nl-NL" sz="1800" dirty="0"/>
              <a:t>, P.D. Siersema</a:t>
            </a:r>
            <a:r>
              <a:rPr lang="nl-NL" sz="1800" baseline="30000" dirty="0"/>
              <a:t>2</a:t>
            </a:r>
            <a:r>
              <a:rPr lang="nl-NL" sz="1800" dirty="0"/>
              <a:t>, M.G.J. de Boer</a:t>
            </a:r>
            <a:r>
              <a:rPr lang="nl-NL" sz="1800" baseline="30000" dirty="0"/>
              <a:t>3</a:t>
            </a:r>
            <a:r>
              <a:rPr lang="nl-NL" sz="1800" dirty="0"/>
              <a:t>, M.E. Numans</a:t>
            </a:r>
            <a:r>
              <a:rPr lang="nl-NL" sz="1800" baseline="30000" dirty="0"/>
              <a:t> 1</a:t>
            </a:r>
            <a:endParaRPr lang="en-US" sz="1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E3F11C-1137-3E4C-A8A5-836A9F711D1C}"/>
              </a:ext>
            </a:extLst>
          </p:cNvPr>
          <p:cNvSpPr txBox="1"/>
          <p:nvPr/>
        </p:nvSpPr>
        <p:spPr>
          <a:xfrm>
            <a:off x="2157984" y="3743785"/>
            <a:ext cx="8241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 sz="1800">
                <a:uFillTx/>
              </a:defRPr>
            </a:pPr>
            <a:r>
              <a:rPr lang="nl-NL" sz="800" baseline="30000" dirty="0"/>
              <a:t>1</a:t>
            </a:r>
            <a:r>
              <a:rPr lang="nl-NL" sz="800" dirty="0"/>
              <a:t>Dept. of Public Health </a:t>
            </a:r>
            <a:r>
              <a:rPr lang="nl-NL" sz="800" dirty="0" err="1"/>
              <a:t>and</a:t>
            </a:r>
            <a:r>
              <a:rPr lang="nl-NL" sz="800" dirty="0"/>
              <a:t> </a:t>
            </a:r>
            <a:r>
              <a:rPr lang="nl-NL" sz="800" dirty="0" err="1"/>
              <a:t>Primary</a:t>
            </a:r>
            <a:r>
              <a:rPr lang="nl-NL" sz="800" dirty="0"/>
              <a:t> Care, Leiden University </a:t>
            </a:r>
            <a:r>
              <a:rPr lang="nl-NL" sz="800" dirty="0" err="1"/>
              <a:t>Medical</a:t>
            </a:r>
            <a:r>
              <a:rPr lang="nl-NL" sz="800" dirty="0"/>
              <a:t> Center, Leiden &amp; Health Campus The Hague, </a:t>
            </a:r>
            <a:r>
              <a:rPr lang="nl-NL" sz="800" dirty="0" err="1"/>
              <a:t>the</a:t>
            </a:r>
            <a:r>
              <a:rPr lang="nl-NL" sz="800" dirty="0"/>
              <a:t> Netherlands</a:t>
            </a:r>
          </a:p>
          <a:p>
            <a:pPr lvl="0">
              <a:defRPr sz="1800">
                <a:uFillTx/>
              </a:defRPr>
            </a:pPr>
            <a:r>
              <a:rPr lang="nl-NL" sz="800" baseline="30000" dirty="0"/>
              <a:t>2</a:t>
            </a:r>
            <a:r>
              <a:rPr lang="nl-NL" sz="800" dirty="0"/>
              <a:t>Dept. of </a:t>
            </a:r>
            <a:r>
              <a:rPr lang="nl-NL" sz="800" dirty="0" err="1"/>
              <a:t>Gastroenterology</a:t>
            </a:r>
            <a:r>
              <a:rPr lang="nl-NL" sz="800" dirty="0"/>
              <a:t> </a:t>
            </a:r>
            <a:r>
              <a:rPr lang="nl-NL" sz="800" dirty="0" err="1"/>
              <a:t>and</a:t>
            </a:r>
            <a:r>
              <a:rPr lang="nl-NL" sz="800" dirty="0"/>
              <a:t> </a:t>
            </a:r>
            <a:r>
              <a:rPr lang="nl-NL" sz="800" dirty="0" err="1"/>
              <a:t>Hepatology</a:t>
            </a:r>
            <a:r>
              <a:rPr lang="nl-NL" sz="800" dirty="0"/>
              <a:t>, Radboud University </a:t>
            </a:r>
            <a:r>
              <a:rPr lang="nl-NL" sz="800" dirty="0" err="1"/>
              <a:t>Medical</a:t>
            </a:r>
            <a:r>
              <a:rPr lang="nl-NL" sz="800" dirty="0"/>
              <a:t> Center, Nijmegen, </a:t>
            </a:r>
            <a:r>
              <a:rPr lang="nl-NL" sz="800" dirty="0" err="1"/>
              <a:t>the</a:t>
            </a:r>
            <a:r>
              <a:rPr lang="nl-NL" sz="800" dirty="0"/>
              <a:t> Netherlands</a:t>
            </a:r>
          </a:p>
          <a:p>
            <a:pPr>
              <a:defRPr sz="1800">
                <a:uFillTx/>
              </a:defRPr>
            </a:pPr>
            <a:r>
              <a:rPr lang="nl-NL" sz="800" baseline="30000" dirty="0"/>
              <a:t>3</a:t>
            </a:r>
            <a:r>
              <a:rPr lang="nl-NL" sz="800" dirty="0"/>
              <a:t>Dept. of </a:t>
            </a:r>
            <a:r>
              <a:rPr lang="nl-NL" sz="800" dirty="0" err="1"/>
              <a:t>Internal</a:t>
            </a:r>
            <a:r>
              <a:rPr lang="nl-NL" sz="800" dirty="0"/>
              <a:t> </a:t>
            </a:r>
            <a:r>
              <a:rPr lang="nl-NL" sz="800" dirty="0" err="1"/>
              <a:t>Medicine</a:t>
            </a:r>
            <a:r>
              <a:rPr lang="nl-NL" sz="800" dirty="0"/>
              <a:t> </a:t>
            </a:r>
            <a:r>
              <a:rPr lang="nl-NL" sz="800" dirty="0" err="1"/>
              <a:t>and</a:t>
            </a:r>
            <a:r>
              <a:rPr lang="nl-NL" sz="800" dirty="0"/>
              <a:t> </a:t>
            </a:r>
            <a:r>
              <a:rPr lang="nl-NL" sz="800" dirty="0" err="1"/>
              <a:t>infectious</a:t>
            </a:r>
            <a:r>
              <a:rPr lang="nl-NL" sz="800" dirty="0"/>
              <a:t> </a:t>
            </a:r>
            <a:r>
              <a:rPr lang="nl-NL" sz="800" dirty="0" err="1"/>
              <a:t>diseases</a:t>
            </a:r>
            <a:r>
              <a:rPr lang="nl-NL" sz="800" dirty="0"/>
              <a:t>, Leiden University </a:t>
            </a:r>
            <a:r>
              <a:rPr lang="nl-NL" sz="800" dirty="0" err="1"/>
              <a:t>Medical</a:t>
            </a:r>
            <a:r>
              <a:rPr lang="nl-NL" sz="800" dirty="0"/>
              <a:t> Center, Leiden, </a:t>
            </a:r>
            <a:r>
              <a:rPr lang="nl-NL" sz="800" dirty="0" err="1"/>
              <a:t>the</a:t>
            </a:r>
            <a:r>
              <a:rPr lang="nl-NL" sz="800" dirty="0"/>
              <a:t> Netherlands</a:t>
            </a:r>
          </a:p>
          <a:p>
            <a:pPr>
              <a:defRPr sz="1800">
                <a:uFillTx/>
              </a:defRPr>
            </a:pPr>
            <a:r>
              <a:rPr lang="nl-NL" sz="800" dirty="0"/>
              <a:t>* Shared first </a:t>
            </a:r>
            <a:r>
              <a:rPr lang="nl-NL" sz="800" dirty="0" err="1"/>
              <a:t>authorship</a:t>
            </a:r>
            <a:endParaRPr lang="nl-NL" sz="800" dirty="0"/>
          </a:p>
          <a:p>
            <a:pPr>
              <a:defRPr sz="1800">
                <a:uFillTx/>
              </a:defRPr>
            </a:pPr>
            <a:r>
              <a:rPr lang="en-US" sz="800" dirty="0"/>
              <a:t>Supported by a grant from the Antibiotic Resistance Care Network Holland West</a:t>
            </a:r>
          </a:p>
          <a:p>
            <a:pPr lvl="0">
              <a:defRPr sz="1800">
                <a:uFillTx/>
              </a:defRPr>
            </a:pPr>
            <a:endParaRPr lang="nl-NL" sz="800" dirty="0"/>
          </a:p>
          <a:p>
            <a:pPr lvl="0">
              <a:defRPr sz="1800">
                <a:uFillTx/>
              </a:defRPr>
            </a:pPr>
            <a:endParaRPr lang="en-US" dirty="0">
              <a:solidFill>
                <a:srgbClr val="1B3555"/>
              </a:solidFill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1EDA728C-6DD3-313A-0E55-5A019510BB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333" t="24552" r="76833" b="64074"/>
          <a:stretch/>
        </p:blipFill>
        <p:spPr>
          <a:xfrm>
            <a:off x="1179804" y="5376860"/>
            <a:ext cx="1587780" cy="395800"/>
          </a:xfrm>
          <a:prstGeom prst="rect">
            <a:avLst/>
          </a:prstGeom>
        </p:spPr>
      </p:pic>
      <p:pic>
        <p:nvPicPr>
          <p:cNvPr id="6" name="Picture 4" descr="Werken bij - Radboudumc">
            <a:extLst>
              <a:ext uri="{FF2B5EF4-FFF2-40B4-BE49-F238E27FC236}">
                <a16:creationId xmlns:a16="http://schemas.microsoft.com/office/drawing/2014/main" id="{5C9CAB98-90C3-3688-F03D-8B64DF4A92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9" t="35442" r="6561" b="37357"/>
          <a:stretch/>
        </p:blipFill>
        <p:spPr bwMode="auto">
          <a:xfrm>
            <a:off x="2914492" y="5465739"/>
            <a:ext cx="1701480" cy="271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079683"/>
          </a:xfrm>
        </p:spPr>
        <p:txBody>
          <a:bodyPr/>
          <a:lstStyle/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To determine </a:t>
            </a:r>
            <a:r>
              <a:rPr lang="en-US" sz="2800" i="1" dirty="0"/>
              <a:t>Helicobacter pylori </a:t>
            </a:r>
            <a:r>
              <a:rPr lang="en-US" sz="2800" dirty="0"/>
              <a:t>eradication success over the years in primary care </a:t>
            </a:r>
          </a:p>
          <a:p>
            <a:endParaRPr lang="en-US" sz="2800" dirty="0"/>
          </a:p>
          <a:p>
            <a:r>
              <a:rPr lang="en-US" sz="2800" dirty="0"/>
              <a:t>as a </a:t>
            </a:r>
            <a:r>
              <a:rPr lang="en-US" sz="2800" u="sng" dirty="0"/>
              <a:t>proxy measure </a:t>
            </a:r>
            <a:r>
              <a:rPr lang="en-US" sz="2800" dirty="0"/>
              <a:t>of the development of antibiotic resistance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071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and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856"/>
            <a:ext cx="10515600" cy="5043107"/>
          </a:xfrm>
        </p:spPr>
        <p:txBody>
          <a:bodyPr/>
          <a:lstStyle/>
          <a:p>
            <a:pPr marL="584197" indent="-457200">
              <a:defRPr sz="1800">
                <a:uFillTx/>
              </a:defRPr>
            </a:pPr>
            <a:r>
              <a:rPr lang="en-US" sz="2800" dirty="0"/>
              <a:t>Observational cohort study in primary care </a:t>
            </a:r>
          </a:p>
          <a:p>
            <a:pPr marL="126997" indent="0" algn="l">
              <a:buNone/>
              <a:defRPr sz="1800">
                <a:uFillTx/>
              </a:defRPr>
            </a:pPr>
            <a:r>
              <a:rPr lang="en-US" dirty="0"/>
              <a:t>		</a:t>
            </a:r>
            <a:r>
              <a:rPr lang="en-US" sz="2800" dirty="0"/>
              <a:t>Based on anonymized and coded routine EMR data</a:t>
            </a:r>
          </a:p>
          <a:p>
            <a:pPr marL="584197" indent="-457200">
              <a:defRPr sz="1800">
                <a:uFillTx/>
              </a:defRPr>
            </a:pPr>
            <a:r>
              <a:rPr lang="en-US" sz="2800" u="sng" dirty="0"/>
              <a:t>Domain</a:t>
            </a:r>
            <a:r>
              <a:rPr lang="en-US" sz="2800" dirty="0"/>
              <a:t> patients 18-80 years old found 2010-2020 with </a:t>
            </a:r>
          </a:p>
          <a:p>
            <a:pPr marL="126997" indent="0" algn="l">
              <a:buNone/>
              <a:defRPr sz="1800">
                <a:uFillTx/>
              </a:defRPr>
            </a:pPr>
            <a:r>
              <a:rPr lang="en-US" sz="2800" dirty="0"/>
              <a:t>		ICPC-code gastric symptoms or </a:t>
            </a:r>
            <a:br>
              <a:rPr lang="en-US" sz="2800" dirty="0"/>
            </a:br>
            <a:r>
              <a:rPr lang="en-US" sz="2800" dirty="0"/>
              <a:t>		ATC-code acid inhibition</a:t>
            </a:r>
            <a:endParaRPr lang="en-US" dirty="0"/>
          </a:p>
          <a:p>
            <a:pPr marL="584197" indent="-457200">
              <a:defRPr sz="1800">
                <a:uFillTx/>
              </a:defRPr>
            </a:pPr>
            <a:r>
              <a:rPr lang="en-US" sz="2800" u="sng" dirty="0"/>
              <a:t>Treated</a:t>
            </a:r>
            <a:r>
              <a:rPr lang="en-US" sz="2800" dirty="0"/>
              <a:t> with triple eradication therapy </a:t>
            </a:r>
          </a:p>
          <a:p>
            <a:pPr marL="584197" indent="-457200">
              <a:defRPr sz="1800">
                <a:uFillTx/>
              </a:defRPr>
            </a:pPr>
            <a:r>
              <a:rPr lang="en-US" sz="2800" u="sng" dirty="0"/>
              <a:t>Outcome</a:t>
            </a:r>
            <a:r>
              <a:rPr lang="en-US" sz="2800" dirty="0"/>
              <a:t> </a:t>
            </a:r>
          </a:p>
          <a:p>
            <a:pPr marL="126997" indent="0">
              <a:buNone/>
              <a:defRPr sz="1800">
                <a:uFillTx/>
              </a:defRPr>
            </a:pPr>
            <a:r>
              <a:rPr lang="en-US" dirty="0"/>
              <a:t>		</a:t>
            </a:r>
            <a:r>
              <a:rPr lang="en-US" sz="2800" dirty="0"/>
              <a:t>Antibiotic resistance =&gt; </a:t>
            </a:r>
          </a:p>
          <a:p>
            <a:pPr marL="126997" indent="0">
              <a:buNone/>
              <a:defRPr sz="1800">
                <a:uFillTx/>
              </a:defRPr>
            </a:pPr>
            <a:r>
              <a:rPr lang="en-US" dirty="0"/>
              <a:t>		</a:t>
            </a:r>
            <a:r>
              <a:rPr lang="en-US" sz="2800" dirty="0"/>
              <a:t>second eradication treatment &lt;12 months registered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9E1B1B-A931-4D44-8BC6-4FD2A1E7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8720"/>
            <a:ext cx="10515600" cy="4988243"/>
          </a:xfrm>
        </p:spPr>
        <p:txBody>
          <a:bodyPr/>
          <a:lstStyle/>
          <a:p>
            <a:pPr marL="355591" indent="-228594" algn="l" defTabSz="567252">
              <a:buFont typeface="Arial" panose="020B0604020202020204" pitchFamily="34" charset="0"/>
              <a:buChar char="•"/>
              <a:defRPr sz="1800">
                <a:uFillTx/>
              </a:defRPr>
            </a:pPr>
            <a:endParaRPr lang="en-US" sz="2800" dirty="0"/>
          </a:p>
          <a:p>
            <a:pPr marL="355591" indent="-228594" algn="l" defTabSz="567252">
              <a:buFont typeface="Arial" panose="020B0604020202020204" pitchFamily="34" charset="0"/>
              <a:buChar char="•"/>
              <a:defRPr sz="1800">
                <a:uFillTx/>
              </a:defRPr>
            </a:pPr>
            <a:r>
              <a:rPr lang="en-US" sz="2800" dirty="0"/>
              <a:t>Overall 8% of first </a:t>
            </a:r>
            <a:r>
              <a:rPr lang="en-US" sz="2800" i="1" dirty="0"/>
              <a:t>H pylori </a:t>
            </a:r>
            <a:r>
              <a:rPr lang="en-US" sz="2800" dirty="0"/>
              <a:t>eradication treatments leads to a second treatment within 12 months</a:t>
            </a:r>
          </a:p>
          <a:p>
            <a:pPr marL="355591" indent="-228594" algn="l" defTabSz="567252">
              <a:buFont typeface="Arial" panose="020B0604020202020204" pitchFamily="34" charset="0"/>
              <a:buChar char="•"/>
              <a:defRPr sz="1800">
                <a:uFillTx/>
              </a:defRPr>
            </a:pPr>
            <a:endParaRPr lang="en-US" sz="2800" dirty="0"/>
          </a:p>
          <a:p>
            <a:pPr marL="355591" indent="-228594" algn="l" defTabSz="567252">
              <a:buFont typeface="Arial" panose="020B0604020202020204" pitchFamily="34" charset="0"/>
              <a:buChar char="•"/>
              <a:defRPr sz="1800">
                <a:uFillTx/>
              </a:defRPr>
            </a:pPr>
            <a:r>
              <a:rPr lang="en-US" sz="2800" dirty="0"/>
              <a:t>Slowly increasing trend of </a:t>
            </a:r>
            <a:r>
              <a:rPr lang="en-US" sz="2800" i="1" dirty="0"/>
              <a:t>H. pylori </a:t>
            </a:r>
            <a:r>
              <a:rPr lang="en-US" sz="2800" dirty="0"/>
              <a:t>treatment failure</a:t>
            </a:r>
          </a:p>
          <a:p>
            <a:pPr marL="355591" indent="-228594" algn="l" defTabSz="567252">
              <a:buFont typeface="Arial" panose="020B0604020202020204" pitchFamily="34" charset="0"/>
              <a:buChar char="•"/>
              <a:defRPr sz="1800">
                <a:uFillTx/>
              </a:defRPr>
            </a:pPr>
            <a:endParaRPr lang="en-US" sz="2800" dirty="0"/>
          </a:p>
          <a:p>
            <a:pPr marL="355591" indent="-228594" algn="l" defTabSz="567252">
              <a:buFont typeface="Arial" panose="020B0604020202020204" pitchFamily="34" charset="0"/>
              <a:buChar char="•"/>
              <a:defRPr sz="1800">
                <a:uFillTx/>
              </a:defRPr>
            </a:pPr>
            <a:r>
              <a:rPr lang="en-US" sz="2800" dirty="0"/>
              <a:t>Initial treatment clarithromycin and/or metronidazole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9264"/>
            <a:ext cx="10515600" cy="5207699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Rapidly increasing antibiotic resistance of </a:t>
            </a:r>
            <a:r>
              <a:rPr lang="en-US" i="1" dirty="0"/>
              <a:t>H pylori </a:t>
            </a:r>
            <a:r>
              <a:rPr lang="en-US" dirty="0"/>
              <a:t>reported from secondary care, is partly confirmed in primary care data</a:t>
            </a:r>
          </a:p>
          <a:p>
            <a:endParaRPr lang="en-US" dirty="0"/>
          </a:p>
          <a:p>
            <a:r>
              <a:rPr lang="en-US" dirty="0"/>
              <a:t>Consequence might be the need to change guidelines for the first treatment to eradicate </a:t>
            </a:r>
            <a:r>
              <a:rPr lang="en-US" i="1" dirty="0"/>
              <a:t>H pylori</a:t>
            </a:r>
            <a:endParaRPr lang="en-US" dirty="0"/>
          </a:p>
          <a:p>
            <a:endParaRPr lang="en-US" dirty="0"/>
          </a:p>
          <a:p>
            <a:r>
              <a:rPr lang="en-US"/>
              <a:t>Targeting the guideline </a:t>
            </a:r>
            <a:r>
              <a:rPr lang="en-US" dirty="0"/>
              <a:t>change towards subgroups at specific risk for failure of </a:t>
            </a:r>
            <a:r>
              <a:rPr lang="en-US" i="1" dirty="0"/>
              <a:t>H pylori </a:t>
            </a:r>
            <a:r>
              <a:rPr lang="en-US" dirty="0"/>
              <a:t>eradication might be needed (additional risks, pretreatment testing, context factors, therapy compliance)</a:t>
            </a:r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0443"/>
          </a:xfrm>
        </p:spPr>
        <p:txBody>
          <a:bodyPr/>
          <a:lstStyle/>
          <a:p>
            <a:r>
              <a:rPr lang="en-US" dirty="0"/>
              <a:t>Add citation if work is published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0721"/>
            <a:ext cx="10515600" cy="3681984"/>
          </a:xfrm>
        </p:spPr>
        <p:txBody>
          <a:bodyPr/>
          <a:lstStyle/>
          <a:p>
            <a:r>
              <a:rPr lang="en-US" dirty="0"/>
              <a:t>In process</a:t>
            </a:r>
          </a:p>
        </p:txBody>
      </p:sp>
    </p:spTree>
    <p:extLst>
      <p:ext uri="{BB962C8B-B14F-4D97-AF65-F5344CB8AC3E}">
        <p14:creationId xmlns:p14="http://schemas.microsoft.com/office/powerpoint/2010/main" val="834504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4391</TotalTime>
  <Words>334</Words>
  <Application>Microsoft Macintosh PowerPoint</Application>
  <PresentationFormat>Breedbeeld</PresentationFormat>
  <Paragraphs>38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Trebuchet MS</vt:lpstr>
      <vt:lpstr>Office Theme</vt:lpstr>
      <vt:lpstr>Antibiotic resistance of  Helicobacter pylori in primary care: an observational cohort study</vt:lpstr>
      <vt:lpstr>The Research Question</vt:lpstr>
      <vt:lpstr>Research Design and Methods</vt:lpstr>
      <vt:lpstr>What the Research Found</vt:lpstr>
      <vt:lpstr>What this means for Clinical Practice</vt:lpstr>
      <vt:lpstr>Add citation if work is published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Mattijs Numans</cp:lastModifiedBy>
  <cp:revision>4</cp:revision>
  <dcterms:created xsi:type="dcterms:W3CDTF">2019-02-14T16:03:51Z</dcterms:created>
  <dcterms:modified xsi:type="dcterms:W3CDTF">2023-01-22T16:58:58Z</dcterms:modified>
</cp:coreProperties>
</file>