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4" r:id="rId3"/>
    <p:sldId id="263" r:id="rId4"/>
    <p:sldId id="267" r:id="rId5"/>
    <p:sldId id="261" r:id="rId6"/>
    <p:sldId id="266"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555"/>
    <a:srgbClr val="4179BD"/>
    <a:srgbClr val="FBC5B5"/>
    <a:srgbClr val="EEA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21"/>
    <p:restoredTop sz="94629"/>
  </p:normalViewPr>
  <p:slideViewPr>
    <p:cSldViewPr snapToGrid="0" snapToObjects="1">
      <p:cViewPr>
        <p:scale>
          <a:sx n="50" d="100"/>
          <a:sy n="50" d="100"/>
        </p:scale>
        <p:origin x="43" y="7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ce Ringwald" userId="99c30f8d77c784fb" providerId="LiveId" clId="{C0E575EB-1CAB-4DF9-9A41-5B4D72F5427B}"/>
    <pc:docChg chg="modSld">
      <pc:chgData name="Bryce Ringwald" userId="99c30f8d77c784fb" providerId="LiveId" clId="{C0E575EB-1CAB-4DF9-9A41-5B4D72F5427B}" dt="2022-12-09T01:17:30.485" v="46" actId="20577"/>
      <pc:docMkLst>
        <pc:docMk/>
      </pc:docMkLst>
      <pc:sldChg chg="modSp mod">
        <pc:chgData name="Bryce Ringwald" userId="99c30f8d77c784fb" providerId="LiveId" clId="{C0E575EB-1CAB-4DF9-9A41-5B4D72F5427B}" dt="2022-12-09T01:17:30.485" v="46" actId="20577"/>
        <pc:sldMkLst>
          <pc:docMk/>
          <pc:sldMk cId="3801082325" sldId="263"/>
        </pc:sldMkLst>
        <pc:spChg chg="mod">
          <ac:chgData name="Bryce Ringwald" userId="99c30f8d77c784fb" providerId="LiveId" clId="{C0E575EB-1CAB-4DF9-9A41-5B4D72F5427B}" dt="2022-12-09T01:17:30.485" v="46" actId="20577"/>
          <ac:spMkLst>
            <pc:docMk/>
            <pc:sldMk cId="3801082325" sldId="263"/>
            <ac:spMk id="3" creationId="{B64FF268-F2F5-6646-817C-59147D779BB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943925-C973-3142-89C9-7FBD23CD6412}"/>
              </a:ext>
            </a:extLst>
          </p:cNvPr>
          <p:cNvPicPr>
            <a:picLocks noChangeAspect="1"/>
          </p:cNvPicPr>
          <p:nvPr userDrawn="1"/>
        </p:nvPicPr>
        <p:blipFill>
          <a:blip r:embed="rId2"/>
          <a:stretch>
            <a:fillRect/>
          </a:stretch>
        </p:blipFill>
        <p:spPr>
          <a:xfrm>
            <a:off x="0" y="11575"/>
            <a:ext cx="12187160" cy="6856149"/>
          </a:xfrm>
          <a:prstGeom prst="rect">
            <a:avLst/>
          </a:prstGeom>
        </p:spPr>
      </p:pic>
    </p:spTree>
    <p:extLst>
      <p:ext uri="{BB962C8B-B14F-4D97-AF65-F5344CB8AC3E}">
        <p14:creationId xmlns:p14="http://schemas.microsoft.com/office/powerpoint/2010/main" val="346577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amp; Author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68EECA-6274-CA45-88F4-44C254ABAF26}"/>
              </a:ext>
            </a:extLst>
          </p:cNvPr>
          <p:cNvPicPr>
            <a:picLocks noChangeAspect="1"/>
          </p:cNvPicPr>
          <p:nvPr userDrawn="1"/>
        </p:nvPicPr>
        <p:blipFill>
          <a:blip r:embed="rId2"/>
          <a:stretch>
            <a:fillRect/>
          </a:stretch>
        </p:blipFill>
        <p:spPr>
          <a:xfrm>
            <a:off x="2661" y="11575"/>
            <a:ext cx="12189339" cy="6856149"/>
          </a:xfrm>
          <a:prstGeom prst="rect">
            <a:avLst/>
          </a:prstGeom>
        </p:spPr>
      </p:pic>
      <p:sp>
        <p:nvSpPr>
          <p:cNvPr id="2" name="Title 1">
            <a:extLst>
              <a:ext uri="{FF2B5EF4-FFF2-40B4-BE49-F238E27FC236}">
                <a16:creationId xmlns:a16="http://schemas.microsoft.com/office/drawing/2014/main" id="{523E62CC-5B40-6940-9DAC-87BD536F1B2E}"/>
              </a:ext>
            </a:extLst>
          </p:cNvPr>
          <p:cNvSpPr>
            <a:spLocks noGrp="1"/>
          </p:cNvSpPr>
          <p:nvPr>
            <p:ph type="title"/>
          </p:nvPr>
        </p:nvSpPr>
        <p:spPr>
          <a:xfrm>
            <a:off x="831850" y="1709738"/>
            <a:ext cx="10515600" cy="2852737"/>
          </a:xfrm>
          <a:prstGeom prst="rect">
            <a:avLst/>
          </a:prstGeom>
        </p:spPr>
        <p:txBody>
          <a:bodyPr anchor="b"/>
          <a:lstStyle>
            <a:lvl1pPr>
              <a:defRPr sz="6000">
                <a:solidFill>
                  <a:srgbClr val="4179BD"/>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ABF835-5CAD-1A43-9956-51DF8240D8E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rgbClr val="EEA12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109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B2AD6A-8823-C247-99B6-AE2CEBD45B71}"/>
              </a:ext>
            </a:extLst>
          </p:cNvPr>
          <p:cNvPicPr>
            <a:picLocks noChangeAspect="1"/>
          </p:cNvPicPr>
          <p:nvPr userDrawn="1"/>
        </p:nvPicPr>
        <p:blipFill>
          <a:blip r:embed="rId2"/>
          <a:stretch>
            <a:fillRect/>
          </a:stretch>
        </p:blipFill>
        <p:spPr>
          <a:xfrm>
            <a:off x="-8914" y="11575"/>
            <a:ext cx="12189339" cy="6856149"/>
          </a:xfrm>
          <a:prstGeom prst="rect">
            <a:avLst/>
          </a:prstGeom>
        </p:spPr>
      </p:pic>
      <p:sp>
        <p:nvSpPr>
          <p:cNvPr id="2" name="Title 1">
            <a:extLst>
              <a:ext uri="{FF2B5EF4-FFF2-40B4-BE49-F238E27FC236}">
                <a16:creationId xmlns:a16="http://schemas.microsoft.com/office/drawing/2014/main" id="{FE42C82D-6602-C34E-A05E-82E313AA93F9}"/>
              </a:ext>
            </a:extLst>
          </p:cNvPr>
          <p:cNvSpPr>
            <a:spLocks noGrp="1"/>
          </p:cNvSpPr>
          <p:nvPr>
            <p:ph type="title"/>
          </p:nvPr>
        </p:nvSpPr>
        <p:spPr>
          <a:xfrm>
            <a:off x="838200" y="365125"/>
            <a:ext cx="10515600" cy="1325563"/>
          </a:xfrm>
          <a:prstGeom prst="rect">
            <a:avLst/>
          </a:prstGeom>
        </p:spPr>
        <p:txBody>
          <a:bodyPr/>
          <a:lstStyle>
            <a:lvl1pPr>
              <a:defRPr>
                <a:solidFill>
                  <a:srgbClr val="4179BD"/>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AC8B36B-561E-D247-B052-4329EFAE6C93}"/>
              </a:ext>
            </a:extLst>
          </p:cNvPr>
          <p:cNvSpPr>
            <a:spLocks noGrp="1"/>
          </p:cNvSpPr>
          <p:nvPr>
            <p:ph idx="1"/>
          </p:nvPr>
        </p:nvSpPr>
        <p:spPr>
          <a:xfrm>
            <a:off x="838200" y="1825625"/>
            <a:ext cx="10515600" cy="4351338"/>
          </a:xfrm>
          <a:prstGeom prst="rect">
            <a:avLst/>
          </a:prstGeom>
        </p:spPr>
        <p:txBody>
          <a:bodyPr/>
          <a:lstStyle>
            <a:lvl1pPr>
              <a:defRPr>
                <a:solidFill>
                  <a:srgbClr val="1B3555"/>
                </a:solidFill>
              </a:defRPr>
            </a:lvl1pPr>
            <a:lvl2pPr>
              <a:defRPr>
                <a:solidFill>
                  <a:srgbClr val="EEA121"/>
                </a:solidFill>
              </a:defRPr>
            </a:lvl2pPr>
            <a:lvl3pPr>
              <a:defRPr>
                <a:solidFill>
                  <a:srgbClr val="FBC5B5"/>
                </a:solidFill>
              </a:defRPr>
            </a:lvl3pPr>
            <a:lvl4pPr>
              <a:defRPr>
                <a:solidFill>
                  <a:srgbClr val="4179BD"/>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924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943925-C973-3142-89C9-7FBD23CD6412}"/>
              </a:ext>
            </a:extLst>
          </p:cNvPr>
          <p:cNvPicPr>
            <a:picLocks noChangeAspect="1"/>
          </p:cNvPicPr>
          <p:nvPr userDrawn="1"/>
        </p:nvPicPr>
        <p:blipFill>
          <a:blip r:embed="rId2"/>
          <a:stretch>
            <a:fillRect/>
          </a:stretch>
        </p:blipFill>
        <p:spPr>
          <a:xfrm>
            <a:off x="2661" y="11575"/>
            <a:ext cx="12189339" cy="6856149"/>
          </a:xfrm>
          <a:prstGeom prst="rect">
            <a:avLst/>
          </a:prstGeom>
        </p:spPr>
      </p:pic>
    </p:spTree>
    <p:extLst>
      <p:ext uri="{BB962C8B-B14F-4D97-AF65-F5344CB8AC3E}">
        <p14:creationId xmlns:p14="http://schemas.microsoft.com/office/powerpoint/2010/main" val="2128057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8155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865633"/>
            <a:ext cx="10515600" cy="658368"/>
          </a:xfrm>
        </p:spPr>
        <p:txBody>
          <a:bodyPr/>
          <a:lstStyle/>
          <a:p>
            <a:pPr algn="ctr"/>
            <a:r>
              <a:rPr lang="en-US" dirty="0"/>
              <a:t>Factors predicting poor weight gain in newborns to guide weight monitoring: retrospective unmatched case-control study</a:t>
            </a:r>
            <a:br>
              <a:rPr lang="en-US" dirty="0"/>
            </a:br>
            <a:endParaRPr lang="en-US" dirty="0"/>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3898393"/>
            <a:ext cx="10515600" cy="829056"/>
          </a:xfrm>
        </p:spPr>
        <p:txBody>
          <a:bodyPr/>
          <a:lstStyle/>
          <a:p>
            <a:pPr marL="0" indent="0" algn="ctr">
              <a:buNone/>
            </a:pPr>
            <a:r>
              <a:rPr lang="en-US" dirty="0"/>
              <a:t>Bryce Ringwald, MD and Emily Gorman, DO</a:t>
            </a:r>
          </a:p>
        </p:txBody>
      </p:sp>
      <p:sp>
        <p:nvSpPr>
          <p:cNvPr id="4" name="TextBox 3">
            <a:extLst>
              <a:ext uri="{FF2B5EF4-FFF2-40B4-BE49-F238E27FC236}">
                <a16:creationId xmlns:a16="http://schemas.microsoft.com/office/drawing/2014/main" id="{28E3F11C-1137-3E4C-A8A5-836A9F711D1C}"/>
              </a:ext>
            </a:extLst>
          </p:cNvPr>
          <p:cNvSpPr txBox="1"/>
          <p:nvPr/>
        </p:nvSpPr>
        <p:spPr>
          <a:xfrm>
            <a:off x="2157984" y="5410200"/>
            <a:ext cx="8241792" cy="369332"/>
          </a:xfrm>
          <a:prstGeom prst="rect">
            <a:avLst/>
          </a:prstGeom>
          <a:noFill/>
        </p:spPr>
        <p:txBody>
          <a:bodyPr wrap="square" rtlCol="0">
            <a:spAutoFit/>
          </a:bodyPr>
          <a:lstStyle/>
          <a:p>
            <a:pPr algn="ctr"/>
            <a:r>
              <a:rPr lang="en-US" dirty="0">
                <a:solidFill>
                  <a:srgbClr val="1B3555"/>
                </a:solidFill>
              </a:rPr>
              <a:t>OhioHealth Riverside Methodist Hospital Family Medicine Residency Program</a:t>
            </a:r>
          </a:p>
        </p:txBody>
      </p:sp>
    </p:spTree>
    <p:extLst>
      <p:ext uri="{BB962C8B-B14F-4D97-AF65-F5344CB8AC3E}">
        <p14:creationId xmlns:p14="http://schemas.microsoft.com/office/powerpoint/2010/main" val="233251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E8A-B3E6-294D-9514-5C6EEE417EBD}"/>
              </a:ext>
            </a:extLst>
          </p:cNvPr>
          <p:cNvSpPr>
            <a:spLocks noGrp="1"/>
          </p:cNvSpPr>
          <p:nvPr>
            <p:ph type="title"/>
          </p:nvPr>
        </p:nvSpPr>
        <p:spPr>
          <a:xfrm>
            <a:off x="838200" y="365125"/>
            <a:ext cx="10515600" cy="732155"/>
          </a:xfrm>
        </p:spPr>
        <p:txBody>
          <a:bodyPr/>
          <a:lstStyle/>
          <a:p>
            <a:r>
              <a:rPr lang="en-US" dirty="0"/>
              <a:t>The Research Question</a:t>
            </a:r>
          </a:p>
        </p:txBody>
      </p:sp>
      <p:sp>
        <p:nvSpPr>
          <p:cNvPr id="3" name="Content Placeholder 2">
            <a:extLst>
              <a:ext uri="{FF2B5EF4-FFF2-40B4-BE49-F238E27FC236}">
                <a16:creationId xmlns:a16="http://schemas.microsoft.com/office/drawing/2014/main" id="{4D6F2B13-E236-6F49-A2E7-6713D570B2BC}"/>
              </a:ext>
            </a:extLst>
          </p:cNvPr>
          <p:cNvSpPr>
            <a:spLocks noGrp="1"/>
          </p:cNvSpPr>
          <p:nvPr>
            <p:ph idx="1"/>
          </p:nvPr>
        </p:nvSpPr>
        <p:spPr>
          <a:xfrm>
            <a:off x="838200" y="1097280"/>
            <a:ext cx="10515600" cy="5079683"/>
          </a:xfrm>
        </p:spPr>
        <p:txBody>
          <a:bodyPr/>
          <a:lstStyle/>
          <a:p>
            <a:pPr marL="0" indent="0">
              <a:buNone/>
            </a:pPr>
            <a:r>
              <a:rPr lang="en-US" sz="2800" dirty="0">
                <a:latin typeface="Arial" panose="020B0604020202020204" pitchFamily="34" charset="0"/>
                <a:cs typeface="Arial" panose="020B0604020202020204" pitchFamily="34" charset="0"/>
              </a:rPr>
              <a:t>Our study aimed to:</a:t>
            </a:r>
          </a:p>
          <a:p>
            <a:r>
              <a:rPr lang="en-US" sz="2800" dirty="0">
                <a:latin typeface="Arial" panose="020B0604020202020204" pitchFamily="34" charset="0"/>
                <a:cs typeface="Arial" panose="020B0604020202020204" pitchFamily="34" charset="0"/>
              </a:rPr>
              <a:t>1) Identify characteristics (neonatal, maternal, social, or nutrition) related to not regaining birth weight by DOL 14</a:t>
            </a:r>
          </a:p>
          <a:p>
            <a:r>
              <a:rPr lang="en-US" sz="2800" dirty="0">
                <a:latin typeface="Arial" panose="020B0604020202020204" pitchFamily="34" charset="0"/>
                <a:cs typeface="Arial" panose="020B0604020202020204" pitchFamily="34" charset="0"/>
              </a:rPr>
              <a:t>2) Determine criteria to guide recommendations for weight monitoring.</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Hypothesis</a:t>
            </a:r>
            <a:r>
              <a:rPr lang="en-US" sz="2800" dirty="0">
                <a:latin typeface="Arial" panose="020B0604020202020204" pitchFamily="34" charset="0"/>
                <a:cs typeface="Arial" panose="020B0604020202020204" pitchFamily="34" charset="0"/>
              </a:rPr>
              <a:t>: We hypothesize that newborns with significant weight loss on initial weight check, prolonged fasting times, nulliparous birthing persons, documented feeding difficulties, and those negatively affected by social determinants of health are at increased risk of not regaining birth weight by DOL 14.</a:t>
            </a:r>
          </a:p>
          <a:p>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50507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C9D-3B7F-6D44-8591-C9B28E2F8EF5}"/>
              </a:ext>
            </a:extLst>
          </p:cNvPr>
          <p:cNvSpPr>
            <a:spLocks noGrp="1"/>
          </p:cNvSpPr>
          <p:nvPr>
            <p:ph type="title"/>
          </p:nvPr>
        </p:nvSpPr>
        <p:spPr>
          <a:xfrm>
            <a:off x="838200" y="365125"/>
            <a:ext cx="10515600" cy="768731"/>
          </a:xfrm>
        </p:spPr>
        <p:txBody>
          <a:bodyPr/>
          <a:lstStyle/>
          <a:p>
            <a:r>
              <a:rPr lang="en-US" dirty="0"/>
              <a:t>Research Design and Method</a:t>
            </a:r>
          </a:p>
        </p:txBody>
      </p:sp>
      <p:sp>
        <p:nvSpPr>
          <p:cNvPr id="3" name="Content Placeholder 2">
            <a:extLst>
              <a:ext uri="{FF2B5EF4-FFF2-40B4-BE49-F238E27FC236}">
                <a16:creationId xmlns:a16="http://schemas.microsoft.com/office/drawing/2014/main" id="{B64FF268-F2F5-6646-817C-59147D779BBF}"/>
              </a:ext>
            </a:extLst>
          </p:cNvPr>
          <p:cNvSpPr>
            <a:spLocks noGrp="1"/>
          </p:cNvSpPr>
          <p:nvPr>
            <p:ph idx="1"/>
          </p:nvPr>
        </p:nvSpPr>
        <p:spPr>
          <a:xfrm>
            <a:off x="838200" y="1133856"/>
            <a:ext cx="10515600" cy="5043107"/>
          </a:xfrm>
        </p:spPr>
        <p:txBody>
          <a:bodyPr/>
          <a:lstStyle/>
          <a:p>
            <a:r>
              <a:rPr lang="en-US" dirty="0">
                <a:solidFill>
                  <a:schemeClr val="tx1"/>
                </a:solidFill>
              </a:rPr>
              <a:t>Exploratory retrospective unmatched case-control study</a:t>
            </a:r>
          </a:p>
          <a:p>
            <a:pPr lvl="1"/>
            <a:r>
              <a:rPr lang="en-US" dirty="0">
                <a:solidFill>
                  <a:schemeClr val="tx1"/>
                </a:solidFill>
              </a:rPr>
              <a:t>Inclusion:</a:t>
            </a:r>
          </a:p>
          <a:p>
            <a:pPr lvl="2"/>
            <a:r>
              <a:rPr lang="en-US" dirty="0">
                <a:solidFill>
                  <a:schemeClr val="tx1"/>
                </a:solidFill>
              </a:rPr>
              <a:t>Initial patient visit date range (07/01/201921 through 06/30/2022)</a:t>
            </a:r>
          </a:p>
          <a:p>
            <a:pPr lvl="2"/>
            <a:r>
              <a:rPr lang="en-US" dirty="0">
                <a:solidFill>
                  <a:schemeClr val="tx1"/>
                </a:solidFill>
              </a:rPr>
              <a:t>Patient cared for by the Riverside Family Practice Center residency team in the well-baby nursery and established care at Riverside Family Practice Center </a:t>
            </a:r>
          </a:p>
          <a:p>
            <a:pPr lvl="2"/>
            <a:r>
              <a:rPr lang="en-US" dirty="0">
                <a:solidFill>
                  <a:schemeClr val="tx1"/>
                </a:solidFill>
              </a:rPr>
              <a:t>ICD-10 codes: Z00.110 or Z00.111</a:t>
            </a:r>
          </a:p>
          <a:p>
            <a:pPr lvl="2"/>
            <a:r>
              <a:rPr lang="en-US" dirty="0">
                <a:solidFill>
                  <a:schemeClr val="tx1"/>
                </a:solidFill>
              </a:rPr>
              <a:t>Completion of recommended follow-up </a:t>
            </a:r>
          </a:p>
          <a:p>
            <a:pPr lvl="1"/>
            <a:r>
              <a:rPr lang="en-US" dirty="0">
                <a:solidFill>
                  <a:schemeClr val="tx1"/>
                </a:solidFill>
              </a:rPr>
              <a:t>Exclusion:</a:t>
            </a:r>
          </a:p>
          <a:p>
            <a:pPr lvl="2"/>
            <a:r>
              <a:rPr lang="en-US" dirty="0">
                <a:solidFill>
                  <a:schemeClr val="tx1"/>
                </a:solidFill>
              </a:rPr>
              <a:t>Initial visit outside of the date range</a:t>
            </a:r>
          </a:p>
          <a:p>
            <a:pPr lvl="2"/>
            <a:r>
              <a:rPr lang="en-US" dirty="0">
                <a:solidFill>
                  <a:schemeClr val="tx1"/>
                </a:solidFill>
              </a:rPr>
              <a:t>Initial visit performed after DOL 14</a:t>
            </a:r>
          </a:p>
          <a:p>
            <a:pPr lvl="2"/>
            <a:r>
              <a:rPr lang="en-US" dirty="0">
                <a:solidFill>
                  <a:schemeClr val="tx1"/>
                </a:solidFill>
              </a:rPr>
              <a:t>Family members of practice staff or physicians</a:t>
            </a:r>
          </a:p>
          <a:p>
            <a:pPr lvl="2"/>
            <a:r>
              <a:rPr lang="en-US" dirty="0">
                <a:solidFill>
                  <a:schemeClr val="tx1"/>
                </a:solidFill>
              </a:rPr>
              <a:t>Gestational age &lt;35 weeks at birth</a:t>
            </a:r>
          </a:p>
          <a:p>
            <a:pPr lvl="2"/>
            <a:r>
              <a:rPr lang="en-US" dirty="0">
                <a:solidFill>
                  <a:schemeClr val="tx1"/>
                </a:solidFill>
              </a:rPr>
              <a:t>Infants requiring care in the NICU</a:t>
            </a:r>
          </a:p>
        </p:txBody>
      </p:sp>
    </p:spTree>
    <p:extLst>
      <p:ext uri="{BB962C8B-B14F-4D97-AF65-F5344CB8AC3E}">
        <p14:creationId xmlns:p14="http://schemas.microsoft.com/office/powerpoint/2010/main" val="380108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01A013-159E-4F82-5D18-CF8084A8A661}"/>
              </a:ext>
            </a:extLst>
          </p:cNvPr>
          <p:cNvSpPr>
            <a:spLocks noGrp="1"/>
          </p:cNvSpPr>
          <p:nvPr>
            <p:ph idx="1"/>
          </p:nvPr>
        </p:nvSpPr>
        <p:spPr/>
        <p:txBody>
          <a:bodyPr/>
          <a:lstStyle/>
          <a:p>
            <a:r>
              <a:rPr lang="en-US" dirty="0"/>
              <a:t>Characteristics Assessed</a:t>
            </a:r>
          </a:p>
          <a:p>
            <a:endParaRPr lang="en-US" dirty="0"/>
          </a:p>
          <a:p>
            <a:pPr marL="0" indent="0">
              <a:buNone/>
            </a:pPr>
            <a:endParaRPr lang="en-US" dirty="0"/>
          </a:p>
        </p:txBody>
      </p:sp>
      <p:pic>
        <p:nvPicPr>
          <p:cNvPr id="4" name="Picture 3">
            <a:extLst>
              <a:ext uri="{FF2B5EF4-FFF2-40B4-BE49-F238E27FC236}">
                <a16:creationId xmlns:a16="http://schemas.microsoft.com/office/drawing/2014/main" id="{19795008-B367-5A07-6092-5155FFF6CB0B}"/>
              </a:ext>
            </a:extLst>
          </p:cNvPr>
          <p:cNvPicPr>
            <a:picLocks noChangeAspect="1"/>
          </p:cNvPicPr>
          <p:nvPr/>
        </p:nvPicPr>
        <p:blipFill>
          <a:blip r:embed="rId2"/>
          <a:stretch>
            <a:fillRect/>
          </a:stretch>
        </p:blipFill>
        <p:spPr>
          <a:xfrm>
            <a:off x="954361" y="2730916"/>
            <a:ext cx="10330913" cy="2664044"/>
          </a:xfrm>
          <a:prstGeom prst="rect">
            <a:avLst/>
          </a:prstGeom>
        </p:spPr>
      </p:pic>
      <p:sp>
        <p:nvSpPr>
          <p:cNvPr id="5" name="Title 1">
            <a:extLst>
              <a:ext uri="{FF2B5EF4-FFF2-40B4-BE49-F238E27FC236}">
                <a16:creationId xmlns:a16="http://schemas.microsoft.com/office/drawing/2014/main" id="{738865F8-EF37-4889-F925-9B8F9C0B0532}"/>
              </a:ext>
            </a:extLst>
          </p:cNvPr>
          <p:cNvSpPr>
            <a:spLocks noGrp="1"/>
          </p:cNvSpPr>
          <p:nvPr>
            <p:ph type="title"/>
          </p:nvPr>
        </p:nvSpPr>
        <p:spPr>
          <a:xfrm>
            <a:off x="838200" y="365125"/>
            <a:ext cx="10515600" cy="1325563"/>
          </a:xfrm>
        </p:spPr>
        <p:txBody>
          <a:bodyPr/>
          <a:lstStyle/>
          <a:p>
            <a:r>
              <a:rPr lang="en-US" dirty="0"/>
              <a:t>Research Design and Method</a:t>
            </a:r>
          </a:p>
        </p:txBody>
      </p:sp>
    </p:spTree>
    <p:extLst>
      <p:ext uri="{BB962C8B-B14F-4D97-AF65-F5344CB8AC3E}">
        <p14:creationId xmlns:p14="http://schemas.microsoft.com/office/powerpoint/2010/main" val="188041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pic>
        <p:nvPicPr>
          <p:cNvPr id="4" name="Content Placeholder 3">
            <a:extLst>
              <a:ext uri="{FF2B5EF4-FFF2-40B4-BE49-F238E27FC236}">
                <a16:creationId xmlns:a16="http://schemas.microsoft.com/office/drawing/2014/main" id="{877899B6-4BBD-6E0E-18D2-D1FF8601A813}"/>
              </a:ext>
            </a:extLst>
          </p:cNvPr>
          <p:cNvPicPr>
            <a:picLocks noGrp="1" noChangeAspect="1"/>
          </p:cNvPicPr>
          <p:nvPr>
            <p:ph idx="1"/>
          </p:nvPr>
        </p:nvPicPr>
        <p:blipFill>
          <a:blip r:embed="rId2"/>
          <a:stretch>
            <a:fillRect/>
          </a:stretch>
        </p:blipFill>
        <p:spPr>
          <a:xfrm>
            <a:off x="838200" y="1627942"/>
            <a:ext cx="10515600" cy="3378597"/>
          </a:xfrm>
          <a:prstGeom prst="rect">
            <a:avLst/>
          </a:prstGeom>
        </p:spPr>
      </p:pic>
    </p:spTree>
    <p:extLst>
      <p:ext uri="{BB962C8B-B14F-4D97-AF65-F5344CB8AC3E}">
        <p14:creationId xmlns:p14="http://schemas.microsoft.com/office/powerpoint/2010/main" val="160411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9C00-1A11-484D-862A-18589269F909}"/>
              </a:ext>
            </a:extLst>
          </p:cNvPr>
          <p:cNvSpPr>
            <a:spLocks noGrp="1"/>
          </p:cNvSpPr>
          <p:nvPr>
            <p:ph type="title"/>
          </p:nvPr>
        </p:nvSpPr>
        <p:spPr>
          <a:xfrm>
            <a:off x="838200" y="365125"/>
            <a:ext cx="10515600" cy="823595"/>
          </a:xfrm>
        </p:spPr>
        <p:txBody>
          <a:bodyPr/>
          <a:lstStyle/>
          <a:p>
            <a:r>
              <a:rPr lang="en-US" dirty="0"/>
              <a:t>What the Research Found</a:t>
            </a:r>
          </a:p>
        </p:txBody>
      </p:sp>
      <p:pic>
        <p:nvPicPr>
          <p:cNvPr id="6" name="Content Placeholder 5">
            <a:extLst>
              <a:ext uri="{FF2B5EF4-FFF2-40B4-BE49-F238E27FC236}">
                <a16:creationId xmlns:a16="http://schemas.microsoft.com/office/drawing/2014/main" id="{36ED7824-2CEB-14F1-81D7-DA112DA8EC5C}"/>
              </a:ext>
            </a:extLst>
          </p:cNvPr>
          <p:cNvPicPr>
            <a:picLocks noGrp="1" noChangeAspect="1"/>
          </p:cNvPicPr>
          <p:nvPr>
            <p:ph idx="1"/>
          </p:nvPr>
        </p:nvPicPr>
        <p:blipFill>
          <a:blip r:embed="rId2"/>
          <a:stretch>
            <a:fillRect/>
          </a:stretch>
        </p:blipFill>
        <p:spPr>
          <a:xfrm>
            <a:off x="3144511" y="1322705"/>
            <a:ext cx="5902978" cy="4351338"/>
          </a:xfrm>
          <a:prstGeom prst="rect">
            <a:avLst/>
          </a:prstGeom>
        </p:spPr>
      </p:pic>
    </p:spTree>
    <p:extLst>
      <p:ext uri="{BB962C8B-B14F-4D97-AF65-F5344CB8AC3E}">
        <p14:creationId xmlns:p14="http://schemas.microsoft.com/office/powerpoint/2010/main" val="327835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006-40C1-804D-A904-C2770DF20ED1}"/>
              </a:ext>
            </a:extLst>
          </p:cNvPr>
          <p:cNvSpPr>
            <a:spLocks noGrp="1"/>
          </p:cNvSpPr>
          <p:nvPr>
            <p:ph type="title"/>
          </p:nvPr>
        </p:nvSpPr>
        <p:spPr>
          <a:xfrm>
            <a:off x="838200" y="365125"/>
            <a:ext cx="10515600" cy="750443"/>
          </a:xfrm>
        </p:spPr>
        <p:txBody>
          <a:bodyPr/>
          <a:lstStyle/>
          <a:p>
            <a:r>
              <a:rPr lang="en-US" dirty="0"/>
              <a:t>What this means for Clinical Practice</a:t>
            </a:r>
          </a:p>
        </p:txBody>
      </p:sp>
      <p:sp>
        <p:nvSpPr>
          <p:cNvPr id="3" name="Content Placeholder 2">
            <a:extLst>
              <a:ext uri="{FF2B5EF4-FFF2-40B4-BE49-F238E27FC236}">
                <a16:creationId xmlns:a16="http://schemas.microsoft.com/office/drawing/2014/main" id="{6A4F1C0C-798E-E44A-96E3-1A784C12776E}"/>
              </a:ext>
            </a:extLst>
          </p:cNvPr>
          <p:cNvSpPr>
            <a:spLocks noGrp="1"/>
          </p:cNvSpPr>
          <p:nvPr>
            <p:ph idx="1"/>
          </p:nvPr>
        </p:nvSpPr>
        <p:spPr>
          <a:xfrm>
            <a:off x="838200" y="969264"/>
            <a:ext cx="10515600" cy="5207699"/>
          </a:xfrm>
        </p:spPr>
        <p:txBody>
          <a:bodyPr/>
          <a:lstStyle/>
          <a:p>
            <a:r>
              <a:rPr lang="en-US" dirty="0"/>
              <a:t>Significant weight changes at initial newborn exam and documented feeding difficulties can predict newborns at risk of not regaining birth weight at DOL 14.</a:t>
            </a:r>
          </a:p>
          <a:p>
            <a:endParaRPr lang="en-US" dirty="0"/>
          </a:p>
          <a:p>
            <a:r>
              <a:rPr lang="en-US" dirty="0"/>
              <a:t>Utilization of these characteristics can decrease needed appointments on providers schedules, decrease travel time and costs for families.</a:t>
            </a:r>
          </a:p>
          <a:p>
            <a:pPr marL="0" indent="0">
              <a:buNone/>
            </a:pPr>
            <a:endParaRPr lang="en-US" dirty="0"/>
          </a:p>
        </p:txBody>
      </p:sp>
    </p:spTree>
    <p:extLst>
      <p:ext uri="{BB962C8B-B14F-4D97-AF65-F5344CB8AC3E}">
        <p14:creationId xmlns:p14="http://schemas.microsoft.com/office/powerpoint/2010/main" val="736829743"/>
      </p:ext>
    </p:extLst>
  </p:cSld>
  <p:clrMapOvr>
    <a:masterClrMapping/>
  </p:clrMapOvr>
</p:sld>
</file>

<file path=ppt/theme/theme1.xml><?xml version="1.0" encoding="utf-8"?>
<a:theme xmlns:a="http://schemas.openxmlformats.org/drawingml/2006/main" name="Office Theme">
  <a:themeElements>
    <a:clrScheme name="Custom 2">
      <a:dk1>
        <a:srgbClr val="414141"/>
      </a:dk1>
      <a:lt1>
        <a:srgbClr val="FFFFFF"/>
      </a:lt1>
      <a:dk2>
        <a:srgbClr val="4179BD"/>
      </a:dk2>
      <a:lt2>
        <a:srgbClr val="E7E6E6"/>
      </a:lt2>
      <a:accent1>
        <a:srgbClr val="4179BD"/>
      </a:accent1>
      <a:accent2>
        <a:srgbClr val="EEA120"/>
      </a:accent2>
      <a:accent3>
        <a:srgbClr val="FBC5B5"/>
      </a:accent3>
      <a:accent4>
        <a:srgbClr val="1B3455"/>
      </a:accent4>
      <a:accent5>
        <a:srgbClr val="414141"/>
      </a:accent5>
      <a:accent6>
        <a:srgbClr val="414141"/>
      </a:accent6>
      <a:hlink>
        <a:srgbClr val="4179BD"/>
      </a:hlink>
      <a:folHlink>
        <a:srgbClr val="1B3455"/>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PCRG2019" id="{47FFDAD4-AAE8-AF49-BA16-D5254214DB9A}" vid="{04A9208E-0D6C-CC40-BAFE-004D06FD2269}"/>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279</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Trebuchet MS</vt:lpstr>
      <vt:lpstr>Office Theme</vt:lpstr>
      <vt:lpstr>Factors predicting poor weight gain in newborns to guide weight monitoring: retrospective unmatched case-control study </vt:lpstr>
      <vt:lpstr>The Research Question</vt:lpstr>
      <vt:lpstr>Research Design and Method</vt:lpstr>
      <vt:lpstr>Research Design and Method</vt:lpstr>
      <vt:lpstr>What the Research Found</vt:lpstr>
      <vt:lpstr>What the Research Found</vt:lpstr>
      <vt:lpstr>What this means for Clinical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Research Question</dc:title>
  <dc:creator>Jessica Sand</dc:creator>
  <cp:lastModifiedBy>Bryce Ringwald</cp:lastModifiedBy>
  <cp:revision>3</cp:revision>
  <dcterms:created xsi:type="dcterms:W3CDTF">2019-02-14T16:03:51Z</dcterms:created>
  <dcterms:modified xsi:type="dcterms:W3CDTF">2022-12-09T01:17:39Z</dcterms:modified>
</cp:coreProperties>
</file>