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4" r:id="rId3"/>
    <p:sldId id="263" r:id="rId4"/>
    <p:sldId id="261" r:id="rId5"/>
    <p:sldId id="262" r:id="rId6"/>
    <p:sldId id="265" r:id="rId7"/>
    <p:sldId id="266" r:id="rId8"/>
    <p:sldId id="267" r:id="rId9"/>
    <p:sldId id="268" r:id="rId10"/>
    <p:sldId id="269" r:id="rId11"/>
    <p:sldId id="270" r:id="rId12"/>
    <p:sldId id="271" r:id="rId13"/>
    <p:sldId id="272" r:id="rId14"/>
    <p:sldId id="274" r:id="rId15"/>
    <p:sldId id="282" r:id="rId16"/>
    <p:sldId id="283" r:id="rId17"/>
    <p:sldId id="284" r:id="rId18"/>
    <p:sldId id="285" r:id="rId19"/>
    <p:sldId id="286" r:id="rId20"/>
    <p:sldId id="287" r:id="rId21"/>
    <p:sldId id="288" r:id="rId22"/>
    <p:sldId id="289" r:id="rId23"/>
    <p:sldId id="290" r:id="rId24"/>
    <p:sldId id="275" r:id="rId25"/>
    <p:sldId id="291" r:id="rId26"/>
    <p:sldId id="292" r:id="rId27"/>
    <p:sldId id="293" r:id="rId28"/>
    <p:sldId id="294" r:id="rId29"/>
    <p:sldId id="295" r:id="rId30"/>
    <p:sldId id="296" r:id="rId31"/>
    <p:sldId id="297" r:id="rId32"/>
    <p:sldId id="276" r:id="rId33"/>
    <p:sldId id="298" r:id="rId34"/>
    <p:sldId id="299" r:id="rId35"/>
    <p:sldId id="300" r:id="rId36"/>
    <p:sldId id="301" r:id="rId37"/>
    <p:sldId id="302" r:id="rId38"/>
    <p:sldId id="277" r:id="rId39"/>
    <p:sldId id="303" r:id="rId40"/>
    <p:sldId id="304" r:id="rId41"/>
    <p:sldId id="305" r:id="rId42"/>
    <p:sldId id="306" r:id="rId43"/>
    <p:sldId id="307" r:id="rId44"/>
    <p:sldId id="308" r:id="rId45"/>
    <p:sldId id="309" r:id="rId46"/>
    <p:sldId id="278" r:id="rId47"/>
    <p:sldId id="310" r:id="rId48"/>
    <p:sldId id="311" r:id="rId49"/>
    <p:sldId id="312" r:id="rId50"/>
    <p:sldId id="313" r:id="rId51"/>
    <p:sldId id="314" r:id="rId52"/>
    <p:sldId id="279" r:id="rId53"/>
    <p:sldId id="315" r:id="rId54"/>
    <p:sldId id="316" r:id="rId55"/>
    <p:sldId id="317" r:id="rId56"/>
    <p:sldId id="318" r:id="rId57"/>
    <p:sldId id="319" r:id="rId58"/>
    <p:sldId id="280" r:id="rId59"/>
    <p:sldId id="320" r:id="rId60"/>
    <p:sldId id="321" r:id="rId61"/>
    <p:sldId id="322" r:id="rId62"/>
    <p:sldId id="323" r:id="rId63"/>
    <p:sldId id="324" r:id="rId64"/>
    <p:sldId id="281" r:id="rId65"/>
    <p:sldId id="325" r:id="rId66"/>
    <p:sldId id="326" r:id="rId67"/>
    <p:sldId id="327" r:id="rId68"/>
    <p:sldId id="328" r:id="rId69"/>
    <p:sldId id="329" r:id="rId70"/>
    <p:sldId id="273" r:id="rId71"/>
    <p:sldId id="330" r:id="rId72"/>
    <p:sldId id="331" r:id="rId73"/>
    <p:sldId id="332" r:id="rId74"/>
    <p:sldId id="333" r:id="rId75"/>
    <p:sldId id="334" r:id="rId76"/>
    <p:sldId id="33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555"/>
    <a:srgbClr val="4179BD"/>
    <a:srgbClr val="FBC5B5"/>
    <a:srgbClr val="EEA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3"/>
    <p:restoredTop sz="94629"/>
  </p:normalViewPr>
  <p:slideViewPr>
    <p:cSldViewPr snapToGrid="0" snapToObjects="1">
      <p:cViewPr varScale="1">
        <p:scale>
          <a:sx n="78" d="100"/>
          <a:sy n="78" d="100"/>
        </p:scale>
        <p:origin x="168"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43925-C973-3142-89C9-7FBD23CD6412}"/>
              </a:ext>
            </a:extLst>
          </p:cNvPr>
          <p:cNvPicPr>
            <a:picLocks noChangeAspect="1"/>
          </p:cNvPicPr>
          <p:nvPr userDrawn="1"/>
        </p:nvPicPr>
        <p:blipFill>
          <a:blip r:embed="rId2"/>
          <a:stretch>
            <a:fillRect/>
          </a:stretch>
        </p:blipFill>
        <p:spPr>
          <a:xfrm>
            <a:off x="0" y="11575"/>
            <a:ext cx="12187160" cy="6856149"/>
          </a:xfrm>
          <a:prstGeom prst="rect">
            <a:avLst/>
          </a:prstGeom>
        </p:spPr>
      </p:pic>
    </p:spTree>
    <p:extLst>
      <p:ext uri="{BB962C8B-B14F-4D97-AF65-F5344CB8AC3E}">
        <p14:creationId xmlns:p14="http://schemas.microsoft.com/office/powerpoint/2010/main" val="346577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amp; Author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68EECA-6274-CA45-88F4-44C254ABAF26}"/>
              </a:ext>
            </a:extLst>
          </p:cNvPr>
          <p:cNvPicPr>
            <a:picLocks noChangeAspect="1"/>
          </p:cNvPicPr>
          <p:nvPr userDrawn="1"/>
        </p:nvPicPr>
        <p:blipFill>
          <a:blip r:embed="rId2"/>
          <a:stretch>
            <a:fillRect/>
          </a:stretch>
        </p:blipFill>
        <p:spPr>
          <a:xfrm>
            <a:off x="2661" y="11575"/>
            <a:ext cx="12189339" cy="6856149"/>
          </a:xfrm>
          <a:prstGeom prst="rect">
            <a:avLst/>
          </a:prstGeom>
        </p:spPr>
      </p:pic>
      <p:sp>
        <p:nvSpPr>
          <p:cNvPr id="2" name="Title 1">
            <a:extLst>
              <a:ext uri="{FF2B5EF4-FFF2-40B4-BE49-F238E27FC236}">
                <a16:creationId xmlns:a16="http://schemas.microsoft.com/office/drawing/2014/main" id="{523E62CC-5B40-6940-9DAC-87BD536F1B2E}"/>
              </a:ext>
            </a:extLst>
          </p:cNvPr>
          <p:cNvSpPr>
            <a:spLocks noGrp="1"/>
          </p:cNvSpPr>
          <p:nvPr>
            <p:ph type="title"/>
          </p:nvPr>
        </p:nvSpPr>
        <p:spPr>
          <a:xfrm>
            <a:off x="831850" y="1709738"/>
            <a:ext cx="10515600" cy="2852737"/>
          </a:xfrm>
          <a:prstGeom prst="rect">
            <a:avLst/>
          </a:prstGeom>
        </p:spPr>
        <p:txBody>
          <a:bodyPr anchor="b"/>
          <a:lstStyle>
            <a:lvl1pPr>
              <a:defRPr sz="6000">
                <a:solidFill>
                  <a:srgbClr val="4179BD"/>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ABF835-5CAD-1A43-9956-51DF8240D8E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EEA12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0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2AD6A-8823-C247-99B6-AE2CEBD45B71}"/>
              </a:ext>
            </a:extLst>
          </p:cNvPr>
          <p:cNvPicPr>
            <a:picLocks noChangeAspect="1"/>
          </p:cNvPicPr>
          <p:nvPr userDrawn="1"/>
        </p:nvPicPr>
        <p:blipFill>
          <a:blip r:embed="rId2"/>
          <a:stretch>
            <a:fillRect/>
          </a:stretch>
        </p:blipFill>
        <p:spPr>
          <a:xfrm>
            <a:off x="-8914" y="11575"/>
            <a:ext cx="12189339" cy="6856149"/>
          </a:xfrm>
          <a:prstGeom prst="rect">
            <a:avLst/>
          </a:prstGeom>
        </p:spPr>
      </p:pic>
      <p:sp>
        <p:nvSpPr>
          <p:cNvPr id="2" name="Title 1">
            <a:extLst>
              <a:ext uri="{FF2B5EF4-FFF2-40B4-BE49-F238E27FC236}">
                <a16:creationId xmlns:a16="http://schemas.microsoft.com/office/drawing/2014/main" id="{FE42C82D-6602-C34E-A05E-82E313AA93F9}"/>
              </a:ext>
            </a:extLst>
          </p:cNvPr>
          <p:cNvSpPr>
            <a:spLocks noGrp="1"/>
          </p:cNvSpPr>
          <p:nvPr>
            <p:ph type="title"/>
          </p:nvPr>
        </p:nvSpPr>
        <p:spPr>
          <a:xfrm>
            <a:off x="838200" y="365125"/>
            <a:ext cx="10515600" cy="1325563"/>
          </a:xfrm>
          <a:prstGeom prst="rect">
            <a:avLst/>
          </a:prstGeom>
        </p:spPr>
        <p:txBody>
          <a:bodyPr/>
          <a:lstStyle>
            <a:lvl1pPr>
              <a:defRPr>
                <a:solidFill>
                  <a:srgbClr val="4179BD"/>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AC8B36B-561E-D247-B052-4329EFAE6C93}"/>
              </a:ext>
            </a:extLst>
          </p:cNvPr>
          <p:cNvSpPr>
            <a:spLocks noGrp="1"/>
          </p:cNvSpPr>
          <p:nvPr>
            <p:ph idx="1"/>
          </p:nvPr>
        </p:nvSpPr>
        <p:spPr>
          <a:xfrm>
            <a:off x="838200" y="1825625"/>
            <a:ext cx="10515600" cy="4351338"/>
          </a:xfrm>
          <a:prstGeom prst="rect">
            <a:avLst/>
          </a:prstGeom>
        </p:spPr>
        <p:txBody>
          <a:bodyPr/>
          <a:lstStyle>
            <a:lvl1pPr>
              <a:defRPr>
                <a:solidFill>
                  <a:srgbClr val="1B3555"/>
                </a:solidFill>
              </a:defRPr>
            </a:lvl1pPr>
            <a:lvl2pPr>
              <a:defRPr>
                <a:solidFill>
                  <a:srgbClr val="EEA121"/>
                </a:solidFill>
              </a:defRPr>
            </a:lvl2pPr>
            <a:lvl3pPr>
              <a:defRPr>
                <a:solidFill>
                  <a:srgbClr val="FBC5B5"/>
                </a:solidFill>
              </a:defRPr>
            </a:lvl3pPr>
            <a:lvl4pPr>
              <a:defRPr>
                <a:solidFill>
                  <a:srgbClr val="4179BD"/>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924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43925-C973-3142-89C9-7FBD23CD6412}"/>
              </a:ext>
            </a:extLst>
          </p:cNvPr>
          <p:cNvPicPr>
            <a:picLocks noChangeAspect="1"/>
          </p:cNvPicPr>
          <p:nvPr userDrawn="1"/>
        </p:nvPicPr>
        <p:blipFill>
          <a:blip r:embed="rId2"/>
          <a:stretch>
            <a:fillRect/>
          </a:stretch>
        </p:blipFill>
        <p:spPr>
          <a:xfrm>
            <a:off x="2661" y="11575"/>
            <a:ext cx="12189339" cy="6856149"/>
          </a:xfrm>
          <a:prstGeom prst="rect">
            <a:avLst/>
          </a:prstGeom>
        </p:spPr>
      </p:pic>
    </p:spTree>
    <p:extLst>
      <p:ext uri="{BB962C8B-B14F-4D97-AF65-F5344CB8AC3E}">
        <p14:creationId xmlns:p14="http://schemas.microsoft.com/office/powerpoint/2010/main" val="2128057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815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doi.org/10.1186/s12913-021-07345-9"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536449"/>
            <a:ext cx="10515600" cy="658368"/>
          </a:xfrm>
        </p:spPr>
        <p:txBody>
          <a:bodyPr/>
          <a:lstStyle/>
          <a:p>
            <a:pPr algn="ctr"/>
            <a:r>
              <a:rPr lang="en-US" dirty="0"/>
              <a:t>Lower Dementia Risk in Patients Vaccinated Against Herpes Zoster</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780033"/>
            <a:ext cx="10515600" cy="829056"/>
          </a:xfrm>
        </p:spPr>
        <p:txBody>
          <a:bodyPr/>
          <a:lstStyle/>
          <a:p>
            <a:pPr marL="0" indent="0" algn="ctr">
              <a:buNone/>
            </a:pPr>
            <a:endParaRPr lang="en-US" dirty="0"/>
          </a:p>
          <a:p>
            <a:pPr marL="0" indent="0" algn="ctr">
              <a:buNone/>
            </a:pPr>
            <a:r>
              <a:rPr lang="en-US" dirty="0"/>
              <a:t>Jeffrey F. Scherrer, PhD; Joanne Salas, MPH; </a:t>
            </a:r>
          </a:p>
          <a:p>
            <a:pPr marL="0" indent="0" algn="ctr">
              <a:buNone/>
            </a:pPr>
            <a:r>
              <a:rPr lang="en-US" dirty="0"/>
              <a:t>Christine Jacobs, MD; Daniel </a:t>
            </a:r>
            <a:r>
              <a:rPr lang="en-US" dirty="0" err="1"/>
              <a:t>Hoft</a:t>
            </a:r>
            <a:r>
              <a:rPr lang="en-US" dirty="0"/>
              <a:t>, MD; John Morley, MBBCh</a:t>
            </a:r>
          </a:p>
        </p:txBody>
      </p:sp>
      <p:sp>
        <p:nvSpPr>
          <p:cNvPr id="4" name="TextBox 3">
            <a:extLst>
              <a:ext uri="{FF2B5EF4-FFF2-40B4-BE49-F238E27FC236}">
                <a16:creationId xmlns:a16="http://schemas.microsoft.com/office/drawing/2014/main" id="{28E3F11C-1137-3E4C-A8A5-836A9F711D1C}"/>
              </a:ext>
            </a:extLst>
          </p:cNvPr>
          <p:cNvSpPr txBox="1"/>
          <p:nvPr/>
        </p:nvSpPr>
        <p:spPr>
          <a:xfrm>
            <a:off x="1639824" y="3476506"/>
            <a:ext cx="8241792" cy="923330"/>
          </a:xfrm>
          <a:prstGeom prst="rect">
            <a:avLst/>
          </a:prstGeom>
          <a:noFill/>
        </p:spPr>
        <p:txBody>
          <a:bodyPr wrap="square" rtlCol="0">
            <a:spAutoFit/>
          </a:bodyPr>
          <a:lstStyle/>
          <a:p>
            <a:pPr algn="ctr"/>
            <a:r>
              <a:rPr lang="en-US" dirty="0">
                <a:solidFill>
                  <a:srgbClr val="1B3555"/>
                </a:solidFill>
              </a:rPr>
              <a:t>Funder: </a:t>
            </a:r>
            <a:r>
              <a:rPr lang="en-US" dirty="0" err="1">
                <a:solidFill>
                  <a:srgbClr val="1B3555"/>
                </a:solidFill>
              </a:rPr>
              <a:t>Benter</a:t>
            </a:r>
            <a:r>
              <a:rPr lang="en-US" dirty="0">
                <a:solidFill>
                  <a:srgbClr val="1B3555"/>
                </a:solidFill>
              </a:rPr>
              <a:t> Foundation</a:t>
            </a:r>
          </a:p>
          <a:p>
            <a:pPr algn="ctr"/>
            <a:r>
              <a:rPr lang="en-US" dirty="0">
                <a:solidFill>
                  <a:srgbClr val="1B3555"/>
                </a:solidFill>
              </a:rPr>
              <a:t>Affiliation: Saint Louis University School of Medicine. </a:t>
            </a:r>
          </a:p>
          <a:p>
            <a:pPr algn="ctr"/>
            <a:r>
              <a:rPr lang="en-US" dirty="0">
                <a:solidFill>
                  <a:srgbClr val="1B3555"/>
                </a:solidFill>
              </a:rPr>
              <a:t>St. Louis MO. USA</a:t>
            </a:r>
          </a:p>
        </p:txBody>
      </p:sp>
    </p:spTree>
    <p:extLst>
      <p:ext uri="{BB962C8B-B14F-4D97-AF65-F5344CB8AC3E}">
        <p14:creationId xmlns:p14="http://schemas.microsoft.com/office/powerpoint/2010/main" val="233251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latin typeface="Gill Sans MT" panose="020B0502020104020203" pitchFamily="34" charset="77"/>
              </a:rPr>
              <a:t>Research Design and Method</a:t>
            </a:r>
          </a:p>
        </p:txBody>
      </p:sp>
      <p:sp>
        <p:nvSpPr>
          <p:cNvPr id="4" name="Content Placeholder 1">
            <a:extLst>
              <a:ext uri="{FF2B5EF4-FFF2-40B4-BE49-F238E27FC236}">
                <a16:creationId xmlns:a16="http://schemas.microsoft.com/office/drawing/2014/main" id="{C1BCDFA9-8230-8E43-A305-4AAFF4E3FF90}"/>
              </a:ext>
            </a:extLst>
          </p:cNvPr>
          <p:cNvSpPr>
            <a:spLocks noGrp="1"/>
          </p:cNvSpPr>
          <p:nvPr>
            <p:ph idx="1"/>
          </p:nvPr>
        </p:nvSpPr>
        <p:spPr>
          <a:xfrm>
            <a:off x="838200" y="1133475"/>
            <a:ext cx="10769600" cy="5043488"/>
          </a:xfrm>
        </p:spPr>
        <p:txBody>
          <a:bodyPr/>
          <a:lstStyle/>
          <a:p>
            <a:r>
              <a:rPr lang="en-US" sz="2400" u="sng" dirty="0">
                <a:latin typeface="Gill Sans MT" panose="020B0502020104020203" pitchFamily="34" charset="77"/>
              </a:rPr>
              <a:t>Data source</a:t>
            </a:r>
            <a:r>
              <a:rPr lang="en-US" sz="2400" dirty="0">
                <a:latin typeface="Gill Sans MT" panose="020B0502020104020203" pitchFamily="34" charset="77"/>
              </a:rPr>
              <a:t>: </a:t>
            </a:r>
            <a:r>
              <a:rPr lang="en-US" sz="2400" dirty="0" err="1">
                <a:latin typeface="Gill Sans MT" panose="020B0502020104020203" pitchFamily="34" charset="77"/>
              </a:rPr>
              <a:t>OptumLabs</a:t>
            </a:r>
            <a:r>
              <a:rPr lang="en-US" sz="2400" dirty="0">
                <a:latin typeface="Gill Sans MT" panose="020B0502020104020203" pitchFamily="34" charset="77"/>
              </a:rPr>
              <a:t> Data Warehouse, 2008-2019</a:t>
            </a:r>
          </a:p>
          <a:p>
            <a:r>
              <a:rPr lang="en-US" sz="2400" u="sng" dirty="0">
                <a:latin typeface="Gill Sans MT" panose="020B0502020104020203" pitchFamily="34" charset="77"/>
              </a:rPr>
              <a:t>Study population</a:t>
            </a:r>
            <a:r>
              <a:rPr lang="en-US" sz="2400" dirty="0">
                <a:latin typeface="Gill Sans MT" panose="020B0502020104020203" pitchFamily="34" charset="77"/>
              </a:rPr>
              <a:t>:  Adults taking </a:t>
            </a:r>
            <a:r>
              <a:rPr lang="en-US" sz="2400" b="1" dirty="0">
                <a:latin typeface="Gill Sans MT" panose="020B0502020104020203" pitchFamily="34" charset="77"/>
              </a:rPr>
              <a:t>stable, long-term, lower dose opioid therapy</a:t>
            </a:r>
          </a:p>
          <a:p>
            <a:pPr lvl="1"/>
            <a:r>
              <a:rPr lang="en-US" sz="2000" dirty="0">
                <a:solidFill>
                  <a:schemeClr val="accent6"/>
                </a:solidFill>
                <a:latin typeface="Gill Sans MT" panose="020B0502020104020203" pitchFamily="34" charset="77"/>
              </a:rPr>
              <a:t>Oral or transcutaneous opioid therapy 10-49 MME/day, &lt;10% monthly fluctuation in dose</a:t>
            </a:r>
          </a:p>
          <a:p>
            <a:pPr lvl="1"/>
            <a:r>
              <a:rPr lang="en-US" sz="2000" dirty="0">
                <a:solidFill>
                  <a:schemeClr val="accent6"/>
                </a:solidFill>
                <a:latin typeface="Gill Sans MT" panose="020B0502020104020203" pitchFamily="34" charset="77"/>
              </a:rPr>
              <a:t>Observed for up to 12 months after cohort entry</a:t>
            </a:r>
          </a:p>
          <a:p>
            <a:r>
              <a:rPr lang="en-US" sz="2400" u="sng" dirty="0">
                <a:latin typeface="Gill Sans MT" panose="020B0502020104020203" pitchFamily="34" charset="77"/>
              </a:rPr>
              <a:t>Exposure</a:t>
            </a:r>
            <a:r>
              <a:rPr lang="en-US" sz="2400" dirty="0">
                <a:latin typeface="Gill Sans MT" panose="020B0502020104020203" pitchFamily="34" charset="77"/>
              </a:rPr>
              <a:t>: 50-100% relative reduction of average daily opioid dose during any one of six overlapping 60-day windows within the first 7 months of follow-up. </a:t>
            </a:r>
          </a:p>
          <a:p>
            <a:r>
              <a:rPr lang="en-US" sz="2400" u="sng" dirty="0">
                <a:latin typeface="Gill Sans MT" panose="020B0502020104020203" pitchFamily="34" charset="77"/>
              </a:rPr>
              <a:t>Outcomes</a:t>
            </a:r>
            <a:r>
              <a:rPr lang="en-US" sz="2400" dirty="0">
                <a:latin typeface="Gill Sans MT" panose="020B0502020104020203" pitchFamily="34" charset="77"/>
              </a:rPr>
              <a:t>: Modeled monthly counts of outcome events using </a:t>
            </a:r>
            <a:r>
              <a:rPr lang="en-US" sz="2400" b="1" dirty="0">
                <a:latin typeface="Gill Sans MT" panose="020B0502020104020203" pitchFamily="34" charset="77"/>
              </a:rPr>
              <a:t>event history analysis </a:t>
            </a:r>
            <a:r>
              <a:rPr lang="en-US" sz="2400" dirty="0">
                <a:latin typeface="Gill Sans MT" panose="020B0502020104020203" pitchFamily="34" charset="77"/>
              </a:rPr>
              <a:t>with tapering status specified as a time-varying covariate</a:t>
            </a:r>
          </a:p>
          <a:p>
            <a:pPr lvl="1"/>
            <a:r>
              <a:rPr lang="en-US" sz="2000" dirty="0">
                <a:latin typeface="Gill Sans MT" panose="020B0502020104020203" pitchFamily="34" charset="77"/>
              </a:rPr>
              <a:t>Drug Overdose:  </a:t>
            </a:r>
            <a:r>
              <a:rPr lang="en-US" sz="2000" dirty="0">
                <a:solidFill>
                  <a:schemeClr val="accent6"/>
                </a:solidFill>
                <a:latin typeface="Gill Sans MT" panose="020B0502020104020203" pitchFamily="34" charset="77"/>
              </a:rPr>
              <a:t>Hospitalization or ED visit for overdose, alcohol intoxication, or drug withdrawal during the 12 month follow up</a:t>
            </a:r>
          </a:p>
          <a:p>
            <a:pPr lvl="1"/>
            <a:r>
              <a:rPr lang="en-US" sz="2000" dirty="0">
                <a:latin typeface="Gill Sans MT" panose="020B0502020104020203" pitchFamily="34" charset="77"/>
              </a:rPr>
              <a:t>Mental Health Crisis: </a:t>
            </a:r>
            <a:r>
              <a:rPr lang="en-US" sz="2000" dirty="0">
                <a:solidFill>
                  <a:schemeClr val="accent6"/>
                </a:solidFill>
                <a:latin typeface="Gill Sans MT" panose="020B0502020104020203" pitchFamily="34" charset="77"/>
              </a:rPr>
              <a:t>Hospitalization or ED visit for depression, anxiety, or suicide attempt</a:t>
            </a:r>
          </a:p>
          <a:p>
            <a:r>
              <a:rPr lang="en-US" sz="2400" dirty="0">
                <a:latin typeface="Gill Sans MT" panose="020B0502020104020203" pitchFamily="34" charset="77"/>
              </a:rPr>
              <a:t>Negative binomial regression to estimate </a:t>
            </a:r>
            <a:r>
              <a:rPr lang="en-US" sz="2400" b="1" dirty="0">
                <a:latin typeface="Gill Sans MT" panose="020B0502020104020203" pitchFamily="34" charset="77"/>
              </a:rPr>
              <a:t>adjusted incidence rate ratios and rate differences by tapering status</a:t>
            </a:r>
          </a:p>
        </p:txBody>
      </p:sp>
    </p:spTree>
    <p:extLst>
      <p:ext uri="{BB962C8B-B14F-4D97-AF65-F5344CB8AC3E}">
        <p14:creationId xmlns:p14="http://schemas.microsoft.com/office/powerpoint/2010/main" val="78065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8D4732-DE50-0F4C-AB31-E7263C1711A3}"/>
              </a:ext>
            </a:extLst>
          </p:cNvPr>
          <p:cNvGrpSpPr/>
          <p:nvPr/>
        </p:nvGrpSpPr>
        <p:grpSpPr>
          <a:xfrm>
            <a:off x="762633" y="601873"/>
            <a:ext cx="10684299" cy="4020927"/>
            <a:chOff x="0" y="0"/>
            <a:chExt cx="7115645" cy="1584721"/>
          </a:xfrm>
        </p:grpSpPr>
        <p:sp>
          <p:nvSpPr>
            <p:cNvPr id="5" name="Rectangle 4">
              <a:extLst>
                <a:ext uri="{FF2B5EF4-FFF2-40B4-BE49-F238E27FC236}">
                  <a16:creationId xmlns:a16="http://schemas.microsoft.com/office/drawing/2014/main" id="{E1842A3C-8604-3E43-A33F-697DB917CA70}"/>
                </a:ext>
              </a:extLst>
            </p:cNvPr>
            <p:cNvSpPr/>
            <p:nvPr/>
          </p:nvSpPr>
          <p:spPr>
            <a:xfrm>
              <a:off x="0" y="442873"/>
              <a:ext cx="179705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Stable baseline period </a:t>
              </a:r>
              <a:endParaRPr lang="en-US" sz="28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(12 months)</a:t>
              </a:r>
              <a:endParaRPr lang="en-US" sz="280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58BEBB6B-8BA3-B541-91D1-69987F903A42}"/>
                </a:ext>
              </a:extLst>
            </p:cNvPr>
            <p:cNvSpPr/>
            <p:nvPr/>
          </p:nvSpPr>
          <p:spPr>
            <a:xfrm>
              <a:off x="1797050" y="436523"/>
              <a:ext cx="908050" cy="23177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Period 1</a:t>
              </a:r>
              <a:endParaRPr lang="en-US" sz="280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D60C46B7-8480-B149-B65D-B050B42A026A}"/>
                </a:ext>
              </a:extLst>
            </p:cNvPr>
            <p:cNvSpPr/>
            <p:nvPr/>
          </p:nvSpPr>
          <p:spPr>
            <a:xfrm>
              <a:off x="2243062" y="668298"/>
              <a:ext cx="888876" cy="228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Period 2</a:t>
              </a:r>
              <a:endParaRPr lang="en-US" sz="280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E16EAC63-A4B9-EC4A-BC41-14AE2BD20671}"/>
                </a:ext>
              </a:extLst>
            </p:cNvPr>
            <p:cNvSpPr/>
            <p:nvPr/>
          </p:nvSpPr>
          <p:spPr>
            <a:xfrm>
              <a:off x="2706494" y="436523"/>
              <a:ext cx="882214" cy="23177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Period 3 </a:t>
              </a:r>
              <a:endParaRPr lang="en-US" sz="280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FD557A34-6769-2941-91E1-9C57191AB95C}"/>
                </a:ext>
              </a:extLst>
            </p:cNvPr>
            <p:cNvSpPr/>
            <p:nvPr/>
          </p:nvSpPr>
          <p:spPr>
            <a:xfrm>
              <a:off x="3139446" y="668298"/>
              <a:ext cx="881778" cy="228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Period 4</a:t>
              </a:r>
              <a:endParaRPr lang="en-US" sz="280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73D51729-535A-8E4B-BC81-661BB12DA667}"/>
                </a:ext>
              </a:extLst>
            </p:cNvPr>
            <p:cNvSpPr/>
            <p:nvPr/>
          </p:nvSpPr>
          <p:spPr>
            <a:xfrm>
              <a:off x="4029559" y="668133"/>
              <a:ext cx="865883" cy="228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Period 6</a:t>
              </a:r>
              <a:endParaRPr lang="en-US" sz="280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95C9607B-41ED-974D-B0FA-60E2664DCAE8}"/>
                </a:ext>
              </a:extLst>
            </p:cNvPr>
            <p:cNvSpPr/>
            <p:nvPr/>
          </p:nvSpPr>
          <p:spPr>
            <a:xfrm>
              <a:off x="3597175" y="434317"/>
              <a:ext cx="854075" cy="23177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Period 5</a:t>
              </a:r>
              <a:endParaRPr lang="en-US" sz="280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93690DF2-9F86-5F46-8A70-8A957ADB26C5}"/>
                </a:ext>
              </a:extLst>
            </p:cNvPr>
            <p:cNvSpPr/>
            <p:nvPr/>
          </p:nvSpPr>
          <p:spPr>
            <a:xfrm>
              <a:off x="1788491" y="958723"/>
              <a:ext cx="453059" cy="2461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dirty="0">
                  <a:solidFill>
                    <a:srgbClr val="000000"/>
                  </a:solidFill>
                  <a:effectLst/>
                  <a:ea typeface="Times New Roman" panose="02020603050405020304" pitchFamily="18" charset="0"/>
                  <a:cs typeface="Times New Roman" panose="02020603050405020304" pitchFamily="18" charset="0"/>
                </a:rPr>
                <a:t>Month</a:t>
              </a:r>
            </a:p>
            <a:p>
              <a:pPr marL="0" marR="0" algn="ctr">
                <a:spcBef>
                  <a:spcPts val="0"/>
                </a:spcBef>
                <a:spcAft>
                  <a:spcPts val="0"/>
                </a:spcAft>
              </a:pPr>
              <a:r>
                <a:rPr lang="en-US" sz="1200" kern="1200" dirty="0">
                  <a:solidFill>
                    <a:srgbClr val="000000"/>
                  </a:solidFill>
                  <a:effectLst/>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B5F6BCEE-A67B-A645-86CA-68D9377ED15A}"/>
                </a:ext>
              </a:extLst>
            </p:cNvPr>
            <p:cNvSpPr/>
            <p:nvPr/>
          </p:nvSpPr>
          <p:spPr>
            <a:xfrm>
              <a:off x="0" y="436523"/>
              <a:ext cx="1797050" cy="7683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Baseline period </a:t>
              </a:r>
              <a:endParaRPr lang="en-US" sz="28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a:solidFill>
                    <a:srgbClr val="000000"/>
                  </a:solidFill>
                  <a:effectLst/>
                  <a:ea typeface="Times New Roman" panose="02020603050405020304" pitchFamily="18" charset="0"/>
                  <a:cs typeface="Times New Roman" panose="02020603050405020304" pitchFamily="18" charset="0"/>
                </a:rPr>
                <a:t>(6 months)</a:t>
              </a:r>
              <a:endParaRPr lang="en-US" sz="280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58CE9462-6D0D-DD40-AF3E-29309F8C6248}"/>
                </a:ext>
              </a:extLst>
            </p:cNvPr>
            <p:cNvSpPr/>
            <p:nvPr/>
          </p:nvSpPr>
          <p:spPr>
            <a:xfrm>
              <a:off x="2243066"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endParaRPr>
            </a:p>
          </p:txBody>
        </p:sp>
        <p:sp>
          <p:nvSpPr>
            <p:cNvPr id="15" name="TextBox 30">
              <a:extLst>
                <a:ext uri="{FF2B5EF4-FFF2-40B4-BE49-F238E27FC236}">
                  <a16:creationId xmlns:a16="http://schemas.microsoft.com/office/drawing/2014/main" id="{CCBBF6DE-40AB-0348-9787-554BEBB9559F}"/>
                </a:ext>
              </a:extLst>
            </p:cNvPr>
            <p:cNvSpPr txBox="1"/>
            <p:nvPr/>
          </p:nvSpPr>
          <p:spPr>
            <a:xfrm>
              <a:off x="1828799" y="0"/>
              <a:ext cx="2752727" cy="369332"/>
            </a:xfrm>
            <a:prstGeom prst="rect">
              <a:avLst/>
            </a:prstGeom>
            <a:noFill/>
          </p:spPr>
          <p:txBody>
            <a:bodyPr wrap="square" rtlCol="0">
              <a:noAutofit/>
            </a:bodyPr>
            <a:lstStyle/>
            <a:p>
              <a:pPr marL="0" marR="0" 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Six overlapping 60-day periods for ascertaining dose disruption/discontinuation*</a:t>
              </a:r>
              <a:endParaRPr lang="en-US" sz="2800" dirty="0">
                <a:effectLst/>
                <a:latin typeface="Times New Roman" panose="02020603050405020304" pitchFamily="18" charset="0"/>
                <a:ea typeface="Times New Roman" panose="02020603050405020304" pitchFamily="18" charset="0"/>
              </a:endParaRPr>
            </a:p>
          </p:txBody>
        </p:sp>
        <p:sp>
          <p:nvSpPr>
            <p:cNvPr id="16" name="TextBox 31">
              <a:extLst>
                <a:ext uri="{FF2B5EF4-FFF2-40B4-BE49-F238E27FC236}">
                  <a16:creationId xmlns:a16="http://schemas.microsoft.com/office/drawing/2014/main" id="{D9DA0020-B8A7-B044-9D30-67D4C7B91070}"/>
                </a:ext>
              </a:extLst>
            </p:cNvPr>
            <p:cNvSpPr txBox="1"/>
            <p:nvPr/>
          </p:nvSpPr>
          <p:spPr>
            <a:xfrm>
              <a:off x="2585111" y="1353581"/>
              <a:ext cx="4033520" cy="231140"/>
            </a:xfrm>
            <a:prstGeom prst="rect">
              <a:avLst/>
            </a:prstGeom>
            <a:noFill/>
          </p:spPr>
          <p:txBody>
            <a:bodyPr wrap="square" rtlCol="0">
              <a:noAutofit/>
            </a:bodyPr>
            <a:lstStyle/>
            <a:p>
              <a:pPr marL="0" marR="0">
                <a:spcBef>
                  <a:spcPts val="0"/>
                </a:spcBef>
                <a:spcAft>
                  <a:spcPts val="0"/>
                </a:spcAft>
              </a:pPr>
              <a:r>
                <a:rPr lang="en-US"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 to twelve 30-day follow-up periods (person-months) for identifying outcome events </a:t>
              </a:r>
              <a:endParaRPr lang="en-US" sz="2800">
                <a:effectLst/>
                <a:latin typeface="Times New Roman" panose="02020603050405020304" pitchFamily="18" charset="0"/>
                <a:ea typeface="Times New Roman" panose="02020603050405020304" pitchFamily="18" charset="0"/>
              </a:endParaRPr>
            </a:p>
          </p:txBody>
        </p:sp>
        <p:sp>
          <p:nvSpPr>
            <p:cNvPr id="17" name="Right Brace 16">
              <a:extLst>
                <a:ext uri="{FF2B5EF4-FFF2-40B4-BE49-F238E27FC236}">
                  <a16:creationId xmlns:a16="http://schemas.microsoft.com/office/drawing/2014/main" id="{4EDEB18E-DFF8-164D-9003-A9BA73D33A6D}"/>
                </a:ext>
              </a:extLst>
            </p:cNvPr>
            <p:cNvSpPr/>
            <p:nvPr/>
          </p:nvSpPr>
          <p:spPr>
            <a:xfrm rot="5400000">
              <a:off x="3127439" y="-1044553"/>
              <a:ext cx="155448" cy="27527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3200"/>
            </a:p>
          </p:txBody>
        </p:sp>
        <p:sp>
          <p:nvSpPr>
            <p:cNvPr id="18" name="Right Brace 17">
              <a:extLst>
                <a:ext uri="{FF2B5EF4-FFF2-40B4-BE49-F238E27FC236}">
                  <a16:creationId xmlns:a16="http://schemas.microsoft.com/office/drawing/2014/main" id="{9B5F3CC6-3FE0-5D4B-8E18-5D20F4797197}"/>
                </a:ext>
              </a:extLst>
            </p:cNvPr>
            <p:cNvSpPr/>
            <p:nvPr/>
          </p:nvSpPr>
          <p:spPr>
            <a:xfrm rot="16200000">
              <a:off x="4384890" y="-1267227"/>
              <a:ext cx="141435" cy="525361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sz="3200"/>
            </a:p>
          </p:txBody>
        </p:sp>
        <p:sp>
          <p:nvSpPr>
            <p:cNvPr id="19" name="Rectangle 18">
              <a:extLst>
                <a:ext uri="{FF2B5EF4-FFF2-40B4-BE49-F238E27FC236}">
                  <a16:creationId xmlns:a16="http://schemas.microsoft.com/office/drawing/2014/main" id="{E2CAB4A2-613D-5140-BF3F-952765213EE2}"/>
                </a:ext>
              </a:extLst>
            </p:cNvPr>
            <p:cNvSpPr/>
            <p:nvPr/>
          </p:nvSpPr>
          <p:spPr>
            <a:xfrm>
              <a:off x="2686647"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DDE1C31B-6547-414D-BE39-EBF7E07155FC}"/>
                </a:ext>
              </a:extLst>
            </p:cNvPr>
            <p:cNvSpPr/>
            <p:nvPr/>
          </p:nvSpPr>
          <p:spPr>
            <a:xfrm>
              <a:off x="3130229"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B6333649-520F-7041-9FAF-99974A0C804D}"/>
                </a:ext>
              </a:extLst>
            </p:cNvPr>
            <p:cNvSpPr/>
            <p:nvPr/>
          </p:nvSpPr>
          <p:spPr>
            <a:xfrm>
              <a:off x="3575727"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033DDADA-57F1-6942-89B6-E5FDEF8197E1}"/>
                </a:ext>
              </a:extLst>
            </p:cNvPr>
            <p:cNvSpPr/>
            <p:nvPr/>
          </p:nvSpPr>
          <p:spPr>
            <a:xfrm>
              <a:off x="4021232"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7CFDBA7C-CE5D-6F4A-A060-CE8AC49018F1}"/>
                </a:ext>
              </a:extLst>
            </p:cNvPr>
            <p:cNvSpPr/>
            <p:nvPr/>
          </p:nvSpPr>
          <p:spPr>
            <a:xfrm>
              <a:off x="4459549"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48B5D937-D1F1-9446-8E17-654CF89E50BD}"/>
                </a:ext>
              </a:extLst>
            </p:cNvPr>
            <p:cNvSpPr/>
            <p:nvPr/>
          </p:nvSpPr>
          <p:spPr>
            <a:xfrm>
              <a:off x="4903863"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063F6674-E5A3-F84F-8181-C69A499A0F10}"/>
                </a:ext>
              </a:extLst>
            </p:cNvPr>
            <p:cNvSpPr/>
            <p:nvPr/>
          </p:nvSpPr>
          <p:spPr>
            <a:xfrm>
              <a:off x="5342855"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C4D33029-1062-824A-ACB7-6850140F20E3}"/>
                </a:ext>
              </a:extLst>
            </p:cNvPr>
            <p:cNvSpPr/>
            <p:nvPr/>
          </p:nvSpPr>
          <p:spPr>
            <a:xfrm>
              <a:off x="5792038"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E4F07DAB-4206-0649-A7E1-CF95DDE5C46A}"/>
                </a:ext>
              </a:extLst>
            </p:cNvPr>
            <p:cNvSpPr/>
            <p:nvPr/>
          </p:nvSpPr>
          <p:spPr>
            <a:xfrm>
              <a:off x="6235583"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11</a:t>
              </a:r>
              <a:endParaRPr lang="en-US" sz="280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E52CA5E5-01A3-A742-9A14-CD98A0CB06DB}"/>
                </a:ext>
              </a:extLst>
            </p:cNvPr>
            <p:cNvSpPr/>
            <p:nvPr/>
          </p:nvSpPr>
          <p:spPr>
            <a:xfrm>
              <a:off x="6679704" y="958722"/>
              <a:ext cx="435941" cy="2461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200" kern="1200">
                  <a:solidFill>
                    <a:srgbClr val="000000"/>
                  </a:solidFill>
                  <a:effectLst/>
                  <a:ea typeface="Times New Roman" panose="02020603050405020304" pitchFamily="18" charset="0"/>
                  <a:cs typeface="Times New Roman" panose="02020603050405020304" pitchFamily="18" charset="0"/>
                </a:rPr>
                <a:t>Month</a:t>
              </a:r>
              <a:r>
                <a:rPr lang="en-US" sz="1600" kern="1200">
                  <a:solidFill>
                    <a:srgbClr val="000000"/>
                  </a:solidFill>
                  <a:effectLst/>
                  <a:ea typeface="Times New Roman" panose="02020603050405020304" pitchFamily="18" charset="0"/>
                  <a:cs typeface="Times New Roman" panose="02020603050405020304" pitchFamily="18" charset="0"/>
                </a:rPr>
                <a:t> </a:t>
              </a:r>
              <a:r>
                <a:rPr lang="en-US" sz="1200" kern="1200">
                  <a:solidFill>
                    <a:srgbClr val="000000"/>
                  </a:solidFill>
                  <a:effectLst/>
                  <a:ea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endParaRPr>
            </a:p>
          </p:txBody>
        </p:sp>
      </p:grpSp>
      <p:sp>
        <p:nvSpPr>
          <p:cNvPr id="29" name="TextBox 28">
            <a:extLst>
              <a:ext uri="{FF2B5EF4-FFF2-40B4-BE49-F238E27FC236}">
                <a16:creationId xmlns:a16="http://schemas.microsoft.com/office/drawing/2014/main" id="{9CEF08B2-4475-2640-BCA4-6E0359D75E06}"/>
              </a:ext>
            </a:extLst>
          </p:cNvPr>
          <p:cNvSpPr txBox="1"/>
          <p:nvPr/>
        </p:nvSpPr>
        <p:spPr>
          <a:xfrm>
            <a:off x="1468873" y="5225514"/>
            <a:ext cx="9099509" cy="369332"/>
          </a:xfrm>
          <a:prstGeom prst="rect">
            <a:avLst/>
          </a:prstGeom>
          <a:noFill/>
        </p:spPr>
        <p:txBody>
          <a:bodyPr wrap="square" rtlCol="0">
            <a:spAutoFit/>
          </a:bodyPr>
          <a:lstStyle/>
          <a:p>
            <a:r>
              <a:rPr lang="en-US" sz="1800" dirty="0"/>
              <a:t>*Dose disruption: ≥ 50% reduction in average daily dose (compared to baseline)</a:t>
            </a:r>
          </a:p>
        </p:txBody>
      </p:sp>
    </p:spTree>
    <p:extLst>
      <p:ext uri="{BB962C8B-B14F-4D97-AF65-F5344CB8AC3E}">
        <p14:creationId xmlns:p14="http://schemas.microsoft.com/office/powerpoint/2010/main" val="401314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latin typeface="Gill Sans MT" panose="020B0502020104020203" pitchFamily="34" charset="77"/>
              </a:rPr>
              <a:t>What the Research Found</a:t>
            </a:r>
          </a:p>
        </p:txBody>
      </p:sp>
      <p:sp>
        <p:nvSpPr>
          <p:cNvPr id="4" name="Text Placeholder 2">
            <a:extLst>
              <a:ext uri="{FF2B5EF4-FFF2-40B4-BE49-F238E27FC236}">
                <a16:creationId xmlns:a16="http://schemas.microsoft.com/office/drawing/2014/main" id="{C19BD897-A823-2643-A8BB-9D29CBE5973A}"/>
              </a:ext>
            </a:extLst>
          </p:cNvPr>
          <p:cNvSpPr>
            <a:spLocks noGrp="1"/>
          </p:cNvSpPr>
          <p:nvPr>
            <p:ph idx="1"/>
          </p:nvPr>
        </p:nvSpPr>
        <p:spPr>
          <a:xfrm>
            <a:off x="838200" y="1481138"/>
            <a:ext cx="10515600" cy="4987925"/>
          </a:xfrm>
        </p:spPr>
        <p:txBody>
          <a:bodyPr/>
          <a:lstStyle/>
          <a:p>
            <a:r>
              <a:rPr lang="en-US" dirty="0">
                <a:latin typeface="Gill Sans MT" panose="020B0502020104020203" pitchFamily="34" charset="77"/>
              </a:rPr>
              <a:t>N= 369,085 patients</a:t>
            </a:r>
          </a:p>
          <a:p>
            <a:pPr lvl="1"/>
            <a:r>
              <a:rPr lang="en-US" dirty="0">
                <a:latin typeface="Gill Sans MT" panose="020B0502020104020203" pitchFamily="34" charset="77"/>
              </a:rPr>
              <a:t>9.6% of patients had a ≥50% dose reduction</a:t>
            </a:r>
          </a:p>
          <a:p>
            <a:pPr lvl="1"/>
            <a:r>
              <a:rPr lang="en-US" dirty="0">
                <a:latin typeface="Gill Sans MT" panose="020B0502020104020203" pitchFamily="34" charset="77"/>
              </a:rPr>
              <a:t>5.6% of patients completely discontinued opioids</a:t>
            </a:r>
          </a:p>
          <a:p>
            <a:r>
              <a:rPr lang="en-US" dirty="0">
                <a:latin typeface="Gill Sans MT" panose="020B0502020104020203" pitchFamily="34" charset="77"/>
              </a:rPr>
              <a:t>Dose reduction ≥50% (compared to continuing at baseline dose) associated with increased risk of</a:t>
            </a:r>
          </a:p>
          <a:p>
            <a:pPr lvl="1"/>
            <a:r>
              <a:rPr lang="en-US" dirty="0">
                <a:latin typeface="Gill Sans MT" panose="020B0502020104020203" pitchFamily="34" charset="77"/>
              </a:rPr>
              <a:t>Overdose: </a:t>
            </a:r>
            <a:r>
              <a:rPr lang="en-US" dirty="0" err="1">
                <a:latin typeface="Gill Sans MT" panose="020B0502020104020203" pitchFamily="34" charset="77"/>
              </a:rPr>
              <a:t>aIRR</a:t>
            </a:r>
            <a:r>
              <a:rPr lang="en-US" dirty="0">
                <a:latin typeface="Gill Sans MT" panose="020B0502020104020203" pitchFamily="34" charset="77"/>
              </a:rPr>
              <a:t> of 1.28 (95% CI: 1.14-1.44) </a:t>
            </a:r>
          </a:p>
          <a:p>
            <a:pPr lvl="1"/>
            <a:r>
              <a:rPr lang="en-US" dirty="0">
                <a:latin typeface="Gill Sans MT" panose="020B0502020104020203" pitchFamily="34" charset="77"/>
              </a:rPr>
              <a:t>Mental health crisis: </a:t>
            </a:r>
            <a:r>
              <a:rPr lang="en-US" dirty="0" err="1">
                <a:latin typeface="Gill Sans MT" panose="020B0502020104020203" pitchFamily="34" charset="77"/>
              </a:rPr>
              <a:t>aIRR</a:t>
            </a:r>
            <a:r>
              <a:rPr lang="en-US" dirty="0">
                <a:latin typeface="Gill Sans MT" panose="020B0502020104020203" pitchFamily="34" charset="77"/>
              </a:rPr>
              <a:t> 1.57 (95% CI: 1.36-1.82)</a:t>
            </a:r>
          </a:p>
          <a:p>
            <a:r>
              <a:rPr lang="en-US" dirty="0">
                <a:latin typeface="Gill Sans MT" panose="020B0502020104020203" pitchFamily="34" charset="77"/>
              </a:rPr>
              <a:t>Discontinuing opioids: </a:t>
            </a:r>
          </a:p>
          <a:p>
            <a:pPr lvl="1"/>
            <a:r>
              <a:rPr lang="en-US" dirty="0" err="1">
                <a:latin typeface="Gill Sans MT" panose="020B0502020104020203" pitchFamily="34" charset="77"/>
              </a:rPr>
              <a:t>aIRR</a:t>
            </a:r>
            <a:r>
              <a:rPr lang="en-US" dirty="0">
                <a:latin typeface="Gill Sans MT" panose="020B0502020104020203" pitchFamily="34" charset="77"/>
              </a:rPr>
              <a:t> 1.25 (95%CI: 1.08-1.45) for overdose, </a:t>
            </a:r>
            <a:r>
              <a:rPr lang="en-US" dirty="0" err="1">
                <a:latin typeface="Gill Sans MT" panose="020B0502020104020203" pitchFamily="34" charset="77"/>
              </a:rPr>
              <a:t>aIRR</a:t>
            </a:r>
            <a:r>
              <a:rPr lang="en-US" dirty="0">
                <a:latin typeface="Gill Sans MT" panose="020B0502020104020203" pitchFamily="34" charset="77"/>
              </a:rPr>
              <a:t> of 1.79 (1.46-2.20) for mental health crisis.</a:t>
            </a:r>
          </a:p>
        </p:txBody>
      </p:sp>
    </p:spTree>
    <p:extLst>
      <p:ext uri="{BB962C8B-B14F-4D97-AF65-F5344CB8AC3E}">
        <p14:creationId xmlns:p14="http://schemas.microsoft.com/office/powerpoint/2010/main" val="81818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latin typeface="Gill Sans MT" panose="020B0502020104020203" pitchFamily="34" charset="77"/>
              </a:rPr>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642365"/>
            <a:ext cx="10515600" cy="4745736"/>
          </a:xfrm>
        </p:spPr>
        <p:txBody>
          <a:bodyPr/>
          <a:lstStyle/>
          <a:p>
            <a:r>
              <a:rPr lang="en-US" dirty="0">
                <a:latin typeface="Gill Sans MT" panose="020B0502020104020203" pitchFamily="34" charset="77"/>
              </a:rPr>
              <a:t>Among patients prescribed stable, long-term lower dose opioid therapy, large relative dose reductions (50% or more) were associated with increased risk of overdose and mental health crisis. </a:t>
            </a:r>
          </a:p>
          <a:p>
            <a:pPr lvl="1"/>
            <a:endParaRPr lang="en-US" dirty="0">
              <a:latin typeface="Gill Sans MT" panose="020B0502020104020203" pitchFamily="34" charset="77"/>
            </a:endParaRPr>
          </a:p>
          <a:p>
            <a:r>
              <a:rPr lang="en-US" dirty="0">
                <a:latin typeface="Gill Sans MT" panose="020B0502020104020203" pitchFamily="34" charset="77"/>
              </a:rPr>
              <a:t>These findings suggest </a:t>
            </a:r>
            <a:r>
              <a:rPr lang="en-US" b="1" dirty="0">
                <a:latin typeface="Gill Sans MT" panose="020B0502020104020203" pitchFamily="34" charset="77"/>
              </a:rPr>
              <a:t>greater caution is needed in opioid dose reduction or discontinuation among long-term patients</a:t>
            </a:r>
            <a:r>
              <a:rPr lang="en-US" dirty="0">
                <a:latin typeface="Gill Sans MT" panose="020B0502020104020203" pitchFamily="34" charset="77"/>
              </a:rPr>
              <a:t>, even among those at lower doses</a:t>
            </a:r>
          </a:p>
          <a:p>
            <a:endParaRPr lang="en-US" dirty="0">
              <a:latin typeface="Gill Sans MT" panose="020B0502020104020203" pitchFamily="34" charset="77"/>
            </a:endParaRPr>
          </a:p>
        </p:txBody>
      </p:sp>
    </p:spTree>
    <p:extLst>
      <p:ext uri="{BB962C8B-B14F-4D97-AF65-F5344CB8AC3E}">
        <p14:creationId xmlns:p14="http://schemas.microsoft.com/office/powerpoint/2010/main" val="156262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66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Achievement of Glycemic Control and Antidepressant Medication Use in Comorbid Depression and Type II Diabetes</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3918322"/>
            <a:ext cx="10515600" cy="829056"/>
          </a:xfrm>
        </p:spPr>
        <p:txBody>
          <a:bodyPr/>
          <a:lstStyle/>
          <a:p>
            <a:pPr algn="ctr"/>
            <a:r>
              <a:rPr lang="en-US" sz="1800" dirty="0"/>
              <a:t>Jay Brieler, MD, Joanne Salas, MPH, Jeffrey </a:t>
            </a:r>
            <a:r>
              <a:rPr lang="en-US" sz="1800" dirty="0" err="1"/>
              <a:t>Scherrer</a:t>
            </a:r>
            <a:r>
              <a:rPr lang="en-US" sz="1800" dirty="0"/>
              <a:t>, PhD</a:t>
            </a:r>
          </a:p>
          <a:p>
            <a:pPr algn="ctr"/>
            <a:r>
              <a:rPr lang="en-US" sz="1800" dirty="0"/>
              <a:t>Saint Louis University Department of Family and Community Medicine</a:t>
            </a:r>
          </a:p>
          <a:p>
            <a:pPr algn="ctr"/>
            <a:r>
              <a:rPr lang="en-US" sz="1800" dirty="0"/>
              <a:t>North American Primary Care Research Group 2021</a:t>
            </a:r>
          </a:p>
        </p:txBody>
      </p:sp>
    </p:spTree>
    <p:extLst>
      <p:ext uri="{BB962C8B-B14F-4D97-AF65-F5344CB8AC3E}">
        <p14:creationId xmlns:p14="http://schemas.microsoft.com/office/powerpoint/2010/main" val="238288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endParaRPr lang="en-US" dirty="0"/>
          </a:p>
          <a:p>
            <a:r>
              <a:rPr lang="en-US" dirty="0"/>
              <a:t>In patients with depression who are diagnosed with uncontrolled type 2 diabetes mellitus, is treatment with anti-depressant medication associated with achievement of glycemic control?</a:t>
            </a:r>
          </a:p>
        </p:txBody>
      </p:sp>
    </p:spTree>
    <p:extLst>
      <p:ext uri="{BB962C8B-B14F-4D97-AF65-F5344CB8AC3E}">
        <p14:creationId xmlns:p14="http://schemas.microsoft.com/office/powerpoint/2010/main" val="59776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 Patient Identification</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401143"/>
            <a:ext cx="10515600" cy="5043107"/>
          </a:xfrm>
        </p:spPr>
        <p:txBody>
          <a:bodyPr/>
          <a:lstStyle/>
          <a:p>
            <a:r>
              <a:rPr lang="en-US" sz="2400" dirty="0"/>
              <a:t>Diabetic patients identified using ICD-9 and ICD-10 codes (n=374,630)</a:t>
            </a:r>
          </a:p>
          <a:p>
            <a:r>
              <a:rPr lang="en-US" sz="2400" dirty="0"/>
              <a:t>Inclusion criteria for age and co-morbidity (n=142,802)</a:t>
            </a:r>
          </a:p>
          <a:p>
            <a:pPr lvl="1"/>
            <a:r>
              <a:rPr lang="en-US" dirty="0">
                <a:solidFill>
                  <a:srgbClr val="1B3555"/>
                </a:solidFill>
              </a:rPr>
              <a:t>18-64 </a:t>
            </a:r>
            <a:r>
              <a:rPr lang="en-US" dirty="0" err="1">
                <a:solidFill>
                  <a:srgbClr val="1B3555"/>
                </a:solidFill>
              </a:rPr>
              <a:t>yo</a:t>
            </a:r>
            <a:endParaRPr lang="en-US" dirty="0">
              <a:solidFill>
                <a:srgbClr val="1B3555"/>
              </a:solidFill>
            </a:endParaRPr>
          </a:p>
          <a:p>
            <a:pPr lvl="1"/>
            <a:r>
              <a:rPr lang="en-US" dirty="0">
                <a:solidFill>
                  <a:srgbClr val="1B3555"/>
                </a:solidFill>
              </a:rPr>
              <a:t>No Cancer or HIV</a:t>
            </a:r>
          </a:p>
          <a:p>
            <a:pPr lvl="1"/>
            <a:r>
              <a:rPr lang="en-US" dirty="0">
                <a:solidFill>
                  <a:srgbClr val="1B3555"/>
                </a:solidFill>
              </a:rPr>
              <a:t>Cannot have had 3 or more steroid prescriptions in previous year</a:t>
            </a:r>
          </a:p>
          <a:p>
            <a:r>
              <a:rPr lang="en-US" sz="2400" dirty="0"/>
              <a:t>Diagnosis of depression at least a year prior to first DM diagnosis (n=23,487)</a:t>
            </a:r>
          </a:p>
          <a:p>
            <a:r>
              <a:rPr lang="en-US" sz="2400" dirty="0"/>
              <a:t>A1c available with 3 months prior to first DM diagnosis, &gt;7.0 (n = 9,972)</a:t>
            </a:r>
          </a:p>
          <a:p>
            <a:r>
              <a:rPr lang="en-US" sz="2400" dirty="0"/>
              <a:t>Complete data set including follow-up available (n = 7,332)</a:t>
            </a:r>
          </a:p>
          <a:p>
            <a:endParaRPr lang="en-US" dirty="0"/>
          </a:p>
        </p:txBody>
      </p:sp>
    </p:spTree>
    <p:extLst>
      <p:ext uri="{BB962C8B-B14F-4D97-AF65-F5344CB8AC3E}">
        <p14:creationId xmlns:p14="http://schemas.microsoft.com/office/powerpoint/2010/main" val="975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 Exposure and Outcome</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457413"/>
            <a:ext cx="10515600" cy="5043107"/>
          </a:xfrm>
        </p:spPr>
        <p:txBody>
          <a:bodyPr/>
          <a:lstStyle/>
          <a:p>
            <a:r>
              <a:rPr lang="en-US" dirty="0"/>
              <a:t>3 level exposure variable:</a:t>
            </a:r>
          </a:p>
          <a:p>
            <a:pPr lvl="1"/>
            <a:r>
              <a:rPr lang="en-US" sz="2800" dirty="0">
                <a:solidFill>
                  <a:srgbClr val="1B3555"/>
                </a:solidFill>
              </a:rPr>
              <a:t>Adequate ADM: Prescription of ADM for &gt;12 weeks in the year prior to DM diagnosis including &gt;= 3 prescriptions within a 4 week period</a:t>
            </a:r>
          </a:p>
          <a:p>
            <a:pPr lvl="1"/>
            <a:r>
              <a:rPr lang="en-US" sz="2800" dirty="0">
                <a:solidFill>
                  <a:srgbClr val="1B3555"/>
                </a:solidFill>
              </a:rPr>
              <a:t>Inadequate ADM: less than 3 prescriptions in all 4 weeks periods for ADM </a:t>
            </a:r>
          </a:p>
          <a:p>
            <a:pPr lvl="1"/>
            <a:r>
              <a:rPr lang="en-US" sz="2800" dirty="0">
                <a:solidFill>
                  <a:srgbClr val="1B3555"/>
                </a:solidFill>
              </a:rPr>
              <a:t>No ADM</a:t>
            </a:r>
          </a:p>
          <a:p>
            <a:r>
              <a:rPr lang="en-US" dirty="0"/>
              <a:t>Outcome = glycemic control at follow-up</a:t>
            </a:r>
          </a:p>
          <a:p>
            <a:pPr lvl="1"/>
            <a:r>
              <a:rPr lang="en-US" sz="2800" dirty="0">
                <a:solidFill>
                  <a:srgbClr val="1B3555"/>
                </a:solidFill>
              </a:rPr>
              <a:t>Defined as A1c &lt; 7.0% (ADA 2015)</a:t>
            </a:r>
          </a:p>
          <a:p>
            <a:endParaRPr lang="en-US" dirty="0"/>
          </a:p>
        </p:txBody>
      </p:sp>
    </p:spTree>
    <p:extLst>
      <p:ext uri="{BB962C8B-B14F-4D97-AF65-F5344CB8AC3E}">
        <p14:creationId xmlns:p14="http://schemas.microsoft.com/office/powerpoint/2010/main" val="347065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 Co-Variates</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457413"/>
            <a:ext cx="10515600" cy="5043107"/>
          </a:xfrm>
        </p:spPr>
        <p:txBody>
          <a:bodyPr numCol="2"/>
          <a:lstStyle/>
          <a:p>
            <a:r>
              <a:rPr lang="en-US" dirty="0"/>
              <a:t>Baseline A1c</a:t>
            </a:r>
          </a:p>
          <a:p>
            <a:r>
              <a:rPr lang="en-US" dirty="0"/>
              <a:t>Oral diabetic medication</a:t>
            </a:r>
          </a:p>
          <a:p>
            <a:r>
              <a:rPr lang="en-US" dirty="0"/>
              <a:t>Insulin use</a:t>
            </a:r>
          </a:p>
          <a:p>
            <a:r>
              <a:rPr lang="en-US" dirty="0"/>
              <a:t>Anxiety Disorder</a:t>
            </a:r>
          </a:p>
          <a:p>
            <a:r>
              <a:rPr lang="en-US" dirty="0"/>
              <a:t>Hypertension</a:t>
            </a:r>
          </a:p>
          <a:p>
            <a:r>
              <a:rPr lang="en-US" dirty="0"/>
              <a:t>Hyperlipidemia</a:t>
            </a:r>
          </a:p>
          <a:p>
            <a:r>
              <a:rPr lang="en-US" dirty="0"/>
              <a:t>Vascular Disease</a:t>
            </a:r>
          </a:p>
          <a:p>
            <a:r>
              <a:rPr lang="en-US" dirty="0"/>
              <a:t>Obesity</a:t>
            </a:r>
          </a:p>
          <a:p>
            <a:r>
              <a:rPr lang="en-US" dirty="0"/>
              <a:t>Smoking history</a:t>
            </a:r>
          </a:p>
          <a:p>
            <a:r>
              <a:rPr lang="en-US" dirty="0"/>
              <a:t>Gender</a:t>
            </a:r>
          </a:p>
          <a:p>
            <a:r>
              <a:rPr lang="en-US" dirty="0"/>
              <a:t>Race</a:t>
            </a:r>
          </a:p>
          <a:p>
            <a:r>
              <a:rPr lang="en-US" dirty="0"/>
              <a:t>Insurance status</a:t>
            </a:r>
          </a:p>
          <a:p>
            <a:r>
              <a:rPr lang="en-US" dirty="0"/>
              <a:t>Volume of Health Care Utilization</a:t>
            </a:r>
          </a:p>
          <a:p>
            <a:endParaRPr lang="en-US" dirty="0"/>
          </a:p>
        </p:txBody>
      </p:sp>
    </p:spTree>
    <p:extLst>
      <p:ext uri="{BB962C8B-B14F-4D97-AF65-F5344CB8AC3E}">
        <p14:creationId xmlns:p14="http://schemas.microsoft.com/office/powerpoint/2010/main" val="97218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2011680"/>
            <a:ext cx="10515600" cy="4165283"/>
          </a:xfrm>
        </p:spPr>
        <p:txBody>
          <a:bodyPr/>
          <a:lstStyle/>
          <a:p>
            <a:r>
              <a:rPr lang="en-US" dirty="0"/>
              <a:t>Are patients, 65 years of age and older, less likely to develop dementia if they receive herpes zoster vaccination? </a:t>
            </a:r>
          </a:p>
        </p:txBody>
      </p:sp>
    </p:spTree>
    <p:extLst>
      <p:ext uri="{BB962C8B-B14F-4D97-AF65-F5344CB8AC3E}">
        <p14:creationId xmlns:p14="http://schemas.microsoft.com/office/powerpoint/2010/main" val="50507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 Analysis</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numCol="1"/>
          <a:lstStyle/>
          <a:p>
            <a:r>
              <a:rPr lang="en-US" sz="2400" dirty="0"/>
              <a:t>A Cox proportional hazards model in unweighted and weighted data assessed the association of adequate ADM treatment and time to glycemic control, expressed with hazard ratios and 95% confidence intervals</a:t>
            </a:r>
          </a:p>
          <a:p>
            <a:r>
              <a:rPr lang="en-US" sz="2400" dirty="0"/>
              <a:t>Bivariate analyses using chi-square tests for categorical variables and one-way ANOVA for continuous variables estimated the association between covariates and adequate depression treatment group.</a:t>
            </a:r>
          </a:p>
          <a:p>
            <a:r>
              <a:rPr lang="en-US" sz="2400" dirty="0"/>
              <a:t>All baseline covariates and demographic factors were balanced across exposure groups using propensity scores and inverse probability treatment weighting (IPTW).</a:t>
            </a:r>
          </a:p>
          <a:p>
            <a:r>
              <a:rPr lang="en-US" sz="2400" dirty="0"/>
              <a:t>Standard mean differences before and after IPTW weighting estimated effect size differences between all adequate ADM treatment group pairwise comparisons.</a:t>
            </a:r>
          </a:p>
          <a:p>
            <a:endParaRPr lang="en-US" dirty="0"/>
          </a:p>
        </p:txBody>
      </p:sp>
    </p:spTree>
    <p:extLst>
      <p:ext uri="{BB962C8B-B14F-4D97-AF65-F5344CB8AC3E}">
        <p14:creationId xmlns:p14="http://schemas.microsoft.com/office/powerpoint/2010/main" val="96913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graphicFrame>
        <p:nvGraphicFramePr>
          <p:cNvPr id="4" name="Content Placeholder 3"/>
          <p:cNvGraphicFramePr>
            <a:graphicFrameLocks noGrp="1"/>
          </p:cNvGraphicFramePr>
          <p:nvPr>
            <p:ph idx="1"/>
            <p:extLst/>
          </p:nvPr>
        </p:nvGraphicFramePr>
        <p:xfrm>
          <a:off x="838199" y="1145293"/>
          <a:ext cx="10052713" cy="4750715"/>
        </p:xfrm>
        <a:graphic>
          <a:graphicData uri="http://schemas.openxmlformats.org/drawingml/2006/table">
            <a:tbl>
              <a:tblPr firstRow="1" firstCol="1" bandRow="1">
                <a:tableStyleId>{5C22544A-7EE6-4342-B048-85BDC9FD1C3A}</a:tableStyleId>
              </a:tblPr>
              <a:tblGrid>
                <a:gridCol w="3807373">
                  <a:extLst>
                    <a:ext uri="{9D8B030D-6E8A-4147-A177-3AD203B41FA5}">
                      <a16:colId xmlns:a16="http://schemas.microsoft.com/office/drawing/2014/main" val="1791199860"/>
                    </a:ext>
                  </a:extLst>
                </a:gridCol>
                <a:gridCol w="3036335">
                  <a:extLst>
                    <a:ext uri="{9D8B030D-6E8A-4147-A177-3AD203B41FA5}">
                      <a16:colId xmlns:a16="http://schemas.microsoft.com/office/drawing/2014/main" val="1767705900"/>
                    </a:ext>
                  </a:extLst>
                </a:gridCol>
                <a:gridCol w="3098098">
                  <a:extLst>
                    <a:ext uri="{9D8B030D-6E8A-4147-A177-3AD203B41FA5}">
                      <a16:colId xmlns:a16="http://schemas.microsoft.com/office/drawing/2014/main" val="2034511172"/>
                    </a:ext>
                  </a:extLst>
                </a:gridCol>
                <a:gridCol w="110907">
                  <a:extLst>
                    <a:ext uri="{9D8B030D-6E8A-4147-A177-3AD203B41FA5}">
                      <a16:colId xmlns:a16="http://schemas.microsoft.com/office/drawing/2014/main" val="1937346928"/>
                    </a:ext>
                  </a:extLst>
                </a:gridCol>
              </a:tblGrid>
              <a:tr h="643647">
                <a:tc gridSpan="4">
                  <a:txBody>
                    <a:bodyPr/>
                    <a:lstStyle/>
                    <a:p>
                      <a:pPr marL="0" marR="0">
                        <a:lnSpc>
                          <a:spcPct val="107000"/>
                        </a:lnSpc>
                        <a:spcBef>
                          <a:spcPts val="0"/>
                        </a:spcBef>
                        <a:spcAft>
                          <a:spcPts val="0"/>
                        </a:spcAft>
                      </a:pPr>
                      <a:r>
                        <a:rPr lang="en-US" sz="1400" dirty="0">
                          <a:effectLst/>
                        </a:rPr>
                        <a:t>Association between antidepressant medication (ADM) group and glycemic control. Results from extended Cox Models with </a:t>
                      </a:r>
                      <a:r>
                        <a:rPr lang="en-US" sz="1400" dirty="0" err="1">
                          <a:effectLst/>
                        </a:rPr>
                        <a:t>heaviside</a:t>
                      </a:r>
                      <a:r>
                        <a:rPr lang="en-US" sz="1400" dirty="0">
                          <a:effectLst/>
                        </a:rPr>
                        <a:t> function (time &lt; 36 months vs. 36 to &lt; 72 months vs. time ≥ 72 months), crude (unweighted) and weighted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3789083"/>
                  </a:ext>
                </a:extLst>
              </a:tr>
              <a:tr h="490767">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Crude</a:t>
                      </a:r>
                    </a:p>
                    <a:p>
                      <a:pPr marL="0" marR="0" algn="ctr">
                        <a:lnSpc>
                          <a:spcPct val="107000"/>
                        </a:lnSpc>
                        <a:spcBef>
                          <a:spcPts val="0"/>
                        </a:spcBef>
                        <a:spcAft>
                          <a:spcPts val="0"/>
                        </a:spcAft>
                      </a:pPr>
                      <a:r>
                        <a:rPr lang="en-US" sz="1400">
                          <a:effectLst/>
                        </a:rPr>
                        <a:t>HR (95% CI)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Weighted</a:t>
                      </a:r>
                    </a:p>
                    <a:p>
                      <a:pPr marL="0" marR="0" algn="ctr">
                        <a:lnSpc>
                          <a:spcPct val="107000"/>
                        </a:lnSpc>
                        <a:spcBef>
                          <a:spcPts val="0"/>
                        </a:spcBef>
                        <a:spcAft>
                          <a:spcPts val="0"/>
                        </a:spcAft>
                      </a:pPr>
                      <a:r>
                        <a:rPr lang="en-US" sz="1400">
                          <a:effectLst/>
                        </a:rPr>
                        <a:t>HR (95% CI)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3422914"/>
                  </a:ext>
                </a:extLst>
              </a:tr>
              <a:tr h="239102">
                <a:tc>
                  <a:txBody>
                    <a:bodyPr/>
                    <a:lstStyle/>
                    <a:p>
                      <a:pPr marL="0" marR="0">
                        <a:lnSpc>
                          <a:spcPct val="107000"/>
                        </a:lnSpc>
                        <a:spcBef>
                          <a:spcPts val="0"/>
                        </a:spcBef>
                        <a:spcAft>
                          <a:spcPts val="0"/>
                        </a:spcAft>
                      </a:pPr>
                      <a:r>
                        <a:rPr lang="en-US" sz="1400" u="sng">
                          <a:effectLst/>
                        </a:rPr>
                        <a:t>Observation months &lt; 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9178012"/>
                  </a:ext>
                </a:extLst>
              </a:tr>
              <a:tr h="239102">
                <a:tc>
                  <a:txBody>
                    <a:bodyPr/>
                    <a:lstStyle/>
                    <a:p>
                      <a:pPr marL="0" marR="0">
                        <a:lnSpc>
                          <a:spcPct val="107000"/>
                        </a:lnSpc>
                        <a:spcBef>
                          <a:spcPts val="0"/>
                        </a:spcBef>
                        <a:spcAft>
                          <a:spcPts val="0"/>
                        </a:spcAft>
                      </a:pPr>
                      <a:r>
                        <a:rPr lang="en-US" sz="1400">
                          <a:effectLst/>
                        </a:rPr>
                        <a:t>No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8763904"/>
                  </a:ext>
                </a:extLst>
              </a:tr>
              <a:tr h="239102">
                <a:tc>
                  <a:txBody>
                    <a:bodyPr/>
                    <a:lstStyle/>
                    <a:p>
                      <a:pPr marL="0" marR="0">
                        <a:lnSpc>
                          <a:spcPct val="107000"/>
                        </a:lnSpc>
                        <a:spcBef>
                          <a:spcPts val="0"/>
                        </a:spcBef>
                        <a:spcAft>
                          <a:spcPts val="0"/>
                        </a:spcAft>
                      </a:pPr>
                      <a:r>
                        <a:rPr lang="en-US" sz="1400">
                          <a:effectLst/>
                        </a:rPr>
                        <a:t>Inadequate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1.19 (1.10-1.29)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1.06 (0.96-1.17)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5459484"/>
                  </a:ext>
                </a:extLst>
              </a:tr>
              <a:tr h="239102">
                <a:tc>
                  <a:txBody>
                    <a:bodyPr/>
                    <a:lstStyle/>
                    <a:p>
                      <a:pPr marL="0" marR="0">
                        <a:lnSpc>
                          <a:spcPct val="107000"/>
                        </a:lnSpc>
                        <a:spcBef>
                          <a:spcPts val="0"/>
                        </a:spcBef>
                        <a:spcAft>
                          <a:spcPts val="0"/>
                        </a:spcAft>
                      </a:pPr>
                      <a:r>
                        <a:rPr lang="en-US" sz="1400" dirty="0">
                          <a:effectLst/>
                        </a:rPr>
                        <a:t>Adequate ADM treatment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1.29 (1.17-1.43)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1.17 (1.02-1.34)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4583697"/>
                  </a:ext>
                </a:extLst>
              </a:tr>
              <a:tr h="239102">
                <a:tc>
                  <a:txBody>
                    <a:bodyPr/>
                    <a:lstStyle/>
                    <a:p>
                      <a:pPr marL="18288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34347112"/>
                  </a:ext>
                </a:extLst>
              </a:tr>
              <a:tr h="239102">
                <a:tc>
                  <a:txBody>
                    <a:bodyPr/>
                    <a:lstStyle/>
                    <a:p>
                      <a:pPr marL="0" marR="0">
                        <a:lnSpc>
                          <a:spcPct val="107000"/>
                        </a:lnSpc>
                        <a:spcBef>
                          <a:spcPts val="0"/>
                        </a:spcBef>
                        <a:spcAft>
                          <a:spcPts val="0"/>
                        </a:spcAft>
                      </a:pPr>
                      <a:r>
                        <a:rPr lang="en-US" sz="1400" u="sng">
                          <a:effectLst/>
                        </a:rPr>
                        <a:t>Observation months 36 - &lt; 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16154494"/>
                  </a:ext>
                </a:extLst>
              </a:tr>
              <a:tr h="239102">
                <a:tc>
                  <a:txBody>
                    <a:bodyPr/>
                    <a:lstStyle/>
                    <a:p>
                      <a:pPr marL="0" marR="0">
                        <a:lnSpc>
                          <a:spcPct val="107000"/>
                        </a:lnSpc>
                        <a:spcBef>
                          <a:spcPts val="0"/>
                        </a:spcBef>
                        <a:spcAft>
                          <a:spcPts val="0"/>
                        </a:spcAft>
                      </a:pPr>
                      <a:r>
                        <a:rPr lang="en-US" sz="1400">
                          <a:effectLst/>
                        </a:rPr>
                        <a:t>No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89240231"/>
                  </a:ext>
                </a:extLst>
              </a:tr>
              <a:tr h="239102">
                <a:tc>
                  <a:txBody>
                    <a:bodyPr/>
                    <a:lstStyle/>
                    <a:p>
                      <a:pPr marL="0" marR="0">
                        <a:lnSpc>
                          <a:spcPct val="107000"/>
                        </a:lnSpc>
                        <a:spcBef>
                          <a:spcPts val="0"/>
                        </a:spcBef>
                        <a:spcAft>
                          <a:spcPts val="0"/>
                        </a:spcAft>
                      </a:pPr>
                      <a:r>
                        <a:rPr lang="en-US" sz="1400">
                          <a:effectLst/>
                        </a:rPr>
                        <a:t>Inadequate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1.09 (0.88-1.37)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1.09 (0.83-1.43)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19202020"/>
                  </a:ext>
                </a:extLst>
              </a:tr>
              <a:tr h="239102">
                <a:tc>
                  <a:txBody>
                    <a:bodyPr/>
                    <a:lstStyle/>
                    <a:p>
                      <a:pPr marL="0" marR="0">
                        <a:lnSpc>
                          <a:spcPct val="107000"/>
                        </a:lnSpc>
                        <a:spcBef>
                          <a:spcPts val="0"/>
                        </a:spcBef>
                        <a:spcAft>
                          <a:spcPts val="0"/>
                        </a:spcAft>
                      </a:pPr>
                      <a:r>
                        <a:rPr lang="en-US" sz="1400">
                          <a:effectLst/>
                        </a:rPr>
                        <a:t>Adequate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0.77 (0.54-1.10)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0.78 (0.51-1.20)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9573405"/>
                  </a:ext>
                </a:extLst>
              </a:tr>
              <a:tr h="239102">
                <a:tc>
                  <a:txBody>
                    <a:bodyPr/>
                    <a:lstStyle/>
                    <a:p>
                      <a:pPr marL="18288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6391489"/>
                  </a:ext>
                </a:extLst>
              </a:tr>
              <a:tr h="239102">
                <a:tc>
                  <a:txBody>
                    <a:bodyPr/>
                    <a:lstStyle/>
                    <a:p>
                      <a:pPr marL="0" marR="0">
                        <a:lnSpc>
                          <a:spcPct val="107000"/>
                        </a:lnSpc>
                        <a:spcBef>
                          <a:spcPts val="0"/>
                        </a:spcBef>
                        <a:spcAft>
                          <a:spcPts val="0"/>
                        </a:spcAft>
                      </a:pPr>
                      <a:r>
                        <a:rPr lang="en-US" sz="1400" u="sng">
                          <a:effectLst/>
                        </a:rPr>
                        <a:t>Observation months ≥ 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2627463"/>
                  </a:ext>
                </a:extLst>
              </a:tr>
              <a:tr h="239102">
                <a:tc>
                  <a:txBody>
                    <a:bodyPr/>
                    <a:lstStyle/>
                    <a:p>
                      <a:pPr marL="0" marR="0">
                        <a:lnSpc>
                          <a:spcPct val="107000"/>
                        </a:lnSpc>
                        <a:spcBef>
                          <a:spcPts val="0"/>
                        </a:spcBef>
                        <a:spcAft>
                          <a:spcPts val="0"/>
                        </a:spcAft>
                      </a:pPr>
                      <a:r>
                        <a:rPr lang="en-US" sz="1400">
                          <a:effectLst/>
                        </a:rPr>
                        <a:t>No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9064669"/>
                  </a:ext>
                </a:extLst>
              </a:tr>
              <a:tr h="239102">
                <a:tc>
                  <a:txBody>
                    <a:bodyPr/>
                    <a:lstStyle/>
                    <a:p>
                      <a:pPr marL="0" marR="0">
                        <a:lnSpc>
                          <a:spcPct val="107000"/>
                        </a:lnSpc>
                        <a:spcBef>
                          <a:spcPts val="0"/>
                        </a:spcBef>
                        <a:spcAft>
                          <a:spcPts val="0"/>
                        </a:spcAft>
                      </a:pPr>
                      <a:r>
                        <a:rPr lang="en-US" sz="1400">
                          <a:effectLst/>
                        </a:rPr>
                        <a:t>Inadequate ADM treatment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0.82 (0.36-1.88)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1.02 (0.37-2.81)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6426195"/>
                  </a:ext>
                </a:extLst>
              </a:tr>
              <a:tr h="239102">
                <a:tc>
                  <a:txBody>
                    <a:bodyPr/>
                    <a:lstStyle/>
                    <a:p>
                      <a:pPr marL="0" marR="0">
                        <a:lnSpc>
                          <a:spcPct val="107000"/>
                        </a:lnSpc>
                        <a:spcBef>
                          <a:spcPts val="0"/>
                        </a:spcBef>
                        <a:spcAft>
                          <a:spcPts val="0"/>
                        </a:spcAft>
                      </a:pPr>
                      <a:r>
                        <a:rPr lang="en-US" sz="1400" dirty="0">
                          <a:effectLst/>
                        </a:rPr>
                        <a:t>Adequate ADM treatment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0.50 (0.11-2.21)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0.33 (0.06-1.94)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63137735"/>
                  </a:ext>
                </a:extLst>
              </a:tr>
              <a:tr h="239102">
                <a:tc gridSpan="4">
                  <a:txBody>
                    <a:bodyPr/>
                    <a:lstStyle/>
                    <a:p>
                      <a:pPr marL="0" marR="0">
                        <a:lnSpc>
                          <a:spcPct val="107000"/>
                        </a:lnSpc>
                        <a:spcBef>
                          <a:spcPts val="0"/>
                        </a:spcBef>
                        <a:spcAft>
                          <a:spcPts val="0"/>
                        </a:spcAft>
                      </a:pPr>
                      <a:r>
                        <a:rPr lang="en-US" sz="1400" dirty="0">
                          <a:effectLst/>
                        </a:rPr>
                        <a:t>Note: Proportional hazard assumption met in each model, p&gt;0.20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62753"/>
                  </a:ext>
                </a:extLst>
              </a:tr>
            </a:tbl>
          </a:graphicData>
        </a:graphic>
      </p:graphicFrame>
    </p:spTree>
    <p:extLst>
      <p:ext uri="{BB962C8B-B14F-4D97-AF65-F5344CB8AC3E}">
        <p14:creationId xmlns:p14="http://schemas.microsoft.com/office/powerpoint/2010/main" val="85119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p:cNvSpPr>
            <a:spLocks noGrp="1"/>
          </p:cNvSpPr>
          <p:nvPr>
            <p:ph idx="1"/>
          </p:nvPr>
        </p:nvSpPr>
        <p:spPr>
          <a:xfrm>
            <a:off x="838200" y="1663216"/>
            <a:ext cx="10515600" cy="3959661"/>
          </a:xfrm>
        </p:spPr>
        <p:txBody>
          <a:bodyPr/>
          <a:lstStyle/>
          <a:p>
            <a:r>
              <a:rPr lang="en-US" dirty="0"/>
              <a:t>In patients with depression who are subsequently diagnosed with uncontrolled type 2 diabetes mellitus, adequate treatment with antidepressant medication is associated with achievement of glycemic control within the first 36 months from diagnosis.</a:t>
            </a:r>
          </a:p>
          <a:p>
            <a:r>
              <a:rPr lang="en-US" dirty="0"/>
              <a:t>This statistically significant effect remains after controlling for a variety of co-variates. </a:t>
            </a:r>
          </a:p>
          <a:p>
            <a:r>
              <a:rPr lang="en-US" dirty="0"/>
              <a:t>No statistically significant effect was seen beyond 36 months.</a:t>
            </a:r>
          </a:p>
        </p:txBody>
      </p:sp>
    </p:spTree>
    <p:extLst>
      <p:ext uri="{BB962C8B-B14F-4D97-AF65-F5344CB8AC3E}">
        <p14:creationId xmlns:p14="http://schemas.microsoft.com/office/powerpoint/2010/main" val="1426424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endParaRPr lang="en-US" dirty="0"/>
          </a:p>
          <a:p>
            <a:r>
              <a:rPr lang="en-US" sz="3200" dirty="0"/>
              <a:t>In patients with co-morbid depression and diabetes, adequate medical treatment of the depression is associated with better control of blood sugar.</a:t>
            </a:r>
          </a:p>
        </p:txBody>
      </p:sp>
    </p:spTree>
    <p:extLst>
      <p:ext uri="{BB962C8B-B14F-4D97-AF65-F5344CB8AC3E}">
        <p14:creationId xmlns:p14="http://schemas.microsoft.com/office/powerpoint/2010/main" val="305723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39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Medical Assistant Perceptions of Influences on Job Satisfaction and Job Burnout</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2832116"/>
            <a:ext cx="10515600" cy="829056"/>
          </a:xfrm>
        </p:spPr>
        <p:txBody>
          <a:bodyPr/>
          <a:lstStyle/>
          <a:p>
            <a:pPr marL="0" indent="0" algn="ctr">
              <a:buNone/>
            </a:pPr>
            <a:r>
              <a:rPr lang="en-US" dirty="0"/>
              <a:t>Tristen Hall, MPH</a:t>
            </a:r>
          </a:p>
        </p:txBody>
      </p:sp>
      <p:sp>
        <p:nvSpPr>
          <p:cNvPr id="4" name="TextBox 3">
            <a:extLst>
              <a:ext uri="{FF2B5EF4-FFF2-40B4-BE49-F238E27FC236}">
                <a16:creationId xmlns:a16="http://schemas.microsoft.com/office/drawing/2014/main" id="{28E3F11C-1137-3E4C-A8A5-836A9F711D1C}"/>
              </a:ext>
            </a:extLst>
          </p:cNvPr>
          <p:cNvSpPr txBox="1"/>
          <p:nvPr/>
        </p:nvSpPr>
        <p:spPr>
          <a:xfrm>
            <a:off x="2157984" y="3291840"/>
            <a:ext cx="8241792" cy="369332"/>
          </a:xfrm>
          <a:prstGeom prst="rect">
            <a:avLst/>
          </a:prstGeom>
          <a:noFill/>
        </p:spPr>
        <p:txBody>
          <a:bodyPr wrap="square" rtlCol="0">
            <a:spAutoFit/>
          </a:bodyPr>
          <a:lstStyle/>
          <a:p>
            <a:pPr algn="ctr"/>
            <a:r>
              <a:rPr lang="en-US" dirty="0">
                <a:solidFill>
                  <a:srgbClr val="1B3555"/>
                </a:solidFill>
              </a:rPr>
              <a:t>University of Colorado Department of Family Medicine</a:t>
            </a:r>
          </a:p>
        </p:txBody>
      </p:sp>
    </p:spTree>
    <p:extLst>
      <p:ext uri="{BB962C8B-B14F-4D97-AF65-F5344CB8AC3E}">
        <p14:creationId xmlns:p14="http://schemas.microsoft.com/office/powerpoint/2010/main" val="112470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What are medical assistants’ (MAs) perceptions of factors that influence their employee outcomes, such as job burnout and job satisfaction?</a:t>
            </a:r>
          </a:p>
          <a:p>
            <a:endParaRPr lang="en-US" dirty="0"/>
          </a:p>
        </p:txBody>
      </p:sp>
    </p:spTree>
    <p:extLst>
      <p:ext uri="{BB962C8B-B14F-4D97-AF65-F5344CB8AC3E}">
        <p14:creationId xmlns:p14="http://schemas.microsoft.com/office/powerpoint/2010/main" val="264873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u="sng" dirty="0"/>
              <a:t>Study Design</a:t>
            </a:r>
            <a:r>
              <a:rPr lang="en-US" dirty="0"/>
              <a:t>: Qualitative phase of exploratory sequential mixed methods study</a:t>
            </a:r>
          </a:p>
          <a:p>
            <a:pPr marL="0" indent="0">
              <a:buNone/>
            </a:pPr>
            <a:endParaRPr lang="en-US" dirty="0"/>
          </a:p>
          <a:p>
            <a:r>
              <a:rPr lang="en-US" u="sng" dirty="0"/>
              <a:t>Data Collection Method</a:t>
            </a:r>
            <a:r>
              <a:rPr lang="en-US" dirty="0"/>
              <a:t>: In-person focus groups (before March 2020) and individual interviews by Zoom or phone</a:t>
            </a:r>
          </a:p>
          <a:p>
            <a:pPr marL="0" indent="0">
              <a:buNone/>
            </a:pPr>
            <a:endParaRPr lang="en-US" dirty="0"/>
          </a:p>
          <a:p>
            <a:r>
              <a:rPr lang="en-US" u="sng" dirty="0"/>
              <a:t>Analysis Method</a:t>
            </a:r>
            <a:r>
              <a:rPr lang="en-US" dirty="0"/>
              <a:t>: Qualitative analysis – grounded editing approach</a:t>
            </a:r>
            <a:endParaRPr lang="en-US" u="sng" dirty="0"/>
          </a:p>
        </p:txBody>
      </p:sp>
    </p:spTree>
    <p:extLst>
      <p:ext uri="{BB962C8B-B14F-4D97-AF65-F5344CB8AC3E}">
        <p14:creationId xmlns:p14="http://schemas.microsoft.com/office/powerpoint/2010/main" val="75044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r>
              <a:rPr lang="en-US" dirty="0"/>
              <a:t>Influences on job satisfaction and burnout, according to MAs:</a:t>
            </a:r>
          </a:p>
          <a:p>
            <a:pPr lvl="1"/>
            <a:r>
              <a:rPr lang="en-US" b="1" dirty="0"/>
              <a:t>Heavy workload </a:t>
            </a:r>
            <a:r>
              <a:rPr lang="en-US" dirty="0"/>
              <a:t>from added responsibilities, staffing levels</a:t>
            </a:r>
            <a:r>
              <a:rPr lang="en-US" b="1" dirty="0"/>
              <a:t> </a:t>
            </a:r>
            <a:r>
              <a:rPr lang="en-US" dirty="0"/>
              <a:t>leads to burnout, other negative feelings</a:t>
            </a:r>
            <a:br>
              <a:rPr lang="en-US" dirty="0"/>
            </a:br>
            <a:r>
              <a:rPr lang="en-US" i="1" dirty="0"/>
              <a:t>“I think the job burnout is largely… they keep adding things for us to do. It's, ‘Oh, it only takes one or three or five or ten more clicks.’ And it's like OK, but that's with 26 patients a day.”</a:t>
            </a:r>
            <a:endParaRPr lang="en-US" dirty="0"/>
          </a:p>
          <a:p>
            <a:pPr marL="457200" lvl="1" indent="0">
              <a:buNone/>
            </a:pPr>
            <a:endParaRPr lang="en-US" dirty="0"/>
          </a:p>
          <a:p>
            <a:pPr lvl="1"/>
            <a:r>
              <a:rPr lang="en-US" b="1" dirty="0"/>
              <a:t>Lack of recognition</a:t>
            </a:r>
            <a:r>
              <a:rPr lang="en-US" dirty="0"/>
              <a:t> from practice leadership and general public hinders job satisfaction  </a:t>
            </a:r>
            <a:br>
              <a:rPr lang="en-US" dirty="0"/>
            </a:br>
            <a:r>
              <a:rPr lang="en-US" i="1" dirty="0"/>
              <a:t>“Sometimes you do feel with the work overload that you have in one day that you that you're just so tired. And you just don't feel like you get the same respect as somebody else.”</a:t>
            </a:r>
            <a:r>
              <a:rPr lang="en-US" dirty="0"/>
              <a:t> </a:t>
            </a:r>
          </a:p>
        </p:txBody>
      </p:sp>
    </p:spTree>
    <p:extLst>
      <p:ext uri="{BB962C8B-B14F-4D97-AF65-F5344CB8AC3E}">
        <p14:creationId xmlns:p14="http://schemas.microsoft.com/office/powerpoint/2010/main" val="2840043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r>
              <a:rPr lang="en-US" dirty="0"/>
              <a:t>Influences on job satisfaction and burnout, according to MAs:</a:t>
            </a:r>
          </a:p>
          <a:p>
            <a:pPr lvl="1"/>
            <a:r>
              <a:rPr lang="en-US" b="1" dirty="0"/>
              <a:t>Low pay </a:t>
            </a:r>
            <a:r>
              <a:rPr lang="en-US" dirty="0"/>
              <a:t>is inadequate for workload, reflects lack of recognition</a:t>
            </a:r>
            <a:br>
              <a:rPr lang="en-US" dirty="0"/>
            </a:br>
            <a:r>
              <a:rPr lang="en-US" i="1" dirty="0"/>
              <a:t>“We get paid very low. I have a daughter in law that works in the grocery store and she gets paid more than I do. So that's painful because I went to school. I got a degree and we also work so hard, we're on our feet. I average about 10,000 steps a day up and down the halls and the pay just doesn't compensate.” </a:t>
            </a:r>
            <a:endParaRPr lang="en-US" dirty="0"/>
          </a:p>
          <a:p>
            <a:pPr lvl="1"/>
            <a:endParaRPr lang="en-US" b="1" dirty="0"/>
          </a:p>
          <a:p>
            <a:pPr lvl="1"/>
            <a:r>
              <a:rPr lang="en-US" b="1" dirty="0"/>
              <a:t>Work support</a:t>
            </a:r>
            <a:r>
              <a:rPr lang="en-US" dirty="0"/>
              <a:t>, both tangible and emotional, from leadership, clinicians, and other MAs can alleviate burnout, promote satisfaction</a:t>
            </a:r>
            <a:br>
              <a:rPr lang="en-US" dirty="0"/>
            </a:br>
            <a:r>
              <a:rPr lang="en-US" i="1" dirty="0"/>
              <a:t>“I think it's just balance, it's taking the load off of the people that you consciously know are doing just a little bit more with their providers and pick up longer hours or do more things that way. I think that is the biggest help.” </a:t>
            </a:r>
            <a:endParaRPr lang="en-US" b="1" dirty="0"/>
          </a:p>
        </p:txBody>
      </p:sp>
    </p:spTree>
    <p:extLst>
      <p:ext uri="{BB962C8B-B14F-4D97-AF65-F5344CB8AC3E}">
        <p14:creationId xmlns:p14="http://schemas.microsoft.com/office/powerpoint/2010/main" val="8139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dirty="0"/>
              <a:t>Retrospective Cohort Study 2009-2019</a:t>
            </a:r>
          </a:p>
          <a:p>
            <a:r>
              <a:rPr lang="en-US" dirty="0"/>
              <a:t>Hypotheses tested in Veterans Health Administration medical record data </a:t>
            </a:r>
          </a:p>
          <a:p>
            <a:r>
              <a:rPr lang="en-US" dirty="0"/>
              <a:t>Analyses replicated in MarketScan medical claims</a:t>
            </a:r>
          </a:p>
          <a:p>
            <a:r>
              <a:rPr lang="en-US" dirty="0"/>
              <a:t>Confounding controlled using propensity scores and inverse probability of treatment weighting</a:t>
            </a:r>
          </a:p>
          <a:p>
            <a:r>
              <a:rPr lang="en-US" dirty="0"/>
              <a:t>Variables created </a:t>
            </a:r>
            <a:r>
              <a:rPr lang="en-US" dirty="0">
                <a:solidFill>
                  <a:schemeClr val="tx1"/>
                </a:solidFill>
              </a:rPr>
              <a:t>from </a:t>
            </a:r>
            <a:r>
              <a:rPr lang="en-US" dirty="0">
                <a:solidFill>
                  <a:schemeClr val="tx1"/>
                </a:solidFill>
                <a:sym typeface="Trebuchet MS"/>
              </a:rPr>
              <a:t>ICD-9 and ICD-10 diagnostic codes, vaccinations, prescriptions, lab results, vital signs, provider type, geographic location in the United States and demographics</a:t>
            </a:r>
          </a:p>
          <a:p>
            <a:endParaRPr lang="en-US" dirty="0"/>
          </a:p>
        </p:txBody>
      </p:sp>
    </p:spTree>
    <p:extLst>
      <p:ext uri="{BB962C8B-B14F-4D97-AF65-F5344CB8AC3E}">
        <p14:creationId xmlns:p14="http://schemas.microsoft.com/office/powerpoint/2010/main" val="380108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r>
              <a:rPr lang="en-US" dirty="0"/>
              <a:t>Influences on job satisfaction and burnout, according to MAs:</a:t>
            </a:r>
          </a:p>
          <a:p>
            <a:pPr lvl="1"/>
            <a:r>
              <a:rPr lang="en-US" dirty="0"/>
              <a:t>Other positive influences :</a:t>
            </a:r>
          </a:p>
          <a:p>
            <a:pPr lvl="2"/>
            <a:r>
              <a:rPr lang="en-US" sz="2400" dirty="0"/>
              <a:t>Helping and getting to know patients </a:t>
            </a:r>
          </a:p>
          <a:p>
            <a:pPr lvl="2"/>
            <a:r>
              <a:rPr lang="en-US" sz="2400" dirty="0"/>
              <a:t>Learning from the job</a:t>
            </a:r>
          </a:p>
          <a:p>
            <a:pPr lvl="2"/>
            <a:r>
              <a:rPr lang="en-US" sz="2400" dirty="0"/>
              <a:t>High levels of responsibility and job variety</a:t>
            </a:r>
          </a:p>
        </p:txBody>
      </p:sp>
    </p:spTree>
    <p:extLst>
      <p:ext uri="{BB962C8B-B14F-4D97-AF65-F5344CB8AC3E}">
        <p14:creationId xmlns:p14="http://schemas.microsoft.com/office/powerpoint/2010/main" val="780729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r>
              <a:rPr lang="en-US" dirty="0"/>
              <a:t>Primary care practices can promote job satisfaction and prevent burnout for MAs in the following ways:	</a:t>
            </a:r>
          </a:p>
          <a:p>
            <a:pPr lvl="1"/>
            <a:r>
              <a:rPr lang="en-US" dirty="0"/>
              <a:t>Ensure pay is competitive for market </a:t>
            </a:r>
          </a:p>
          <a:p>
            <a:pPr lvl="1"/>
            <a:r>
              <a:rPr lang="en-US" dirty="0"/>
              <a:t>Institute pay scales that reward taking on additional tasks or education </a:t>
            </a:r>
          </a:p>
          <a:p>
            <a:pPr lvl="1"/>
            <a:r>
              <a:rPr lang="en-US" dirty="0"/>
              <a:t>Foster a work environment that encourages social support and sharing workloads</a:t>
            </a:r>
          </a:p>
          <a:p>
            <a:pPr lvl="1"/>
            <a:r>
              <a:rPr lang="en-US" dirty="0"/>
              <a:t>Balance increasing workloads with variety in the work that MAs perform</a:t>
            </a:r>
          </a:p>
          <a:p>
            <a:pPr marL="457200" lvl="1" indent="0">
              <a:buNone/>
            </a:pPr>
            <a:endParaRPr lang="en-US" dirty="0"/>
          </a:p>
          <a:p>
            <a:r>
              <a:rPr lang="en-US" sz="3200" dirty="0">
                <a:solidFill>
                  <a:srgbClr val="1B3555"/>
                </a:solidFill>
              </a:rPr>
              <a:t>Supporting MAs in these ways may help with retention</a:t>
            </a:r>
          </a:p>
          <a:p>
            <a:pPr lvl="1"/>
            <a:endParaRPr lang="en-US" dirty="0"/>
          </a:p>
          <a:p>
            <a:endParaRPr lang="en-US" dirty="0"/>
          </a:p>
          <a:p>
            <a:pPr lvl="1"/>
            <a:endParaRPr lang="en-US" dirty="0"/>
          </a:p>
        </p:txBody>
      </p:sp>
    </p:spTree>
    <p:extLst>
      <p:ext uri="{BB962C8B-B14F-4D97-AF65-F5344CB8AC3E}">
        <p14:creationId xmlns:p14="http://schemas.microsoft.com/office/powerpoint/2010/main" val="130318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64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419100" y="728616"/>
            <a:ext cx="11353800" cy="658368"/>
          </a:xfrm>
        </p:spPr>
        <p:txBody>
          <a:bodyPr/>
          <a:lstStyle/>
          <a:p>
            <a:pPr algn="ctr"/>
            <a:r>
              <a:rPr lang="en-CA" b="1" dirty="0"/>
              <a:t>The association between trauma exposure and prescription opioid use duration in non-cancer pain</a:t>
            </a:r>
            <a:endParaRPr lang="en-US" dirty="0"/>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200025" y="2956644"/>
            <a:ext cx="11791950" cy="829056"/>
          </a:xfrm>
        </p:spPr>
        <p:txBody>
          <a:bodyPr/>
          <a:lstStyle/>
          <a:p>
            <a:pPr marL="0" indent="0" algn="ctr">
              <a:buNone/>
            </a:pPr>
            <a:r>
              <a:rPr lang="en-CA" sz="2400" b="1" dirty="0"/>
              <a:t>Ivana Massabki</a:t>
            </a:r>
            <a:r>
              <a:rPr lang="en-CA" sz="2400" b="1" baseline="30000" dirty="0"/>
              <a:t>1</a:t>
            </a:r>
            <a:r>
              <a:rPr lang="en-CA" sz="2400" b="1" dirty="0">
                <a:cs typeface="Calibri" panose="020F0502020204030204" pitchFamily="34" charset="0"/>
              </a:rPr>
              <a:t>, </a:t>
            </a:r>
            <a:r>
              <a:rPr lang="en-US" sz="2400" b="1" dirty="0">
                <a:cs typeface="Calibri" panose="020F0502020204030204" pitchFamily="34" charset="0"/>
              </a:rPr>
              <a:t>Lisa Matero</a:t>
            </a:r>
            <a:r>
              <a:rPr lang="en-US" sz="2400" b="1" baseline="30000" dirty="0">
                <a:cs typeface="Calibri" panose="020F0502020204030204" pitchFamily="34" charset="0"/>
              </a:rPr>
              <a:t>2</a:t>
            </a:r>
            <a:r>
              <a:rPr lang="en-US" sz="2400" b="1" dirty="0">
                <a:cs typeface="Calibri" panose="020F0502020204030204" pitchFamily="34" charset="0"/>
              </a:rPr>
              <a:t>, Brian Ahmedani</a:t>
            </a:r>
            <a:r>
              <a:rPr lang="en-US" sz="2400" b="1" baseline="30000" dirty="0">
                <a:cs typeface="Calibri" panose="020F0502020204030204" pitchFamily="34" charset="0"/>
              </a:rPr>
              <a:t>2</a:t>
            </a:r>
            <a:r>
              <a:rPr lang="en-US" sz="2400" b="1" dirty="0">
                <a:cs typeface="Calibri" panose="020F0502020204030204" pitchFamily="34" charset="0"/>
              </a:rPr>
              <a:t>, Lynn Debar</a:t>
            </a:r>
            <a:r>
              <a:rPr lang="en-US" sz="2400" b="1" baseline="30000" dirty="0">
                <a:cs typeface="Calibri" panose="020F0502020204030204" pitchFamily="34" charset="0"/>
              </a:rPr>
              <a:t>3</a:t>
            </a:r>
            <a:r>
              <a:rPr lang="en-US" sz="2400" b="1" dirty="0">
                <a:cs typeface="Calibri" panose="020F0502020204030204" pitchFamily="34" charset="0"/>
              </a:rPr>
              <a:t>, Joanne Salas</a:t>
            </a:r>
            <a:r>
              <a:rPr lang="en-US" sz="2400" b="1" baseline="30000" dirty="0">
                <a:cs typeface="Calibri" panose="020F0502020204030204" pitchFamily="34" charset="0"/>
              </a:rPr>
              <a:t>4</a:t>
            </a:r>
            <a:r>
              <a:rPr lang="en-US" sz="2400" b="1" dirty="0">
                <a:cs typeface="Calibri" panose="020F0502020204030204" pitchFamily="34" charset="0"/>
              </a:rPr>
              <a:t>, Sarah Gebauer</a:t>
            </a:r>
            <a:r>
              <a:rPr lang="en-US" sz="2400" b="1" baseline="30000" dirty="0">
                <a:cs typeface="Calibri" panose="020F0502020204030204" pitchFamily="34" charset="0"/>
              </a:rPr>
              <a:t>4</a:t>
            </a:r>
            <a:r>
              <a:rPr lang="en-US" sz="2400" b="1" dirty="0">
                <a:cs typeface="Calibri" panose="020F0502020204030204" pitchFamily="34" charset="0"/>
              </a:rPr>
              <a:t>, Patrick J. Lustman</a:t>
            </a:r>
            <a:r>
              <a:rPr lang="en-US" sz="2400" b="1" baseline="30000" dirty="0">
                <a:cs typeface="Calibri" panose="020F0502020204030204" pitchFamily="34" charset="0"/>
              </a:rPr>
              <a:t>5</a:t>
            </a:r>
            <a:r>
              <a:rPr lang="en-US" sz="2400" b="1" dirty="0">
                <a:cs typeface="Calibri" panose="020F0502020204030204" pitchFamily="34" charset="0"/>
              </a:rPr>
              <a:t>, Mark D. Sullivan</a:t>
            </a:r>
            <a:r>
              <a:rPr lang="en-US" sz="2400" b="1" baseline="30000" dirty="0">
                <a:cs typeface="Calibri" panose="020F0502020204030204" pitchFamily="34" charset="0"/>
              </a:rPr>
              <a:t>6</a:t>
            </a:r>
            <a:r>
              <a:rPr lang="en-US" sz="2400" b="1" dirty="0">
                <a:cs typeface="Calibri" panose="020F0502020204030204" pitchFamily="34" charset="0"/>
              </a:rPr>
              <a:t>,</a:t>
            </a:r>
            <a:r>
              <a:rPr lang="en-US" sz="2400" b="1" baseline="30000" dirty="0">
                <a:cs typeface="Calibri" panose="020F0502020204030204" pitchFamily="34" charset="0"/>
              </a:rPr>
              <a:t> </a:t>
            </a:r>
            <a:r>
              <a:rPr lang="en-CA" sz="2400" b="1" dirty="0"/>
              <a:t>Jeffrey Scherrer</a:t>
            </a:r>
            <a:r>
              <a:rPr lang="en-CA" sz="2400" b="1" baseline="30000" dirty="0"/>
              <a:t>4</a:t>
            </a:r>
            <a:endParaRPr lang="en-US" sz="2400" dirty="0"/>
          </a:p>
        </p:txBody>
      </p:sp>
      <p:sp>
        <p:nvSpPr>
          <p:cNvPr id="4" name="TextBox 3">
            <a:extLst>
              <a:ext uri="{FF2B5EF4-FFF2-40B4-BE49-F238E27FC236}">
                <a16:creationId xmlns:a16="http://schemas.microsoft.com/office/drawing/2014/main" id="{28E3F11C-1137-3E4C-A8A5-836A9F711D1C}"/>
              </a:ext>
            </a:extLst>
          </p:cNvPr>
          <p:cNvSpPr txBox="1"/>
          <p:nvPr/>
        </p:nvSpPr>
        <p:spPr>
          <a:xfrm>
            <a:off x="1078992" y="3901356"/>
            <a:ext cx="10034016" cy="1569660"/>
          </a:xfrm>
          <a:prstGeom prst="rect">
            <a:avLst/>
          </a:prstGeom>
          <a:noFill/>
        </p:spPr>
        <p:txBody>
          <a:bodyPr wrap="square" rtlCol="0">
            <a:spAutoFit/>
          </a:bodyPr>
          <a:lstStyle/>
          <a:p>
            <a:pPr algn="ctr"/>
            <a:r>
              <a:rPr lang="en-CA" sz="1600" dirty="0">
                <a:solidFill>
                  <a:srgbClr val="1B3555"/>
                </a:solidFill>
              </a:rPr>
              <a:t>1) Saint Louis University School of Medicine, St. Louis, MO. </a:t>
            </a:r>
            <a:r>
              <a:rPr lang="en-US" sz="1600" dirty="0">
                <a:solidFill>
                  <a:srgbClr val="1B3555"/>
                </a:solidFill>
                <a:cs typeface="Calibri" panose="020F0502020204030204" pitchFamily="34" charset="0"/>
              </a:rPr>
              <a:t>2) Center for Health Policy and Health Services Research and Behavioral Health Services, Henry Ford Health System, One Ford Place, Detroit, MI. 3) Kaiser Permanente Washington Health Research Institute, WA. </a:t>
            </a:r>
            <a:r>
              <a:rPr lang="en-CA" sz="1600" dirty="0">
                <a:solidFill>
                  <a:srgbClr val="1B3555"/>
                </a:solidFill>
                <a:cs typeface="Calibri" panose="020F0502020204030204" pitchFamily="34" charset="0"/>
              </a:rPr>
              <a:t>4) </a:t>
            </a:r>
            <a:r>
              <a:rPr lang="en-US" sz="1600" dirty="0">
                <a:solidFill>
                  <a:srgbClr val="1B3555"/>
                </a:solidFill>
                <a:cs typeface="Calibri" panose="020F0502020204030204" pitchFamily="34" charset="0"/>
              </a:rPr>
              <a:t>Department of Family and Community Medicine, Saint Louis University School of Medicine, St. Louis, MO. 5) Department of Psychiatry, Washington University School of Medicine,. St. Louis, MO. 6) Department of Psychiatry and Behavioral Science, University of Washington School of Medicine, Seattle WA</a:t>
            </a:r>
            <a:endParaRPr lang="en-US" sz="1600" dirty="0">
              <a:solidFill>
                <a:srgbClr val="1B3555"/>
              </a:solidFill>
            </a:endParaRPr>
          </a:p>
        </p:txBody>
      </p:sp>
    </p:spTree>
    <p:extLst>
      <p:ext uri="{BB962C8B-B14F-4D97-AF65-F5344CB8AC3E}">
        <p14:creationId xmlns:p14="http://schemas.microsoft.com/office/powerpoint/2010/main" val="151590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CA" dirty="0"/>
              <a:t>Context: The relationship between trauma exposure and opioid misuse has been investigated extensively. However, less is known about the association between traumatic stress and chronic prescription opioid use in patients with non-cancer pain. As opioid prescribing remains a common strategy for pain management, understanding this association is important to mitigate patient harm. </a:t>
            </a:r>
          </a:p>
          <a:p>
            <a:r>
              <a:rPr lang="en-CA" dirty="0"/>
              <a:t>Objective: To determine whether non-cancer pain patients with trauma exposure have longer prescription opioid use than those without trauma. </a:t>
            </a:r>
          </a:p>
          <a:p>
            <a:endParaRPr lang="en-US" dirty="0"/>
          </a:p>
        </p:txBody>
      </p:sp>
    </p:spTree>
    <p:extLst>
      <p:ext uri="{BB962C8B-B14F-4D97-AF65-F5344CB8AC3E}">
        <p14:creationId xmlns:p14="http://schemas.microsoft.com/office/powerpoint/2010/main" val="1667638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4866894"/>
          </a:xfrm>
        </p:spPr>
        <p:txBody>
          <a:bodyPr/>
          <a:lstStyle/>
          <a:p>
            <a:r>
              <a:rPr lang="en-CA" dirty="0"/>
              <a:t>Study Design: Cross-sectional</a:t>
            </a:r>
          </a:p>
          <a:p>
            <a:r>
              <a:rPr lang="en-CA" dirty="0"/>
              <a:t>Dataset: Survey data obtained from ongoing baseline assessment of longitudinal study.</a:t>
            </a:r>
          </a:p>
          <a:p>
            <a:r>
              <a:rPr lang="en-CA" dirty="0"/>
              <a:t>Population Studied: 489 patients who had been using prescription opioids for 30-90 days and had not used opioids for at least 3 months prior to the current episode of use. </a:t>
            </a:r>
          </a:p>
          <a:p>
            <a:r>
              <a:rPr lang="en-CA" dirty="0"/>
              <a:t>Exposure: trauma (Life Events Checklist-5)</a:t>
            </a:r>
          </a:p>
          <a:p>
            <a:r>
              <a:rPr lang="en-CA" dirty="0"/>
              <a:t>Outcome: opioid duration (</a:t>
            </a:r>
            <a:r>
              <a:rPr lang="en-US" dirty="0"/>
              <a:t>≥90-day opioid use)</a:t>
            </a:r>
            <a:endParaRPr lang="en-CA" dirty="0"/>
          </a:p>
          <a:p>
            <a:endParaRPr lang="en-US" dirty="0"/>
          </a:p>
        </p:txBody>
      </p:sp>
    </p:spTree>
    <p:extLst>
      <p:ext uri="{BB962C8B-B14F-4D97-AF65-F5344CB8AC3E}">
        <p14:creationId xmlns:p14="http://schemas.microsoft.com/office/powerpoint/2010/main" val="1142870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236538"/>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934878"/>
            <a:ext cx="10515600" cy="4988243"/>
          </a:xfrm>
        </p:spPr>
        <p:txBody>
          <a:bodyPr/>
          <a:lstStyle/>
          <a:p>
            <a:r>
              <a:rPr lang="en-CA" sz="2600" dirty="0"/>
              <a:t>Patients were on average 52.3 (SD±12.4) years of age, 66.5% female and 67% white race. </a:t>
            </a:r>
          </a:p>
          <a:p>
            <a:r>
              <a:rPr lang="en-CA" sz="2600" dirty="0"/>
              <a:t>62.8% reported trauma history, and compared to those without trauma, they were significantly (p&lt;0.05) younger, female, and had more pain sites, higher pain interference, as well as depression, anxiety, and smoking histories. </a:t>
            </a:r>
          </a:p>
          <a:p>
            <a:r>
              <a:rPr lang="en-CA" sz="2600" dirty="0"/>
              <a:t>Unadjusted analysis revealed trauma vs. no trauma was associated with &gt;90 day opioid use (OR=1.37; CI:0.94-1.99). After adjusting for age, gender, race, number of pain sites, pain severity, pain interference, anxiety, depression, substance use disorder history, and smoking, the association remained (OR=1.42; CI: 0.96-2.10). </a:t>
            </a:r>
          </a:p>
          <a:p>
            <a:r>
              <a:rPr lang="en-CA" sz="2600" dirty="0"/>
              <a:t>No significant association was found between positive PC-PTSD-5 screen and opioid use duration in patients with trauma history.</a:t>
            </a:r>
            <a:endParaRPr lang="en-US" sz="2600" dirty="0"/>
          </a:p>
        </p:txBody>
      </p:sp>
    </p:spTree>
    <p:extLst>
      <p:ext uri="{BB962C8B-B14F-4D97-AF65-F5344CB8AC3E}">
        <p14:creationId xmlns:p14="http://schemas.microsoft.com/office/powerpoint/2010/main" val="4021484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115568"/>
            <a:ext cx="10515600" cy="4677156"/>
          </a:xfrm>
        </p:spPr>
        <p:txBody>
          <a:bodyPr/>
          <a:lstStyle/>
          <a:p>
            <a:r>
              <a:rPr lang="en-CA" dirty="0"/>
              <a:t>Patients with trauma history have prolonged prescription opioid use. This relationship appears to be independent of PTSD symptoms. </a:t>
            </a:r>
          </a:p>
          <a:p>
            <a:r>
              <a:rPr lang="en-CA" dirty="0"/>
              <a:t>Exposure to traumatic stress should be considered among other risk factors, such as depression, that are correlated with chronic prescription opioid use. </a:t>
            </a:r>
          </a:p>
          <a:p>
            <a:r>
              <a:rPr lang="en-CA" dirty="0"/>
              <a:t>This study highlights the need for trauma-informed, patient-centered pain management.</a:t>
            </a:r>
            <a:endParaRPr lang="en-US" dirty="0"/>
          </a:p>
        </p:txBody>
      </p:sp>
    </p:spTree>
    <p:extLst>
      <p:ext uri="{BB962C8B-B14F-4D97-AF65-F5344CB8AC3E}">
        <p14:creationId xmlns:p14="http://schemas.microsoft.com/office/powerpoint/2010/main" val="506678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466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451106"/>
            <a:ext cx="10515600" cy="658368"/>
          </a:xfrm>
        </p:spPr>
        <p:txBody>
          <a:bodyPr/>
          <a:lstStyle/>
          <a:p>
            <a:pPr algn="ctr"/>
            <a:r>
              <a:rPr lang="en-US" dirty="0"/>
              <a:t>Does De-implementation of Low-Value Care Impact the Patient-Clinician Relationship? A Mixed Methods Study</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2706249"/>
            <a:ext cx="10515600" cy="829056"/>
          </a:xfrm>
        </p:spPr>
        <p:txBody>
          <a:bodyPr/>
          <a:lstStyle/>
          <a:p>
            <a:pPr marL="0" indent="0" algn="ctr">
              <a:buNone/>
            </a:pPr>
            <a:r>
              <a:rPr lang="en-US" dirty="0"/>
              <a:t>Michelle S. Rockwell, PhD, RD</a:t>
            </a:r>
          </a:p>
          <a:p>
            <a:pPr marL="0" indent="0" algn="ctr">
              <a:buNone/>
            </a:pPr>
            <a:r>
              <a:rPr lang="en-US" dirty="0"/>
              <a:t>Kenan C. Michaels, BA</a:t>
            </a:r>
          </a:p>
          <a:p>
            <a:pPr marL="0" indent="0" algn="ctr">
              <a:buNone/>
            </a:pPr>
            <a:r>
              <a:rPr lang="en-US" dirty="0"/>
              <a:t>John W. Epling, MD, </a:t>
            </a:r>
            <a:r>
              <a:rPr lang="en-US" dirty="0" err="1"/>
              <a:t>MSEd</a:t>
            </a:r>
            <a:endParaRPr lang="en-US" dirty="0"/>
          </a:p>
        </p:txBody>
      </p:sp>
      <p:sp>
        <p:nvSpPr>
          <p:cNvPr id="4" name="TextBox 3">
            <a:extLst>
              <a:ext uri="{FF2B5EF4-FFF2-40B4-BE49-F238E27FC236}">
                <a16:creationId xmlns:a16="http://schemas.microsoft.com/office/drawing/2014/main" id="{28E3F11C-1137-3E4C-A8A5-836A9F711D1C}"/>
              </a:ext>
            </a:extLst>
          </p:cNvPr>
          <p:cNvSpPr txBox="1"/>
          <p:nvPr/>
        </p:nvSpPr>
        <p:spPr>
          <a:xfrm>
            <a:off x="1975104" y="4818982"/>
            <a:ext cx="8241792" cy="923330"/>
          </a:xfrm>
          <a:prstGeom prst="rect">
            <a:avLst/>
          </a:prstGeom>
          <a:noFill/>
        </p:spPr>
        <p:txBody>
          <a:bodyPr wrap="square" rtlCol="0">
            <a:spAutoFit/>
          </a:bodyPr>
          <a:lstStyle/>
          <a:p>
            <a:pPr algn="ctr"/>
            <a:r>
              <a:rPr lang="en-US" dirty="0">
                <a:solidFill>
                  <a:srgbClr val="1B3555"/>
                </a:solidFill>
              </a:rPr>
              <a:t>Department of Family &amp; Community Medicine</a:t>
            </a:r>
          </a:p>
          <a:p>
            <a:pPr algn="ctr"/>
            <a:r>
              <a:rPr lang="en-US" dirty="0">
                <a:solidFill>
                  <a:srgbClr val="1B3555"/>
                </a:solidFill>
              </a:rPr>
              <a:t>Virginia Tech Carilion School of Medicine</a:t>
            </a:r>
          </a:p>
          <a:p>
            <a:pPr algn="ctr"/>
            <a:r>
              <a:rPr lang="en-US" dirty="0">
                <a:solidFill>
                  <a:srgbClr val="1B3555"/>
                </a:solidFill>
              </a:rPr>
              <a:t>Roanoke, Virginia</a:t>
            </a:r>
          </a:p>
        </p:txBody>
      </p:sp>
    </p:spTree>
    <p:extLst>
      <p:ext uri="{BB962C8B-B14F-4D97-AF65-F5344CB8AC3E}">
        <p14:creationId xmlns:p14="http://schemas.microsoft.com/office/powerpoint/2010/main" val="164250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4" name="TextBox 3">
            <a:extLst>
              <a:ext uri="{FF2B5EF4-FFF2-40B4-BE49-F238E27FC236}">
                <a16:creationId xmlns:a16="http://schemas.microsoft.com/office/drawing/2014/main" id="{8B708541-24A0-44C3-A6D5-58D49B6199CE}"/>
              </a:ext>
            </a:extLst>
          </p:cNvPr>
          <p:cNvSpPr txBox="1"/>
          <p:nvPr/>
        </p:nvSpPr>
        <p:spPr>
          <a:xfrm>
            <a:off x="500558" y="1039079"/>
            <a:ext cx="11190884" cy="400110"/>
          </a:xfrm>
          <a:prstGeom prst="rect">
            <a:avLst/>
          </a:prstGeom>
          <a:noFill/>
        </p:spPr>
        <p:txBody>
          <a:bodyPr wrap="none" rtlCol="0">
            <a:spAutoFit/>
          </a:bodyPr>
          <a:lstStyle/>
          <a:p>
            <a:pPr>
              <a:buClr>
                <a:srgbClr val="000000"/>
              </a:buClr>
              <a:buFont typeface="Arial"/>
              <a:buNone/>
            </a:pPr>
            <a:r>
              <a:rPr lang="en-US" sz="2000" kern="0" dirty="0">
                <a:solidFill>
                  <a:srgbClr val="4179BD">
                    <a:lumMod val="75000"/>
                  </a:srgbClr>
                </a:solidFill>
                <a:cs typeface="Arial"/>
                <a:sym typeface="Arial"/>
              </a:rPr>
              <a:t>Survival modeling results estimating association between HZ vaccination and incident dementia</a:t>
            </a:r>
          </a:p>
        </p:txBody>
      </p:sp>
      <p:pic>
        <p:nvPicPr>
          <p:cNvPr id="5" name="Picture 4">
            <a:extLst>
              <a:ext uri="{FF2B5EF4-FFF2-40B4-BE49-F238E27FC236}">
                <a16:creationId xmlns:a16="http://schemas.microsoft.com/office/drawing/2014/main" id="{6DE07043-580A-4444-8EB0-40058DDB815F}"/>
              </a:ext>
            </a:extLst>
          </p:cNvPr>
          <p:cNvPicPr>
            <a:picLocks noChangeAspect="1"/>
          </p:cNvPicPr>
          <p:nvPr/>
        </p:nvPicPr>
        <p:blipFill>
          <a:blip r:embed="rId2"/>
          <a:stretch>
            <a:fillRect/>
          </a:stretch>
        </p:blipFill>
        <p:spPr>
          <a:xfrm>
            <a:off x="1158240" y="1695656"/>
            <a:ext cx="8659816" cy="4641375"/>
          </a:xfrm>
          <a:prstGeom prst="rect">
            <a:avLst/>
          </a:prstGeom>
        </p:spPr>
      </p:pic>
    </p:spTree>
    <p:extLst>
      <p:ext uri="{BB962C8B-B14F-4D97-AF65-F5344CB8AC3E}">
        <p14:creationId xmlns:p14="http://schemas.microsoft.com/office/powerpoint/2010/main" val="160411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242577"/>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168924"/>
            <a:ext cx="10515600" cy="4819503"/>
          </a:xfrm>
        </p:spPr>
        <p:txBody>
          <a:bodyPr/>
          <a:lstStyle/>
          <a:p>
            <a:r>
              <a:rPr lang="en-US" dirty="0"/>
              <a:t>Low-value care is a health service that offers no patient benefit in specific clinical scenarios. </a:t>
            </a:r>
          </a:p>
          <a:p>
            <a:pPr lvl="1"/>
            <a:r>
              <a:rPr lang="en-US" dirty="0"/>
              <a:t>It is prevalent, costly, and causes harm.</a:t>
            </a:r>
          </a:p>
          <a:p>
            <a:pPr lvl="1"/>
            <a:r>
              <a:rPr lang="en-US" dirty="0"/>
              <a:t>De-implementation has proven to be very difficult.</a:t>
            </a:r>
          </a:p>
          <a:p>
            <a:pPr lvl="1"/>
            <a:endParaRPr lang="en-US" sz="1600" dirty="0"/>
          </a:p>
          <a:p>
            <a:r>
              <a:rPr lang="en-US" dirty="0"/>
              <a:t>One barrier to low-value care de-implementation is clinicians’ fear of negatively impacting the patient-clinician relationship.</a:t>
            </a:r>
          </a:p>
          <a:p>
            <a:endParaRPr lang="en-US" sz="1600" dirty="0"/>
          </a:p>
          <a:p>
            <a:r>
              <a:rPr lang="en-US" dirty="0"/>
              <a:t>Thus, our mixed-methods study aimed to answer: </a:t>
            </a:r>
          </a:p>
          <a:p>
            <a:pPr marL="0" indent="0">
              <a:buNone/>
            </a:pPr>
            <a:r>
              <a:rPr lang="en-US" sz="3200" b="1" i="1" dirty="0"/>
              <a:t>Does de-implementation of low-value care impact the patient-clinician relationship?</a:t>
            </a:r>
          </a:p>
          <a:p>
            <a:endParaRPr lang="en-US" dirty="0"/>
          </a:p>
        </p:txBody>
      </p:sp>
    </p:spTree>
    <p:extLst>
      <p:ext uri="{BB962C8B-B14F-4D97-AF65-F5344CB8AC3E}">
        <p14:creationId xmlns:p14="http://schemas.microsoft.com/office/powerpoint/2010/main" val="524552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216030" y="164856"/>
            <a:ext cx="1051560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216030" y="1133856"/>
            <a:ext cx="5722856" cy="4772369"/>
          </a:xfrm>
        </p:spPr>
        <p:txBody>
          <a:bodyPr/>
          <a:lstStyle/>
          <a:p>
            <a:pPr>
              <a:buClr>
                <a:srgbClr val="002060"/>
              </a:buClr>
            </a:pPr>
            <a:r>
              <a:rPr lang="en-US" sz="2400" b="1" dirty="0">
                <a:solidFill>
                  <a:schemeClr val="accent3">
                    <a:lumMod val="50000"/>
                  </a:schemeClr>
                </a:solidFill>
                <a:latin typeface="+mj-lt"/>
              </a:rPr>
              <a:t>Participants</a:t>
            </a:r>
          </a:p>
          <a:p>
            <a:pPr marL="457200" lvl="1" indent="0">
              <a:buClr>
                <a:srgbClr val="002060"/>
              </a:buClr>
              <a:buNone/>
            </a:pPr>
            <a:r>
              <a:rPr lang="en-US" sz="2000" dirty="0">
                <a:solidFill>
                  <a:schemeClr val="accent4">
                    <a:lumMod val="50000"/>
                  </a:schemeClr>
                </a:solidFill>
              </a:rPr>
              <a:t>Primary care patients from a large health system in southwest Virginia</a:t>
            </a:r>
            <a:endParaRPr lang="en-US" sz="2000" b="1" dirty="0">
              <a:solidFill>
                <a:schemeClr val="accent3">
                  <a:lumMod val="50000"/>
                </a:schemeClr>
              </a:solidFill>
              <a:latin typeface="+mj-lt"/>
            </a:endParaRPr>
          </a:p>
          <a:p>
            <a:pPr lvl="1">
              <a:buClr>
                <a:srgbClr val="002060"/>
              </a:buClr>
            </a:pPr>
            <a:endParaRPr lang="en-US" sz="1600" dirty="0">
              <a:solidFill>
                <a:srgbClr val="002060"/>
              </a:solidFill>
              <a:latin typeface="+mj-lt"/>
            </a:endParaRPr>
          </a:p>
          <a:p>
            <a:pPr>
              <a:buClr>
                <a:srgbClr val="002060"/>
              </a:buClr>
            </a:pPr>
            <a:r>
              <a:rPr lang="en-US" sz="2400" b="1" dirty="0">
                <a:solidFill>
                  <a:schemeClr val="accent3">
                    <a:lumMod val="50000"/>
                  </a:schemeClr>
                </a:solidFill>
                <a:latin typeface="+mj-lt"/>
              </a:rPr>
              <a:t>Qualitative (interviews)</a:t>
            </a:r>
          </a:p>
          <a:p>
            <a:pPr marL="533400" lvl="1" indent="0">
              <a:buClr>
                <a:srgbClr val="002060"/>
              </a:buClr>
              <a:buNone/>
            </a:pPr>
            <a:r>
              <a:rPr lang="en-US" sz="2000" dirty="0">
                <a:solidFill>
                  <a:schemeClr val="accent4">
                    <a:lumMod val="50000"/>
                  </a:schemeClr>
                </a:solidFill>
                <a:latin typeface="+mj-lt"/>
              </a:rPr>
              <a:t>After hearing a vignette about a patient who desired low-value 1)antibiotics for viral URI or 2)EKG screening, participants responded to semi-structured interview questions.</a:t>
            </a:r>
          </a:p>
          <a:p>
            <a:pPr marL="533400" lvl="1" indent="0">
              <a:buClr>
                <a:srgbClr val="002060"/>
              </a:buClr>
              <a:buNone/>
            </a:pPr>
            <a:endParaRPr lang="en-US" sz="2000" dirty="0">
              <a:solidFill>
                <a:schemeClr val="accent4">
                  <a:lumMod val="50000"/>
                </a:schemeClr>
              </a:solidFill>
              <a:latin typeface="+mj-lt"/>
            </a:endParaRPr>
          </a:p>
          <a:p>
            <a:pPr marL="533400" lvl="1" indent="0">
              <a:buClr>
                <a:srgbClr val="002060"/>
              </a:buClr>
              <a:buNone/>
            </a:pPr>
            <a:r>
              <a:rPr lang="en-US" sz="2000" dirty="0">
                <a:solidFill>
                  <a:schemeClr val="accent4">
                    <a:lumMod val="50000"/>
                  </a:schemeClr>
                </a:solidFill>
                <a:latin typeface="+mj-lt"/>
              </a:rPr>
              <a:t>Transcripts were coded and themed using open-coding and directed content analyses.</a:t>
            </a:r>
          </a:p>
          <a:p>
            <a:endParaRPr lang="en-US" dirty="0"/>
          </a:p>
        </p:txBody>
      </p:sp>
      <p:pic>
        <p:nvPicPr>
          <p:cNvPr id="4" name="Picture 2" descr="Can A Patient Experience Survey Truly Measure the Doctor-Patient  Relationship?">
            <a:extLst>
              <a:ext uri="{FF2B5EF4-FFF2-40B4-BE49-F238E27FC236}">
                <a16:creationId xmlns:a16="http://schemas.microsoft.com/office/drawing/2014/main" id="{02699F8E-AAA1-45E7-8F06-AF7868E5F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356" y="2994631"/>
            <a:ext cx="3986883" cy="2242621"/>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E4297CA-7AC6-4702-927E-AA29EF123515}"/>
              </a:ext>
            </a:extLst>
          </p:cNvPr>
          <p:cNvSpPr txBox="1">
            <a:spLocks/>
          </p:cNvSpPr>
          <p:nvPr/>
        </p:nvSpPr>
        <p:spPr>
          <a:xfrm>
            <a:off x="5938886" y="1033721"/>
            <a:ext cx="5929460" cy="4972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B35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EA1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BC5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79B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pPr>
            <a:r>
              <a:rPr lang="en-US" sz="2400" b="1" dirty="0">
                <a:solidFill>
                  <a:schemeClr val="accent3">
                    <a:lumMod val="50000"/>
                  </a:schemeClr>
                </a:solidFill>
                <a:latin typeface="+mj-lt"/>
              </a:rPr>
              <a:t>Quantitative (survey)</a:t>
            </a:r>
          </a:p>
          <a:p>
            <a:pPr marL="533400" lvl="1" indent="0">
              <a:buClr>
                <a:srgbClr val="002060"/>
              </a:buClr>
              <a:buNone/>
            </a:pPr>
            <a:r>
              <a:rPr lang="en-US" sz="2000" dirty="0">
                <a:solidFill>
                  <a:schemeClr val="accent4">
                    <a:lumMod val="50000"/>
                  </a:schemeClr>
                </a:solidFill>
                <a:latin typeface="+mj-lt"/>
              </a:rPr>
              <a:t>After reading </a:t>
            </a:r>
            <a:r>
              <a:rPr lang="en-US" sz="2000" dirty="0">
                <a:solidFill>
                  <a:schemeClr val="accent4">
                    <a:lumMod val="50000"/>
                  </a:schemeClr>
                </a:solidFill>
              </a:rPr>
              <a:t>a vignette about a patient who desired low-value 1)antibiotics for viral URI, 2)EKG screening, 3)vitamin D screening, OR a 4) control vignette</a:t>
            </a:r>
            <a:r>
              <a:rPr lang="en-US" sz="2000" dirty="0">
                <a:solidFill>
                  <a:schemeClr val="accent4">
                    <a:lumMod val="50000"/>
                  </a:schemeClr>
                </a:solidFill>
                <a:latin typeface="+mj-lt"/>
              </a:rPr>
              <a:t>, participants responded to the PDRQ-9. </a:t>
            </a: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pPr>
              <a:buClr>
                <a:srgbClr val="002060"/>
              </a:buClr>
            </a:pPr>
            <a:r>
              <a:rPr lang="en-US" sz="2400" b="1" dirty="0">
                <a:solidFill>
                  <a:schemeClr val="accent3">
                    <a:lumMod val="50000"/>
                  </a:schemeClr>
                </a:solidFill>
              </a:rPr>
              <a:t>Data integration</a:t>
            </a:r>
          </a:p>
          <a:p>
            <a:pPr marL="533400" lvl="1" indent="0">
              <a:buClr>
                <a:srgbClr val="002060"/>
              </a:buClr>
              <a:buNone/>
            </a:pPr>
            <a:r>
              <a:rPr lang="en-US" sz="2000" dirty="0">
                <a:solidFill>
                  <a:schemeClr val="accent4">
                    <a:lumMod val="50000"/>
                  </a:schemeClr>
                </a:solidFill>
              </a:rPr>
              <a:t>At the interpretation/reporting level</a:t>
            </a:r>
            <a:endParaRPr lang="en-US" sz="2000" dirty="0">
              <a:solidFill>
                <a:schemeClr val="accent4">
                  <a:lumMod val="50000"/>
                </a:schemeClr>
              </a:solidFill>
              <a:latin typeface="+mj-lt"/>
            </a:endParaRPr>
          </a:p>
          <a:p>
            <a:pPr marL="533400" lvl="1" indent="0">
              <a:buClr>
                <a:srgbClr val="002060"/>
              </a:buClr>
              <a:buFont typeface="Arial" panose="020B0604020202020204" pitchFamily="34" charset="0"/>
              <a:buNone/>
            </a:pPr>
            <a:endParaRPr lang="en-US" sz="2000" dirty="0">
              <a:solidFill>
                <a:schemeClr val="accent4">
                  <a:lumMod val="50000"/>
                </a:schemeClr>
              </a:solidFill>
              <a:latin typeface="+mj-lt"/>
            </a:endParaRPr>
          </a:p>
          <a:p>
            <a:endParaRPr lang="en-US" sz="2400" dirty="0">
              <a:latin typeface="+mj-lt"/>
            </a:endParaRPr>
          </a:p>
        </p:txBody>
      </p:sp>
    </p:spTree>
    <p:extLst>
      <p:ext uri="{BB962C8B-B14F-4D97-AF65-F5344CB8AC3E}">
        <p14:creationId xmlns:p14="http://schemas.microsoft.com/office/powerpoint/2010/main" val="757568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6" name="Content Placeholder 5">
            <a:extLst>
              <a:ext uri="{FF2B5EF4-FFF2-40B4-BE49-F238E27FC236}">
                <a16:creationId xmlns:a16="http://schemas.microsoft.com/office/drawing/2014/main" id="{2893C0FB-36C6-4B24-AF94-0B9C7F97DC8D}"/>
              </a:ext>
            </a:extLst>
          </p:cNvPr>
          <p:cNvSpPr>
            <a:spLocks noGrp="1"/>
          </p:cNvSpPr>
          <p:nvPr>
            <p:ph idx="1"/>
          </p:nvPr>
        </p:nvSpPr>
        <p:spPr>
          <a:xfrm>
            <a:off x="838200" y="1251533"/>
            <a:ext cx="10515600" cy="4351338"/>
          </a:xfrm>
        </p:spPr>
        <p:txBody>
          <a:bodyPr/>
          <a:lstStyle/>
          <a:p>
            <a:r>
              <a:rPr lang="en-US" sz="2400" b="1" dirty="0"/>
              <a:t>Impact of de-implementation on the patient-clinician relationship</a:t>
            </a:r>
          </a:p>
        </p:txBody>
      </p:sp>
      <p:graphicFrame>
        <p:nvGraphicFramePr>
          <p:cNvPr id="7" name="Table 6">
            <a:extLst>
              <a:ext uri="{FF2B5EF4-FFF2-40B4-BE49-F238E27FC236}">
                <a16:creationId xmlns:a16="http://schemas.microsoft.com/office/drawing/2014/main" id="{AC810A0C-9039-453E-A678-4421C4EEA7A7}"/>
              </a:ext>
            </a:extLst>
          </p:cNvPr>
          <p:cNvGraphicFramePr>
            <a:graphicFrameLocks noGrp="1"/>
          </p:cNvGraphicFramePr>
          <p:nvPr>
            <p:extLst/>
          </p:nvPr>
        </p:nvGraphicFramePr>
        <p:xfrm>
          <a:off x="1916156" y="1799331"/>
          <a:ext cx="8144666" cy="1371600"/>
        </p:xfrm>
        <a:graphic>
          <a:graphicData uri="http://schemas.openxmlformats.org/drawingml/2006/table">
            <a:tbl>
              <a:tblPr firstRow="1" bandRow="1">
                <a:tableStyleId>{5C22544A-7EE6-4342-B048-85BDC9FD1C3A}</a:tableStyleId>
              </a:tblPr>
              <a:tblGrid>
                <a:gridCol w="2880831">
                  <a:extLst>
                    <a:ext uri="{9D8B030D-6E8A-4147-A177-3AD203B41FA5}">
                      <a16:colId xmlns:a16="http://schemas.microsoft.com/office/drawing/2014/main" val="3494599669"/>
                    </a:ext>
                  </a:extLst>
                </a:gridCol>
                <a:gridCol w="1473139">
                  <a:extLst>
                    <a:ext uri="{9D8B030D-6E8A-4147-A177-3AD203B41FA5}">
                      <a16:colId xmlns:a16="http://schemas.microsoft.com/office/drawing/2014/main" val="2885636846"/>
                    </a:ext>
                  </a:extLst>
                </a:gridCol>
                <a:gridCol w="1895348">
                  <a:extLst>
                    <a:ext uri="{9D8B030D-6E8A-4147-A177-3AD203B41FA5}">
                      <a16:colId xmlns:a16="http://schemas.microsoft.com/office/drawing/2014/main" val="3527070832"/>
                    </a:ext>
                  </a:extLst>
                </a:gridCol>
                <a:gridCol w="1895348">
                  <a:extLst>
                    <a:ext uri="{9D8B030D-6E8A-4147-A177-3AD203B41FA5}">
                      <a16:colId xmlns:a16="http://schemas.microsoft.com/office/drawing/2014/main" val="3064206484"/>
                    </a:ext>
                  </a:extLst>
                </a:gridCol>
              </a:tblGrid>
              <a:tr h="370840">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Understand?</a:t>
                      </a:r>
                    </a:p>
                  </a:txBody>
                  <a:tcPr/>
                </a:tc>
                <a:tc>
                  <a:txBody>
                    <a:bodyPr/>
                    <a:lstStyle/>
                    <a:p>
                      <a:pPr algn="ctr"/>
                      <a:r>
                        <a:rPr lang="en-US" sz="1600" dirty="0">
                          <a:latin typeface="Calibri" panose="020F0502020204030204" pitchFamily="34" charset="0"/>
                          <a:cs typeface="Calibri" panose="020F0502020204030204" pitchFamily="34" charset="0"/>
                        </a:rPr>
                        <a:t>Agree?</a:t>
                      </a:r>
                    </a:p>
                  </a:txBody>
                  <a:tcPr/>
                </a:tc>
                <a:tc>
                  <a:txBody>
                    <a:bodyPr/>
                    <a:lstStyle/>
                    <a:p>
                      <a:pPr algn="ctr"/>
                      <a:r>
                        <a:rPr lang="en-US" sz="1600" dirty="0">
                          <a:latin typeface="Calibri" panose="020F0502020204030204" pitchFamily="34" charset="0"/>
                          <a:cs typeface="Calibri" panose="020F0502020204030204" pitchFamily="34" charset="0"/>
                        </a:rPr>
                        <a:t>Impact Relationship?</a:t>
                      </a:r>
                    </a:p>
                  </a:txBody>
                  <a:tcPr/>
                </a:tc>
                <a:extLst>
                  <a:ext uri="{0D108BD9-81ED-4DB2-BD59-A6C34878D82A}">
                    <a16:rowId xmlns:a16="http://schemas.microsoft.com/office/drawing/2014/main" val="2339124797"/>
                  </a:ext>
                </a:extLst>
              </a:tr>
              <a:tr h="370840">
                <a:tc>
                  <a:txBody>
                    <a:bodyPr/>
                    <a:lstStyle/>
                    <a:p>
                      <a:r>
                        <a:rPr lang="en-US" sz="2000" b="1" dirty="0">
                          <a:latin typeface="Calibri" panose="020F0502020204030204" pitchFamily="34" charset="0"/>
                          <a:cs typeface="Calibri" panose="020F0502020204030204" pitchFamily="34" charset="0"/>
                        </a:rPr>
                        <a:t>Low-value antibiotics</a:t>
                      </a:r>
                    </a:p>
                  </a:txBody>
                  <a:tcPr/>
                </a:tc>
                <a:tc>
                  <a:txBody>
                    <a:bodyPr/>
                    <a:lstStyle/>
                    <a:p>
                      <a:pPr algn="ctr"/>
                      <a:r>
                        <a:rPr lang="en-US" sz="2000" dirty="0">
                          <a:latin typeface="Calibri" panose="020F0502020204030204" pitchFamily="34" charset="0"/>
                          <a:cs typeface="Calibri" panose="020F0502020204030204" pitchFamily="34" charset="0"/>
                        </a:rPr>
                        <a:t>100% yes</a:t>
                      </a:r>
                    </a:p>
                  </a:txBody>
                  <a:tcPr/>
                </a:tc>
                <a:tc>
                  <a:txBody>
                    <a:bodyPr/>
                    <a:lstStyle/>
                    <a:p>
                      <a:pPr algn="ctr"/>
                      <a:r>
                        <a:rPr lang="en-US" sz="2000" dirty="0">
                          <a:latin typeface="Calibri" panose="020F0502020204030204" pitchFamily="34" charset="0"/>
                          <a:cs typeface="Calibri" panose="020F0502020204030204" pitchFamily="34" charset="0"/>
                        </a:rPr>
                        <a:t>100% yes</a:t>
                      </a:r>
                    </a:p>
                  </a:txBody>
                  <a:tcPr/>
                </a:tc>
                <a:tc>
                  <a:txBody>
                    <a:bodyPr/>
                    <a:lstStyle/>
                    <a:p>
                      <a:pPr algn="ctr"/>
                      <a:r>
                        <a:rPr lang="en-US" sz="2000" dirty="0">
                          <a:latin typeface="Calibri" panose="020F0502020204030204" pitchFamily="34" charset="0"/>
                          <a:cs typeface="Calibri" panose="020F0502020204030204" pitchFamily="34" charset="0"/>
                        </a:rPr>
                        <a:t>8% yes</a:t>
                      </a:r>
                    </a:p>
                  </a:txBody>
                  <a:tcPr/>
                </a:tc>
                <a:extLst>
                  <a:ext uri="{0D108BD9-81ED-4DB2-BD59-A6C34878D82A}">
                    <a16:rowId xmlns:a16="http://schemas.microsoft.com/office/drawing/2014/main" val="331773719"/>
                  </a:ext>
                </a:extLst>
              </a:tr>
              <a:tr h="0">
                <a:tc>
                  <a:txBody>
                    <a:bodyPr/>
                    <a:lstStyle/>
                    <a:p>
                      <a:r>
                        <a:rPr lang="en-US" sz="2000" b="1" dirty="0">
                          <a:latin typeface="Calibri" panose="020F0502020204030204" pitchFamily="34" charset="0"/>
                          <a:cs typeface="Calibri" panose="020F0502020204030204" pitchFamily="34" charset="0"/>
                        </a:rPr>
                        <a:t>Low-value EKG</a:t>
                      </a:r>
                    </a:p>
                  </a:txBody>
                  <a:tcPr/>
                </a:tc>
                <a:tc>
                  <a:txBody>
                    <a:bodyPr/>
                    <a:lstStyle/>
                    <a:p>
                      <a:pPr algn="ctr"/>
                      <a:r>
                        <a:rPr lang="en-US" sz="2000" dirty="0">
                          <a:latin typeface="Calibri" panose="020F0502020204030204" pitchFamily="34" charset="0"/>
                          <a:cs typeface="Calibri" panose="020F0502020204030204" pitchFamily="34" charset="0"/>
                        </a:rPr>
                        <a:t>100% yes</a:t>
                      </a:r>
                    </a:p>
                  </a:txBody>
                  <a:tcPr/>
                </a:tc>
                <a:tc>
                  <a:txBody>
                    <a:bodyPr/>
                    <a:lstStyle/>
                    <a:p>
                      <a:pPr algn="ctr"/>
                      <a:r>
                        <a:rPr lang="en-US" sz="2000" dirty="0">
                          <a:latin typeface="Calibri" panose="020F0502020204030204" pitchFamily="34" charset="0"/>
                          <a:cs typeface="Calibri" panose="020F0502020204030204" pitchFamily="34" charset="0"/>
                        </a:rPr>
                        <a:t>42% yes</a:t>
                      </a:r>
                    </a:p>
                  </a:txBody>
                  <a:tcPr/>
                </a:tc>
                <a:tc>
                  <a:txBody>
                    <a:bodyPr/>
                    <a:lstStyle/>
                    <a:p>
                      <a:pPr algn="ctr"/>
                      <a:r>
                        <a:rPr lang="en-US" sz="2000" dirty="0">
                          <a:latin typeface="Calibri" panose="020F0502020204030204" pitchFamily="34" charset="0"/>
                          <a:cs typeface="Calibri" panose="020F0502020204030204" pitchFamily="34" charset="0"/>
                        </a:rPr>
                        <a:t>8% yes</a:t>
                      </a:r>
                    </a:p>
                  </a:txBody>
                  <a:tcPr/>
                </a:tc>
                <a:extLst>
                  <a:ext uri="{0D108BD9-81ED-4DB2-BD59-A6C34878D82A}">
                    <a16:rowId xmlns:a16="http://schemas.microsoft.com/office/drawing/2014/main" val="220419843"/>
                  </a:ext>
                </a:extLst>
              </a:tr>
            </a:tbl>
          </a:graphicData>
        </a:graphic>
      </p:graphicFrame>
      <p:pic>
        <p:nvPicPr>
          <p:cNvPr id="9" name="Picture 8">
            <a:extLst>
              <a:ext uri="{FF2B5EF4-FFF2-40B4-BE49-F238E27FC236}">
                <a16:creationId xmlns:a16="http://schemas.microsoft.com/office/drawing/2014/main" id="{E05AD4BA-1174-4F44-A06B-F64E58B1586A}"/>
              </a:ext>
            </a:extLst>
          </p:cNvPr>
          <p:cNvPicPr>
            <a:picLocks noChangeAspect="1"/>
          </p:cNvPicPr>
          <p:nvPr/>
        </p:nvPicPr>
        <p:blipFill>
          <a:blip r:embed="rId2"/>
          <a:stretch>
            <a:fillRect/>
          </a:stretch>
        </p:blipFill>
        <p:spPr>
          <a:xfrm>
            <a:off x="1916156" y="3326927"/>
            <a:ext cx="6451600" cy="2460610"/>
          </a:xfrm>
          <a:prstGeom prst="rect">
            <a:avLst/>
          </a:prstGeom>
        </p:spPr>
      </p:pic>
      <p:sp>
        <p:nvSpPr>
          <p:cNvPr id="10" name="TextBox 9">
            <a:extLst>
              <a:ext uri="{FF2B5EF4-FFF2-40B4-BE49-F238E27FC236}">
                <a16:creationId xmlns:a16="http://schemas.microsoft.com/office/drawing/2014/main" id="{ADB0543E-F5BA-4D95-85DF-C5F660B73D7B}"/>
              </a:ext>
            </a:extLst>
          </p:cNvPr>
          <p:cNvSpPr txBox="1"/>
          <p:nvPr/>
        </p:nvSpPr>
        <p:spPr>
          <a:xfrm>
            <a:off x="495326" y="2273040"/>
            <a:ext cx="1348819" cy="2308324"/>
          </a:xfrm>
          <a:prstGeom prst="rect">
            <a:avLst/>
          </a:prstGeom>
          <a:noFill/>
        </p:spPr>
        <p:txBody>
          <a:bodyPr wrap="square" rtlCol="0">
            <a:spAutoFit/>
          </a:bodyPr>
          <a:lstStyle/>
          <a:p>
            <a:pPr algn="r"/>
            <a:r>
              <a:rPr lang="en-US" b="1" i="1" dirty="0"/>
              <a:t>Interview</a:t>
            </a:r>
          </a:p>
          <a:p>
            <a:pPr algn="r"/>
            <a:endParaRPr lang="en-US" b="1" i="1" dirty="0"/>
          </a:p>
          <a:p>
            <a:pPr algn="r"/>
            <a:endParaRPr lang="en-US" b="1" i="1" dirty="0"/>
          </a:p>
          <a:p>
            <a:pPr algn="r"/>
            <a:endParaRPr lang="en-US" b="1" i="1" dirty="0"/>
          </a:p>
          <a:p>
            <a:pPr algn="r"/>
            <a:endParaRPr lang="en-US" b="1" i="1" dirty="0"/>
          </a:p>
          <a:p>
            <a:pPr algn="r"/>
            <a:endParaRPr lang="en-US" b="1" i="1" dirty="0"/>
          </a:p>
          <a:p>
            <a:pPr algn="r"/>
            <a:endParaRPr lang="en-US" b="1" i="1" dirty="0"/>
          </a:p>
          <a:p>
            <a:pPr algn="r"/>
            <a:r>
              <a:rPr lang="en-US" b="1" i="1" dirty="0"/>
              <a:t>Survey</a:t>
            </a:r>
          </a:p>
        </p:txBody>
      </p:sp>
      <p:sp>
        <p:nvSpPr>
          <p:cNvPr id="11" name="TextBox 10">
            <a:extLst>
              <a:ext uri="{FF2B5EF4-FFF2-40B4-BE49-F238E27FC236}">
                <a16:creationId xmlns:a16="http://schemas.microsoft.com/office/drawing/2014/main" id="{1EEC21CA-7CE4-4C1A-AD2B-0067C98F4DC4}"/>
              </a:ext>
            </a:extLst>
          </p:cNvPr>
          <p:cNvSpPr txBox="1"/>
          <p:nvPr/>
        </p:nvSpPr>
        <p:spPr>
          <a:xfrm>
            <a:off x="8634034" y="3872677"/>
            <a:ext cx="3283619" cy="1569660"/>
          </a:xfrm>
          <a:prstGeom prst="rect">
            <a:avLst/>
          </a:prstGeom>
          <a:noFill/>
        </p:spPr>
        <p:txBody>
          <a:bodyPr wrap="square" rtlCol="0">
            <a:spAutoFit/>
          </a:bodyPr>
          <a:lstStyle/>
          <a:p>
            <a:r>
              <a:rPr lang="en-US" sz="1600" dirty="0">
                <a:latin typeface="+mj-lt"/>
              </a:rPr>
              <a:t>Although there was some variation by service, we observed minimal evidence that the patient-clinician relationship would be negatively impacted by de-implementation.</a:t>
            </a:r>
          </a:p>
        </p:txBody>
      </p:sp>
      <p:sp>
        <p:nvSpPr>
          <p:cNvPr id="12" name="TextBox 11">
            <a:extLst>
              <a:ext uri="{FF2B5EF4-FFF2-40B4-BE49-F238E27FC236}">
                <a16:creationId xmlns:a16="http://schemas.microsoft.com/office/drawing/2014/main" id="{2173FBE1-CCAF-4839-9811-9C872F40B43D}"/>
              </a:ext>
            </a:extLst>
          </p:cNvPr>
          <p:cNvSpPr txBox="1"/>
          <p:nvPr/>
        </p:nvSpPr>
        <p:spPr>
          <a:xfrm>
            <a:off x="1916156" y="5787537"/>
            <a:ext cx="6633955" cy="338554"/>
          </a:xfrm>
          <a:prstGeom prst="rect">
            <a:avLst/>
          </a:prstGeom>
          <a:noFill/>
        </p:spPr>
        <p:txBody>
          <a:bodyPr wrap="square" rtlCol="0">
            <a:spAutoFit/>
          </a:bodyPr>
          <a:lstStyle/>
          <a:p>
            <a:r>
              <a:rPr lang="en-US" sz="1600" i="1" dirty="0"/>
              <a:t>* Higher PDRQ-9 score = greater relationship integrity</a:t>
            </a:r>
          </a:p>
        </p:txBody>
      </p:sp>
    </p:spTree>
    <p:extLst>
      <p:ext uri="{BB962C8B-B14F-4D97-AF65-F5344CB8AC3E}">
        <p14:creationId xmlns:p14="http://schemas.microsoft.com/office/powerpoint/2010/main" val="861570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6" name="Content Placeholder 5">
            <a:extLst>
              <a:ext uri="{FF2B5EF4-FFF2-40B4-BE49-F238E27FC236}">
                <a16:creationId xmlns:a16="http://schemas.microsoft.com/office/drawing/2014/main" id="{2893C0FB-36C6-4B24-AF94-0B9C7F97DC8D}"/>
              </a:ext>
            </a:extLst>
          </p:cNvPr>
          <p:cNvSpPr>
            <a:spLocks noGrp="1"/>
          </p:cNvSpPr>
          <p:nvPr>
            <p:ph idx="1"/>
          </p:nvPr>
        </p:nvSpPr>
        <p:spPr>
          <a:xfrm>
            <a:off x="838200" y="1251533"/>
            <a:ext cx="10515600" cy="4351338"/>
          </a:xfrm>
        </p:spPr>
        <p:txBody>
          <a:bodyPr/>
          <a:lstStyle/>
          <a:p>
            <a:r>
              <a:rPr lang="en-US" sz="2400" b="1" dirty="0"/>
              <a:t>Several participants expressed that if their clinician withheld low-value care, it would increase their trust in them.</a:t>
            </a:r>
          </a:p>
          <a:p>
            <a:endParaRPr lang="en-US" sz="2400" b="1" dirty="0"/>
          </a:p>
          <a:p>
            <a:r>
              <a:rPr lang="en-US" sz="2400" b="1" dirty="0"/>
              <a:t>Other themes:</a:t>
            </a:r>
          </a:p>
          <a:p>
            <a:pPr lvl="1"/>
            <a:r>
              <a:rPr lang="en-US" sz="2000" b="1" dirty="0"/>
              <a:t>The majority of participants demonstrated incomplete understanding of the concept of low-value care. </a:t>
            </a:r>
          </a:p>
          <a:p>
            <a:pPr lvl="1"/>
            <a:endParaRPr lang="en-US" sz="600" b="1" dirty="0"/>
          </a:p>
          <a:p>
            <a:pPr lvl="1"/>
            <a:r>
              <a:rPr lang="en-US" sz="2000" b="1" dirty="0"/>
              <a:t>The low-value care topic consistently elicited memories of poor quality care and other negative experiences with healthcare.</a:t>
            </a:r>
          </a:p>
          <a:p>
            <a:pPr lvl="1"/>
            <a:endParaRPr lang="en-US" sz="600" b="1" dirty="0"/>
          </a:p>
          <a:p>
            <a:pPr lvl="1"/>
            <a:r>
              <a:rPr lang="en-US" sz="2000" b="1" dirty="0"/>
              <a:t>Participants repeatedly expressed their trust in their primary care clinician and the value they place in that relationship.</a:t>
            </a:r>
          </a:p>
        </p:txBody>
      </p:sp>
    </p:spTree>
    <p:extLst>
      <p:ext uri="{BB962C8B-B14F-4D97-AF65-F5344CB8AC3E}">
        <p14:creationId xmlns:p14="http://schemas.microsoft.com/office/powerpoint/2010/main" val="4092889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endParaRPr lang="en-US" dirty="0">
              <a:latin typeface="Avenir Next LT Pro" panose="020B0504020202020204" pitchFamily="34" charset="0"/>
            </a:endParaRPr>
          </a:p>
          <a:p>
            <a:endParaRPr lang="en-US" dirty="0">
              <a:latin typeface="Avenir Next LT Pro" panose="020B0504020202020204" pitchFamily="34" charset="0"/>
            </a:endParaRPr>
          </a:p>
          <a:p>
            <a:r>
              <a:rPr lang="en-US" dirty="0">
                <a:latin typeface="Avenir Next LT Pro" panose="020B0504020202020204" pitchFamily="34" charset="0"/>
              </a:rPr>
              <a:t>In the presence of a trusting, communicative patient-clinician relationship, patients stand ready to play a role in de-implementing low-value care.</a:t>
            </a:r>
          </a:p>
          <a:p>
            <a:endParaRPr lang="en-US" dirty="0">
              <a:latin typeface="Avenir Next LT Pro" panose="020B0504020202020204" pitchFamily="34" charset="0"/>
            </a:endParaRPr>
          </a:p>
          <a:p>
            <a:r>
              <a:rPr lang="en-US" dirty="0">
                <a:latin typeface="Avenir Next LT Pro" panose="020B0504020202020204" pitchFamily="34" charset="0"/>
              </a:rPr>
              <a:t>But it’s important to keep in mind that the concept is very difficult for many patients to understand and service-specific differences may exist.</a:t>
            </a:r>
          </a:p>
          <a:p>
            <a:endParaRPr lang="en-US" dirty="0"/>
          </a:p>
        </p:txBody>
      </p:sp>
    </p:spTree>
    <p:extLst>
      <p:ext uri="{BB962C8B-B14F-4D97-AF65-F5344CB8AC3E}">
        <p14:creationId xmlns:p14="http://schemas.microsoft.com/office/powerpoint/2010/main" val="55037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950721"/>
            <a:ext cx="10515600" cy="3681984"/>
          </a:xfrm>
        </p:spPr>
        <p:txBody>
          <a:bodyPr/>
          <a:lstStyle/>
          <a:p>
            <a:pPr marL="0" indent="0">
              <a:buNone/>
            </a:pPr>
            <a:r>
              <a:rPr lang="en-US" dirty="0"/>
              <a:t>Rockwell, M.S., Michaels, K.C. &amp; Epling, J.W. Does de-implementation of low-value care impact the patient-clinician relationship? A mixed methods study. </a:t>
            </a:r>
            <a:r>
              <a:rPr lang="en-US" i="1" dirty="0"/>
              <a:t>BMC Health Serv Res</a:t>
            </a:r>
            <a:r>
              <a:rPr lang="en-US" dirty="0"/>
              <a:t> </a:t>
            </a:r>
            <a:r>
              <a:rPr lang="en-US" b="1" dirty="0"/>
              <a:t>22, </a:t>
            </a:r>
            <a:r>
              <a:rPr lang="en-US" dirty="0"/>
              <a:t>37 (2022). </a:t>
            </a:r>
            <a:r>
              <a:rPr lang="en-US" dirty="0">
                <a:hlinkClick r:id="rId2"/>
              </a:rPr>
              <a:t>https://doi.org/10.1186/s12913-021-07345-9</a:t>
            </a:r>
            <a:endParaRPr lang="en-US" dirty="0"/>
          </a:p>
        </p:txBody>
      </p:sp>
    </p:spTree>
    <p:extLst>
      <p:ext uri="{BB962C8B-B14F-4D97-AF65-F5344CB8AC3E}">
        <p14:creationId xmlns:p14="http://schemas.microsoft.com/office/powerpoint/2010/main" val="393248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271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332509" y="1115015"/>
            <a:ext cx="11151919" cy="658368"/>
          </a:xfrm>
        </p:spPr>
        <p:txBody>
          <a:bodyPr/>
          <a:lstStyle/>
          <a:p>
            <a:pPr algn="ctr"/>
            <a:r>
              <a:rPr lang="en-US" sz="3600" dirty="0"/>
              <a:t>General practitioners' perspectives and experiences when screening for primary aldosteronism</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743198" y="2599944"/>
            <a:ext cx="10515600" cy="829056"/>
          </a:xfrm>
        </p:spPr>
        <p:txBody>
          <a:bodyPr/>
          <a:lstStyle/>
          <a:p>
            <a:pPr marL="0" indent="0" algn="ctr">
              <a:buNone/>
            </a:pPr>
            <a:r>
              <a:rPr lang="en-US" sz="2400" dirty="0" err="1"/>
              <a:t>Mr</a:t>
            </a:r>
            <a:r>
              <a:rPr lang="en-US" sz="2400" dirty="0"/>
              <a:t> Abhir Nainani, Dr </a:t>
            </a:r>
            <a:r>
              <a:rPr lang="en-US" sz="2400" dirty="0" err="1"/>
              <a:t>Sanne</a:t>
            </a:r>
            <a:r>
              <a:rPr lang="en-US" sz="2400" dirty="0"/>
              <a:t> Peters, Dr Jun Yang, Prof. Grant Russell </a:t>
            </a:r>
          </a:p>
        </p:txBody>
      </p:sp>
      <p:pic>
        <p:nvPicPr>
          <p:cNvPr id="5" name="Picture 4">
            <a:extLst>
              <a:ext uri="{FF2B5EF4-FFF2-40B4-BE49-F238E27FC236}">
                <a16:creationId xmlns:a16="http://schemas.microsoft.com/office/drawing/2014/main" id="{FCC8D427-862E-D741-B29D-A896D64D0AC7}"/>
              </a:ext>
            </a:extLst>
          </p:cNvPr>
          <p:cNvPicPr>
            <a:picLocks noChangeAspect="1"/>
          </p:cNvPicPr>
          <p:nvPr/>
        </p:nvPicPr>
        <p:blipFill>
          <a:blip r:embed="rId2"/>
          <a:stretch>
            <a:fillRect/>
          </a:stretch>
        </p:blipFill>
        <p:spPr>
          <a:xfrm>
            <a:off x="76427" y="3922527"/>
            <a:ext cx="4362450" cy="1185174"/>
          </a:xfrm>
          <a:prstGeom prst="rect">
            <a:avLst/>
          </a:prstGeom>
        </p:spPr>
      </p:pic>
      <p:pic>
        <p:nvPicPr>
          <p:cNvPr id="9" name="Picture 8" descr="Logo, company name&#10;&#10;Description automatically generated">
            <a:extLst>
              <a:ext uri="{FF2B5EF4-FFF2-40B4-BE49-F238E27FC236}">
                <a16:creationId xmlns:a16="http://schemas.microsoft.com/office/drawing/2014/main" id="{52575F12-A4AC-2540-B26D-F93B7223F960}"/>
              </a:ext>
            </a:extLst>
          </p:cNvPr>
          <p:cNvPicPr>
            <a:picLocks noChangeAspect="1"/>
          </p:cNvPicPr>
          <p:nvPr/>
        </p:nvPicPr>
        <p:blipFill>
          <a:blip r:embed="rId3"/>
          <a:stretch>
            <a:fillRect/>
          </a:stretch>
        </p:blipFill>
        <p:spPr>
          <a:xfrm>
            <a:off x="4309301" y="3722640"/>
            <a:ext cx="4362450" cy="1879755"/>
          </a:xfrm>
          <a:prstGeom prst="rect">
            <a:avLst/>
          </a:prstGeom>
        </p:spPr>
      </p:pic>
      <p:pic>
        <p:nvPicPr>
          <p:cNvPr id="6" name="Picture 5">
            <a:extLst>
              <a:ext uri="{FF2B5EF4-FFF2-40B4-BE49-F238E27FC236}">
                <a16:creationId xmlns:a16="http://schemas.microsoft.com/office/drawing/2014/main" id="{E1E965BB-9613-E74B-92DD-41865F948900}"/>
              </a:ext>
            </a:extLst>
          </p:cNvPr>
          <p:cNvPicPr>
            <a:picLocks noChangeAspect="1"/>
          </p:cNvPicPr>
          <p:nvPr/>
        </p:nvPicPr>
        <p:blipFill>
          <a:blip r:embed="rId4"/>
          <a:stretch>
            <a:fillRect/>
          </a:stretch>
        </p:blipFill>
        <p:spPr>
          <a:xfrm>
            <a:off x="8300194" y="3922527"/>
            <a:ext cx="3606800" cy="1257300"/>
          </a:xfrm>
          <a:prstGeom prst="rect">
            <a:avLst/>
          </a:prstGeom>
        </p:spPr>
      </p:pic>
    </p:spTree>
    <p:extLst>
      <p:ext uri="{BB962C8B-B14F-4D97-AF65-F5344CB8AC3E}">
        <p14:creationId xmlns:p14="http://schemas.microsoft.com/office/powerpoint/2010/main" val="2888579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DAADB-C3C5-A94A-B2A2-876273866F79}"/>
              </a:ext>
            </a:extLst>
          </p:cNvPr>
          <p:cNvSpPr>
            <a:spLocks noGrp="1"/>
          </p:cNvSpPr>
          <p:nvPr>
            <p:ph idx="1"/>
          </p:nvPr>
        </p:nvSpPr>
        <p:spPr>
          <a:xfrm>
            <a:off x="331304" y="1281827"/>
            <a:ext cx="5535622" cy="4351338"/>
          </a:xfrm>
        </p:spPr>
        <p:txBody>
          <a:bodyPr/>
          <a:lstStyle/>
          <a:p>
            <a:r>
              <a:rPr lang="en-US" sz="2200" dirty="0"/>
              <a:t>Primary aldosteronism (PA) is the </a:t>
            </a:r>
            <a:r>
              <a:rPr lang="en-US" sz="2200" b="1" dirty="0"/>
              <a:t>commonest treatable </a:t>
            </a:r>
            <a:r>
              <a:rPr lang="en-US" sz="2200" dirty="0"/>
              <a:t>cause of secondary hypertension</a:t>
            </a:r>
          </a:p>
          <a:p>
            <a:pPr lvl="1"/>
            <a:r>
              <a:rPr lang="en-US" sz="1800" dirty="0"/>
              <a:t>4-16% of primary care patients with hypertension </a:t>
            </a:r>
          </a:p>
        </p:txBody>
      </p:sp>
      <p:sp>
        <p:nvSpPr>
          <p:cNvPr id="4" name="Content Placeholder 2">
            <a:extLst>
              <a:ext uri="{FF2B5EF4-FFF2-40B4-BE49-F238E27FC236}">
                <a16:creationId xmlns:a16="http://schemas.microsoft.com/office/drawing/2014/main" id="{A0F68C10-39FF-2747-BB95-A040FA368F76}"/>
              </a:ext>
            </a:extLst>
          </p:cNvPr>
          <p:cNvSpPr txBox="1">
            <a:spLocks/>
          </p:cNvSpPr>
          <p:nvPr/>
        </p:nvSpPr>
        <p:spPr>
          <a:xfrm>
            <a:off x="5866926" y="1274344"/>
            <a:ext cx="58512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B35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EA1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BC5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79B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PA is easy to detect by screening with an aldosterone-renin ratio</a:t>
            </a:r>
          </a:p>
          <a:p>
            <a:pPr lvl="1"/>
            <a:r>
              <a:rPr lang="en-US" sz="1800" dirty="0"/>
              <a:t>But frequently overlooked</a:t>
            </a:r>
          </a:p>
          <a:p>
            <a:r>
              <a:rPr lang="en-US" sz="2200" dirty="0"/>
              <a:t>We taught a group of family physicians (FPs) how best to screen for PA </a:t>
            </a:r>
          </a:p>
          <a:p>
            <a:pPr lvl="1"/>
            <a:r>
              <a:rPr lang="en-US" sz="1800" dirty="0"/>
              <a:t>But still found highly variable screening rates…</a:t>
            </a:r>
            <a:endParaRPr lang="en-US" sz="2200" dirty="0"/>
          </a:p>
          <a:p>
            <a:r>
              <a:rPr lang="en-US" sz="2200" dirty="0"/>
              <a:t>So… are there other factors that may impact on screening?</a:t>
            </a:r>
          </a:p>
          <a:p>
            <a:endParaRPr lang="en-US" sz="2200" dirty="0"/>
          </a:p>
          <a:p>
            <a:r>
              <a:rPr lang="en-US" sz="2200" dirty="0"/>
              <a:t>Our research question was:</a:t>
            </a:r>
          </a:p>
          <a:p>
            <a:pPr lvl="1"/>
            <a:r>
              <a:rPr lang="en-US" sz="2000" i="1" dirty="0">
                <a:solidFill>
                  <a:srgbClr val="FF0000"/>
                </a:solidFill>
              </a:rPr>
              <a:t>What factors influence a FP’s decision to screen for PA?</a:t>
            </a:r>
            <a:endParaRPr lang="en-US" i="1" dirty="0">
              <a:solidFill>
                <a:srgbClr val="FF0000"/>
              </a:solidFill>
            </a:endParaRPr>
          </a:p>
          <a:p>
            <a:pPr marL="0" indent="0">
              <a:buNone/>
            </a:pPr>
            <a:endParaRPr lang="en-US" sz="2200" dirty="0"/>
          </a:p>
        </p:txBody>
      </p:sp>
      <p:sp>
        <p:nvSpPr>
          <p:cNvPr id="5" name="Title 1">
            <a:extLst>
              <a:ext uri="{FF2B5EF4-FFF2-40B4-BE49-F238E27FC236}">
                <a16:creationId xmlns:a16="http://schemas.microsoft.com/office/drawing/2014/main" id="{0C697AD1-C590-7E4A-BDBC-E039B74787B0}"/>
              </a:ext>
            </a:extLst>
          </p:cNvPr>
          <p:cNvSpPr>
            <a:spLocks noGrp="1"/>
          </p:cNvSpPr>
          <p:nvPr>
            <p:ph type="title"/>
          </p:nvPr>
        </p:nvSpPr>
        <p:spPr/>
        <p:txBody>
          <a:bodyPr/>
          <a:lstStyle/>
          <a:p>
            <a:r>
              <a:rPr lang="en-US" dirty="0"/>
              <a:t>The Research Question</a:t>
            </a:r>
          </a:p>
        </p:txBody>
      </p:sp>
      <p:pic>
        <p:nvPicPr>
          <p:cNvPr id="7" name="Picture 6">
            <a:extLst>
              <a:ext uri="{FF2B5EF4-FFF2-40B4-BE49-F238E27FC236}">
                <a16:creationId xmlns:a16="http://schemas.microsoft.com/office/drawing/2014/main" id="{803878C0-7DEA-914C-AF87-6F169F6AA889}"/>
              </a:ext>
            </a:extLst>
          </p:cNvPr>
          <p:cNvPicPr>
            <a:picLocks noChangeAspect="1"/>
          </p:cNvPicPr>
          <p:nvPr/>
        </p:nvPicPr>
        <p:blipFill>
          <a:blip r:embed="rId2"/>
          <a:stretch>
            <a:fillRect/>
          </a:stretch>
        </p:blipFill>
        <p:spPr>
          <a:xfrm>
            <a:off x="442356" y="3253567"/>
            <a:ext cx="4945578" cy="1978231"/>
          </a:xfrm>
          <a:prstGeom prst="rect">
            <a:avLst/>
          </a:prstGeom>
        </p:spPr>
      </p:pic>
    </p:spTree>
    <p:extLst>
      <p:ext uri="{BB962C8B-B14F-4D97-AF65-F5344CB8AC3E}">
        <p14:creationId xmlns:p14="http://schemas.microsoft.com/office/powerpoint/2010/main" val="1882449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108283" y="1133856"/>
            <a:ext cx="11911263" cy="5043107"/>
          </a:xfrm>
        </p:spPr>
        <p:txBody>
          <a:bodyPr/>
          <a:lstStyle/>
          <a:p>
            <a:r>
              <a:rPr lang="en-US" sz="2200" b="1" dirty="0"/>
              <a:t>Design</a:t>
            </a:r>
            <a:r>
              <a:rPr lang="en-US" sz="2200" dirty="0"/>
              <a:t>: Qualitative study using a phenomenological approach</a:t>
            </a:r>
          </a:p>
          <a:p>
            <a:endParaRPr lang="en-US" sz="2200" dirty="0"/>
          </a:p>
          <a:p>
            <a:r>
              <a:rPr lang="en-US" sz="2200" b="1" dirty="0"/>
              <a:t>Participants</a:t>
            </a:r>
            <a:r>
              <a:rPr lang="en-US" sz="2200" dirty="0"/>
              <a:t>: Purposeful sample of FPs working in Melbourne, Australia who had received a 30-minute educational session on PA within the last 12 months </a:t>
            </a:r>
          </a:p>
          <a:p>
            <a:pPr lvl="1"/>
            <a:r>
              <a:rPr lang="en-US" sz="1800" dirty="0"/>
              <a:t>FPs varied by practice location, experience and the number of patients screened for PA</a:t>
            </a:r>
          </a:p>
          <a:p>
            <a:endParaRPr lang="en-US" sz="2200" dirty="0"/>
          </a:p>
          <a:p>
            <a:r>
              <a:rPr lang="en-US" sz="2200" b="1" dirty="0"/>
              <a:t>Data collection</a:t>
            </a:r>
            <a:r>
              <a:rPr lang="en-US" sz="2200" dirty="0"/>
              <a:t>: Semi-structured interviews</a:t>
            </a:r>
          </a:p>
          <a:p>
            <a:pPr lvl="1"/>
            <a:r>
              <a:rPr lang="en-US" sz="1800" dirty="0"/>
              <a:t>Face-to-face or online lasting 30-45 minutes</a:t>
            </a:r>
          </a:p>
          <a:p>
            <a:pPr lvl="1"/>
            <a:r>
              <a:rPr lang="en-US" sz="1800" dirty="0"/>
              <a:t>Participants received a summary of their interview (member checking) </a:t>
            </a:r>
          </a:p>
          <a:p>
            <a:pPr lvl="1"/>
            <a:endParaRPr lang="en-US" sz="1800" dirty="0"/>
          </a:p>
          <a:p>
            <a:r>
              <a:rPr lang="en-US" sz="2200" b="1" dirty="0"/>
              <a:t>Analysis</a:t>
            </a:r>
            <a:r>
              <a:rPr lang="en-US" sz="2200" dirty="0"/>
              <a:t>: Coded inductively using NVivo 12.0 </a:t>
            </a:r>
          </a:p>
          <a:p>
            <a:pPr lvl="1"/>
            <a:r>
              <a:rPr lang="en-US" sz="1800" dirty="0"/>
              <a:t>2 independent coders (investigator triangulation)</a:t>
            </a:r>
          </a:p>
        </p:txBody>
      </p:sp>
    </p:spTree>
    <p:extLst>
      <p:ext uri="{BB962C8B-B14F-4D97-AF65-F5344CB8AC3E}">
        <p14:creationId xmlns:p14="http://schemas.microsoft.com/office/powerpoint/2010/main" val="258265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487424"/>
            <a:ext cx="10515600" cy="5207699"/>
          </a:xfrm>
        </p:spPr>
        <p:txBody>
          <a:bodyPr/>
          <a:lstStyle/>
          <a:p>
            <a:r>
              <a:rPr lang="en-US" dirty="0"/>
              <a:t>Secondary benefits of vaccination may encourage some patients to obtain appropriate herpes zoster vaccination.</a:t>
            </a:r>
          </a:p>
          <a:p>
            <a:endParaRPr lang="en-US" dirty="0"/>
          </a:p>
          <a:p>
            <a:r>
              <a:rPr lang="en-US" dirty="0"/>
              <a:t>If confirmed as a causal association, vaccination could offer an inexpensive, readily accessible means to reduce risk for, or prevent dementia?</a:t>
            </a:r>
          </a:p>
        </p:txBody>
      </p:sp>
    </p:spTree>
    <p:extLst>
      <p:ext uri="{BB962C8B-B14F-4D97-AF65-F5344CB8AC3E}">
        <p14:creationId xmlns:p14="http://schemas.microsoft.com/office/powerpoint/2010/main" val="736829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424665" y="1154815"/>
            <a:ext cx="11342670" cy="4988243"/>
          </a:xfrm>
        </p:spPr>
        <p:txBody>
          <a:bodyPr/>
          <a:lstStyle/>
          <a:p>
            <a:r>
              <a:rPr lang="en-US" sz="2200" dirty="0"/>
              <a:t>We interviewed</a:t>
            </a:r>
            <a:r>
              <a:rPr lang="en-US" sz="2200" b="1" dirty="0"/>
              <a:t>16 FPs </a:t>
            </a:r>
            <a:r>
              <a:rPr lang="en-US" sz="2200" dirty="0"/>
              <a:t>– their screening decisions were influenced by their </a:t>
            </a:r>
            <a:r>
              <a:rPr lang="en-US" sz="2200" b="1" dirty="0">
                <a:solidFill>
                  <a:schemeClr val="tx2">
                    <a:lumMod val="75000"/>
                  </a:schemeClr>
                </a:solidFill>
              </a:rPr>
              <a:t>knowledge</a:t>
            </a:r>
            <a:r>
              <a:rPr lang="en-US" sz="2200" dirty="0"/>
              <a:t> of the screening process, perceptions about the </a:t>
            </a:r>
            <a:r>
              <a:rPr lang="en-US" sz="2200" b="1" dirty="0">
                <a:solidFill>
                  <a:srgbClr val="00B050"/>
                </a:solidFill>
              </a:rPr>
              <a:t>cost &amp; convenience </a:t>
            </a:r>
            <a:r>
              <a:rPr lang="en-US" sz="2200" dirty="0"/>
              <a:t>of screening, </a:t>
            </a:r>
            <a:r>
              <a:rPr lang="en-US" sz="2200" b="1" dirty="0">
                <a:solidFill>
                  <a:schemeClr val="accent3">
                    <a:lumMod val="50000"/>
                  </a:schemeClr>
                </a:solidFill>
              </a:rPr>
              <a:t>conceptualization of risk</a:t>
            </a:r>
            <a:r>
              <a:rPr lang="en-US" sz="2200" dirty="0"/>
              <a:t> related to PA, and a desire to </a:t>
            </a:r>
            <a:r>
              <a:rPr lang="en-US" sz="2200" b="1" dirty="0">
                <a:solidFill>
                  <a:srgbClr val="7030A0"/>
                </a:solidFill>
              </a:rPr>
              <a:t>improve clinical care</a:t>
            </a:r>
            <a:r>
              <a:rPr lang="en-US" sz="2200" dirty="0"/>
              <a:t>.</a:t>
            </a:r>
          </a:p>
          <a:p>
            <a:endParaRPr lang="en-US" sz="2200" dirty="0"/>
          </a:p>
          <a:p>
            <a:r>
              <a:rPr lang="en-US" sz="2200" dirty="0"/>
              <a:t>Most were positive to the concept of screening once it was introduced to them </a:t>
            </a:r>
          </a:p>
          <a:p>
            <a:pPr marL="0" indent="0">
              <a:buNone/>
            </a:pPr>
            <a:endParaRPr lang="en-US" sz="2200" dirty="0"/>
          </a:p>
          <a:p>
            <a:r>
              <a:rPr lang="en-US" sz="2200" dirty="0"/>
              <a:t>However, many found it challenging to follow guidelines to alter antihypertensives prior to performing the aldosterone-renin ratio </a:t>
            </a:r>
          </a:p>
          <a:p>
            <a:pPr lvl="1"/>
            <a:r>
              <a:rPr lang="en-US" sz="1800" dirty="0"/>
              <a:t>Hence, they overwhelmingly preferred screening newly diagnosed hypertensive patients </a:t>
            </a:r>
          </a:p>
          <a:p>
            <a:pPr marL="0" indent="0">
              <a:buNone/>
            </a:pPr>
            <a:endParaRPr lang="en-US" sz="2200" dirty="0"/>
          </a:p>
          <a:p>
            <a:r>
              <a:rPr lang="en-US" sz="2200" dirty="0"/>
              <a:t>Most were also reluctant to screen patients who fitted a “</a:t>
            </a:r>
            <a:r>
              <a:rPr lang="en-US" sz="2200" b="1" dirty="0"/>
              <a:t>clinical picture of essential hypertension”</a:t>
            </a:r>
          </a:p>
          <a:p>
            <a:pPr lvl="1"/>
            <a:r>
              <a:rPr lang="en-US" sz="1800" dirty="0"/>
              <a:t>These were hypertensive patients with metabolic syndrome and/or cardiovascular disease</a:t>
            </a:r>
          </a:p>
          <a:p>
            <a:pPr marL="457200" lvl="1" indent="0">
              <a:buNone/>
            </a:pPr>
            <a:endParaRPr lang="en-US" sz="1800" dirty="0"/>
          </a:p>
        </p:txBody>
      </p:sp>
    </p:spTree>
    <p:extLst>
      <p:ext uri="{BB962C8B-B14F-4D97-AF65-F5344CB8AC3E}">
        <p14:creationId xmlns:p14="http://schemas.microsoft.com/office/powerpoint/2010/main" val="1599817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276639" y="1115568"/>
            <a:ext cx="11638722" cy="5061395"/>
          </a:xfrm>
        </p:spPr>
        <p:txBody>
          <a:bodyPr/>
          <a:lstStyle/>
          <a:p>
            <a:pPr marL="0" indent="0">
              <a:buNone/>
            </a:pPr>
            <a:r>
              <a:rPr lang="en-US" sz="2400" b="1" dirty="0"/>
              <a:t>FPs require: </a:t>
            </a:r>
          </a:p>
          <a:p>
            <a:r>
              <a:rPr lang="en-US" sz="2000" dirty="0"/>
              <a:t>Clear and concise guidelines on PA screening </a:t>
            </a:r>
          </a:p>
          <a:p>
            <a:pPr lvl="1"/>
            <a:r>
              <a:rPr lang="en-US" sz="1800" dirty="0"/>
              <a:t>Including information on how to safely replace antihypertensives before screening for PA</a:t>
            </a:r>
          </a:p>
          <a:p>
            <a:pPr lvl="1"/>
            <a:endParaRPr lang="en-US" sz="1600" dirty="0"/>
          </a:p>
          <a:p>
            <a:pPr marL="0" indent="0">
              <a:buNone/>
            </a:pPr>
            <a:r>
              <a:rPr lang="en-US" sz="2400" b="1" dirty="0"/>
              <a:t>FPs should understand that: </a:t>
            </a:r>
          </a:p>
          <a:p>
            <a:r>
              <a:rPr lang="en-US" sz="2000" dirty="0"/>
              <a:t>Metabolic syndrome and cardiovascular complications are more common in PA than essential hypertension </a:t>
            </a:r>
          </a:p>
          <a:p>
            <a:pPr lvl="1"/>
            <a:r>
              <a:rPr lang="en-US" sz="1800" dirty="0"/>
              <a:t>PA is generally clinically indistinguishable from essential hypertension </a:t>
            </a:r>
          </a:p>
          <a:p>
            <a:pPr lvl="1"/>
            <a:endParaRPr lang="en-US" sz="1600" dirty="0"/>
          </a:p>
          <a:p>
            <a:pPr marL="0" indent="0">
              <a:buNone/>
            </a:pPr>
            <a:r>
              <a:rPr lang="en-US" sz="2400" b="1" dirty="0"/>
              <a:t>Future research should: </a:t>
            </a:r>
          </a:p>
          <a:p>
            <a:r>
              <a:rPr lang="en-US" sz="2000" dirty="0"/>
              <a:t>Evaluate simpler methods of PA screening that do not require replacing antihypertensives </a:t>
            </a:r>
          </a:p>
          <a:p>
            <a:r>
              <a:rPr lang="en-US" sz="2000" dirty="0"/>
              <a:t>Explore system-based strategies to increase screening rates in primary care </a:t>
            </a:r>
          </a:p>
          <a:p>
            <a:endParaRPr lang="en-US" sz="2000" dirty="0"/>
          </a:p>
          <a:p>
            <a:pPr lvl="1"/>
            <a:endParaRPr lang="en-US" sz="2000" b="1" dirty="0"/>
          </a:p>
        </p:txBody>
      </p:sp>
    </p:spTree>
    <p:extLst>
      <p:ext uri="{BB962C8B-B14F-4D97-AF65-F5344CB8AC3E}">
        <p14:creationId xmlns:p14="http://schemas.microsoft.com/office/powerpoint/2010/main" val="1400316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139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Video Visit Triage and Clinical Effectiveness in a Primary Care Setting</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2462784"/>
            <a:ext cx="10515600" cy="829056"/>
          </a:xfrm>
        </p:spPr>
        <p:txBody>
          <a:bodyPr/>
          <a:lstStyle/>
          <a:p>
            <a:pPr marL="0" indent="0" algn="ctr">
              <a:buNone/>
            </a:pPr>
            <a:r>
              <a:rPr lang="en-US" dirty="0"/>
              <a:t>Elyse Gonzales, BS; Doris Chen, MD; Marcy Winget, PhD; Jonathan Shaw, MD, MS; Ian Nelligan, MD, MPH</a:t>
            </a:r>
          </a:p>
        </p:txBody>
      </p:sp>
      <p:pic>
        <p:nvPicPr>
          <p:cNvPr id="6" name="Picture 5">
            <a:extLst>
              <a:ext uri="{FF2B5EF4-FFF2-40B4-BE49-F238E27FC236}">
                <a16:creationId xmlns:a16="http://schemas.microsoft.com/office/drawing/2014/main" id="{A215583E-81E8-489F-90EF-A7ACB7B8177A}"/>
              </a:ext>
            </a:extLst>
          </p:cNvPr>
          <p:cNvPicPr>
            <a:picLocks noChangeAspect="1"/>
          </p:cNvPicPr>
          <p:nvPr/>
        </p:nvPicPr>
        <p:blipFill>
          <a:blip r:embed="rId2"/>
          <a:stretch>
            <a:fillRect/>
          </a:stretch>
        </p:blipFill>
        <p:spPr>
          <a:xfrm>
            <a:off x="643391" y="3840482"/>
            <a:ext cx="4800979" cy="1086307"/>
          </a:xfrm>
          <a:prstGeom prst="rect">
            <a:avLst/>
          </a:prstGeom>
        </p:spPr>
      </p:pic>
      <p:pic>
        <p:nvPicPr>
          <p:cNvPr id="4" name="Picture 3">
            <a:extLst>
              <a:ext uri="{FF2B5EF4-FFF2-40B4-BE49-F238E27FC236}">
                <a16:creationId xmlns:a16="http://schemas.microsoft.com/office/drawing/2014/main" id="{76436791-E706-0145-8F74-3085EB63C384}"/>
              </a:ext>
            </a:extLst>
          </p:cNvPr>
          <p:cNvPicPr>
            <a:picLocks noChangeAspect="1"/>
          </p:cNvPicPr>
          <p:nvPr/>
        </p:nvPicPr>
        <p:blipFill>
          <a:blip r:embed="rId3"/>
          <a:stretch>
            <a:fillRect/>
          </a:stretch>
        </p:blipFill>
        <p:spPr>
          <a:xfrm>
            <a:off x="5659150" y="3865196"/>
            <a:ext cx="6248643" cy="1048808"/>
          </a:xfrm>
          <a:prstGeom prst="rect">
            <a:avLst/>
          </a:prstGeom>
        </p:spPr>
      </p:pic>
    </p:spTree>
    <p:extLst>
      <p:ext uri="{BB962C8B-B14F-4D97-AF65-F5344CB8AC3E}">
        <p14:creationId xmlns:p14="http://schemas.microsoft.com/office/powerpoint/2010/main" val="165720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413192"/>
            <a:ext cx="10515600" cy="5079683"/>
          </a:xfrm>
        </p:spPr>
        <p:txBody>
          <a:bodyPr/>
          <a:lstStyle/>
          <a:p>
            <a:r>
              <a:rPr lang="en-US" dirty="0"/>
              <a:t>The COVID-19 pandemic has catalyzed the use of video visits in primary care</a:t>
            </a:r>
          </a:p>
          <a:p>
            <a:r>
              <a:rPr lang="en-US" dirty="0"/>
              <a:t>While it’s estimated that a majority of primary care visits can be effectively completed via video…</a:t>
            </a:r>
          </a:p>
          <a:p>
            <a:pPr lvl="1"/>
            <a:r>
              <a:rPr lang="en-US" dirty="0"/>
              <a:t>There are currently no guidelines to inform video visit triage nor are there studies that demonstrate clinical effectiveness of video visits for specific chief complaints</a:t>
            </a:r>
          </a:p>
          <a:p>
            <a:pPr marL="0" indent="0">
              <a:buNone/>
            </a:pPr>
            <a:endParaRPr lang="en-US" sz="1400" dirty="0"/>
          </a:p>
          <a:p>
            <a:pPr marL="0" indent="0" algn="ctr">
              <a:buNone/>
            </a:pPr>
            <a:r>
              <a:rPr lang="en-US" sz="3000" b="1" dirty="0"/>
              <a:t>Which common acute chief complaints can be effectively evaluated via video visits?</a:t>
            </a:r>
            <a:endParaRPr lang="en-US" sz="3000" dirty="0"/>
          </a:p>
        </p:txBody>
      </p:sp>
    </p:spTree>
    <p:extLst>
      <p:ext uri="{BB962C8B-B14F-4D97-AF65-F5344CB8AC3E}">
        <p14:creationId xmlns:p14="http://schemas.microsoft.com/office/powerpoint/2010/main" val="1880873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449768"/>
            <a:ext cx="10515600" cy="5043107"/>
          </a:xfrm>
        </p:spPr>
        <p:txBody>
          <a:bodyPr/>
          <a:lstStyle/>
          <a:p>
            <a:r>
              <a:rPr lang="en-US" dirty="0"/>
              <a:t>Study Design</a:t>
            </a:r>
          </a:p>
          <a:p>
            <a:pPr lvl="1"/>
            <a:r>
              <a:rPr lang="en-US" dirty="0"/>
              <a:t>Retrospective chart review of video visits in our institution’s outpatient urgent care clinics during the month of August 2020, restricted to the following most common presenting chief complaints:</a:t>
            </a:r>
          </a:p>
          <a:p>
            <a:pPr lvl="2"/>
            <a:r>
              <a:rPr lang="en-US" dirty="0">
                <a:solidFill>
                  <a:srgbClr val="FF0000"/>
                </a:solidFill>
              </a:rPr>
              <a:t>Low back pain, headache, joint pain, abdominal pain, dizziness, chest pain</a:t>
            </a:r>
            <a:endParaRPr lang="en-US" dirty="0"/>
          </a:p>
          <a:p>
            <a:r>
              <a:rPr lang="en-US" dirty="0"/>
              <a:t>Outcome Measures</a:t>
            </a:r>
          </a:p>
          <a:p>
            <a:pPr marL="914400" lvl="1" indent="-457200">
              <a:buFont typeface="+mj-lt"/>
              <a:buAutoNum type="arabicPeriod"/>
            </a:pPr>
            <a:r>
              <a:rPr lang="en-US" dirty="0"/>
              <a:t>Frequency of clinician recommendation for an urgent office or ED visit after initial video visit</a:t>
            </a:r>
          </a:p>
          <a:p>
            <a:pPr lvl="2"/>
            <a:r>
              <a:rPr lang="en-US" dirty="0">
                <a:solidFill>
                  <a:srgbClr val="FF0000"/>
                </a:solidFill>
              </a:rPr>
              <a:t>To evaluate triage (i.e., does the clinician judge video visit to be sufficient)</a:t>
            </a:r>
          </a:p>
          <a:p>
            <a:pPr marL="914400" lvl="1" indent="-457200">
              <a:buFont typeface="+mj-lt"/>
              <a:buAutoNum type="arabicPeriod"/>
            </a:pPr>
            <a:r>
              <a:rPr lang="en-US" dirty="0"/>
              <a:t>Frequency of follow-up visits within 3 weeks of initial video visit</a:t>
            </a:r>
          </a:p>
          <a:p>
            <a:pPr lvl="2"/>
            <a:r>
              <a:rPr lang="en-US" dirty="0">
                <a:solidFill>
                  <a:srgbClr val="FF0000"/>
                </a:solidFill>
              </a:rPr>
              <a:t>To evaluate</a:t>
            </a:r>
            <a:r>
              <a:rPr lang="en-US" i="1" dirty="0">
                <a:solidFill>
                  <a:srgbClr val="FF0000"/>
                </a:solidFill>
              </a:rPr>
              <a:t> </a:t>
            </a:r>
            <a:r>
              <a:rPr lang="en-US" dirty="0">
                <a:solidFill>
                  <a:srgbClr val="FF0000"/>
                </a:solidFill>
              </a:rPr>
              <a:t>quality of care</a:t>
            </a:r>
          </a:p>
        </p:txBody>
      </p:sp>
    </p:spTree>
    <p:extLst>
      <p:ext uri="{BB962C8B-B14F-4D97-AF65-F5344CB8AC3E}">
        <p14:creationId xmlns:p14="http://schemas.microsoft.com/office/powerpoint/2010/main" val="3775664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041965"/>
            <a:ext cx="10515600" cy="4988243"/>
          </a:xfrm>
        </p:spPr>
        <p:txBody>
          <a:bodyPr/>
          <a:lstStyle/>
          <a:p>
            <a:r>
              <a:rPr lang="en-US" dirty="0"/>
              <a:t>After completing a visit, clinicians were more likely to recommend patients with chest pain, dizziness, and abdominal pain cases to come for an in-person evaluation</a:t>
            </a:r>
          </a:p>
          <a:p>
            <a:pPr lvl="1"/>
            <a:r>
              <a:rPr lang="en-US" dirty="0">
                <a:solidFill>
                  <a:srgbClr val="FF0000"/>
                </a:solidFill>
              </a:rPr>
              <a:t>40% (n=27) of chest pain, 37% (n=30) of dizziness, and 23% (n=63) of abdominal pain cases were recommended for in-person evaluation</a:t>
            </a:r>
          </a:p>
          <a:p>
            <a:pPr lvl="2"/>
            <a:r>
              <a:rPr lang="en-US" dirty="0">
                <a:solidFill>
                  <a:srgbClr val="EEA121"/>
                </a:solidFill>
              </a:rPr>
              <a:t>Compared to 19% (n=21), 12% (n=68), and 5% (n=42) of low back pain, joint pain, and headache cases respectively </a:t>
            </a:r>
          </a:p>
          <a:p>
            <a:r>
              <a:rPr lang="en-US" dirty="0"/>
              <a:t>In the 3-week period following a video visit, low back pain, joint pain, abdominal pain and headache cases were less likely to ‘bounce back’ for follow up care  </a:t>
            </a:r>
          </a:p>
          <a:p>
            <a:pPr lvl="1"/>
            <a:r>
              <a:rPr lang="en-US" dirty="0">
                <a:solidFill>
                  <a:srgbClr val="FF0000"/>
                </a:solidFill>
              </a:rPr>
              <a:t>39% (n=11/28) of low back pain, 30% (n=27/88) of joint pain, 29% (n=20) of abdominal pain and 20% (n=10/50) of headache </a:t>
            </a:r>
          </a:p>
          <a:p>
            <a:pPr lvl="2"/>
            <a:r>
              <a:rPr lang="en-US" dirty="0">
                <a:solidFill>
                  <a:srgbClr val="EEA121"/>
                </a:solidFill>
              </a:rPr>
              <a:t>Compared to 58% (n=21) of chest pain, 50% (n=19) of dizziness </a:t>
            </a:r>
          </a:p>
        </p:txBody>
      </p:sp>
    </p:spTree>
    <p:extLst>
      <p:ext uri="{BB962C8B-B14F-4D97-AF65-F5344CB8AC3E}">
        <p14:creationId xmlns:p14="http://schemas.microsoft.com/office/powerpoint/2010/main" val="1495673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102247"/>
            <a:ext cx="11221996" cy="5207699"/>
          </a:xfrm>
        </p:spPr>
        <p:txBody>
          <a:bodyPr/>
          <a:lstStyle/>
          <a:p>
            <a:r>
              <a:rPr lang="en-US" sz="2600" dirty="0"/>
              <a:t>A majority of headache, joint pain, and low back pain cases </a:t>
            </a:r>
            <a:r>
              <a:rPr lang="en-US" sz="2600" u="sng" dirty="0"/>
              <a:t>CAN</a:t>
            </a:r>
            <a:r>
              <a:rPr lang="en-US" sz="2600" dirty="0"/>
              <a:t> be effectively evaluated via video visit</a:t>
            </a:r>
          </a:p>
          <a:p>
            <a:r>
              <a:rPr lang="en-US" sz="2600" dirty="0"/>
              <a:t>Chest pain and dizziness might </a:t>
            </a:r>
            <a:r>
              <a:rPr lang="en-US" sz="2600" u="sng" dirty="0"/>
              <a:t>NOT</a:t>
            </a:r>
            <a:r>
              <a:rPr lang="en-US" sz="2600" dirty="0"/>
              <a:t> be effectively evaluated via video visit</a:t>
            </a:r>
          </a:p>
          <a:p>
            <a:r>
              <a:rPr lang="en-US" sz="2600" dirty="0"/>
              <a:t>While abdominal pain rarely ‘bounced back’, providers often felt video evaluation was insufficient, preferring in-person follow up</a:t>
            </a:r>
          </a:p>
          <a:p>
            <a:r>
              <a:rPr lang="en-US" sz="2600" dirty="0"/>
              <a:t>Understanding which conditions can be effectively evaluated via video visit will:</a:t>
            </a:r>
          </a:p>
          <a:p>
            <a:pPr marL="914400" lvl="1" indent="-457200">
              <a:buFont typeface="+mj-lt"/>
              <a:buAutoNum type="arabicPeriod"/>
            </a:pPr>
            <a:r>
              <a:rPr lang="en-US" dirty="0"/>
              <a:t>Optimize visit triage to decrease ‘waste’ or duplicate visits by scheduling the appropriate visit type the first time</a:t>
            </a:r>
          </a:p>
          <a:p>
            <a:pPr marL="914400" lvl="1" indent="-457200">
              <a:buFont typeface="+mj-lt"/>
              <a:buAutoNum type="arabicPeriod"/>
            </a:pPr>
            <a:r>
              <a:rPr lang="en-US" dirty="0"/>
              <a:t>Ensure patient safety</a:t>
            </a:r>
          </a:p>
          <a:p>
            <a:pPr marL="914400" lvl="1" indent="-457200">
              <a:buFont typeface="+mj-lt"/>
              <a:buAutoNum type="arabicPeriod"/>
            </a:pPr>
            <a:r>
              <a:rPr lang="en-US" dirty="0"/>
              <a:t>Decrease delays in accessing care</a:t>
            </a:r>
          </a:p>
        </p:txBody>
      </p:sp>
    </p:spTree>
    <p:extLst>
      <p:ext uri="{BB962C8B-B14F-4D97-AF65-F5344CB8AC3E}">
        <p14:creationId xmlns:p14="http://schemas.microsoft.com/office/powerpoint/2010/main" val="676552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55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0" y="1308172"/>
            <a:ext cx="12192000" cy="658368"/>
          </a:xfrm>
        </p:spPr>
        <p:txBody>
          <a:bodyPr/>
          <a:lstStyle/>
          <a:p>
            <a:pPr algn="ctr"/>
            <a:r>
              <a:rPr lang="en-US" dirty="0"/>
              <a:t>Who Provides Care to Vulnerable Populations?</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906213" y="2497949"/>
            <a:ext cx="10515600" cy="1197435"/>
          </a:xfrm>
        </p:spPr>
        <p:txBody>
          <a:bodyPr/>
          <a:lstStyle/>
          <a:p>
            <a:pPr marL="0" indent="0" algn="ctr">
              <a:buNone/>
            </a:pPr>
            <a:r>
              <a:rPr lang="en-US" sz="2800" b="1" i="1" dirty="0"/>
              <a:t>Anuradha Jetty, MPH</a:t>
            </a:r>
            <a:r>
              <a:rPr lang="en-US" sz="2800" i="1" dirty="0"/>
              <a:t>; Julie Hyppolite, MD; </a:t>
            </a:r>
          </a:p>
          <a:p>
            <a:pPr marL="0" indent="0" algn="ctr">
              <a:buNone/>
            </a:pPr>
            <a:r>
              <a:rPr lang="en-US" sz="2800" i="1" dirty="0"/>
              <a:t>Aimee Eden, PhD MPH; Yalda Jabbarpour, MD</a:t>
            </a:r>
            <a:endParaRPr lang="en-US" dirty="0"/>
          </a:p>
        </p:txBody>
      </p:sp>
    </p:spTree>
    <p:extLst>
      <p:ext uri="{BB962C8B-B14F-4D97-AF65-F5344CB8AC3E}">
        <p14:creationId xmlns:p14="http://schemas.microsoft.com/office/powerpoint/2010/main" val="223091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49885"/>
            <a:ext cx="10515600" cy="750443"/>
          </a:xfrm>
        </p:spPr>
        <p:txBody>
          <a:bodyPr/>
          <a:lstStyle/>
          <a:p>
            <a:r>
              <a:rPr lang="en-US" dirty="0"/>
              <a:t>citation</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950721"/>
            <a:ext cx="10515600" cy="3681984"/>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Scherrer JF, Salas J, </a:t>
            </a:r>
            <a:r>
              <a:rPr kumimoji="0" lang="en-US" sz="2000" b="0" i="0" u="none" strike="noStrike" kern="0" cap="none" spc="0" normalizeH="0" baseline="0" noProof="0" dirty="0" err="1">
                <a:ln>
                  <a:noFill/>
                </a:ln>
                <a:solidFill>
                  <a:srgbClr val="000000"/>
                </a:solidFill>
                <a:effectLst/>
                <a:uLnTx/>
                <a:uFillTx/>
                <a:latin typeface="Arial"/>
                <a:cs typeface="Arial"/>
                <a:sym typeface="Arial"/>
              </a:rPr>
              <a:t>Wiemken</a:t>
            </a:r>
            <a:r>
              <a:rPr kumimoji="0" lang="en-US" sz="2000" b="0" i="0" u="none" strike="noStrike" kern="0" cap="none" spc="0" normalizeH="0" baseline="0" noProof="0" dirty="0">
                <a:ln>
                  <a:noFill/>
                </a:ln>
                <a:solidFill>
                  <a:srgbClr val="000000"/>
                </a:solidFill>
                <a:effectLst/>
                <a:uLnTx/>
                <a:uFillTx/>
                <a:latin typeface="Arial"/>
                <a:cs typeface="Arial"/>
                <a:sym typeface="Arial"/>
              </a:rPr>
              <a:t> TL,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Hoft</a:t>
            </a:r>
            <a:r>
              <a:rPr kumimoji="0" lang="en-US" sz="2000" b="0" i="0" u="none" strike="noStrike" kern="0" cap="none" spc="0" normalizeH="0" baseline="0" noProof="0" dirty="0">
                <a:ln>
                  <a:noFill/>
                </a:ln>
                <a:solidFill>
                  <a:srgbClr val="000000"/>
                </a:solidFill>
                <a:effectLst/>
                <a:uLnTx/>
                <a:uFillTx/>
                <a:latin typeface="Arial"/>
                <a:cs typeface="Arial"/>
                <a:sym typeface="Arial"/>
              </a:rPr>
              <a:t> DF, Jacobs C, Morley JE. Impact of Herpes Zoster Vaccination on Incident Dementia: A Retrospective Study in Two Patient Cohorts.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PLoS</a:t>
            </a:r>
            <a:r>
              <a:rPr kumimoji="0" lang="en-US" sz="2000" b="0" i="0" u="none" strike="noStrike" kern="0" cap="none" spc="0" normalizeH="0" baseline="0" noProof="0" dirty="0">
                <a:ln>
                  <a:noFill/>
                </a:ln>
                <a:solidFill>
                  <a:srgbClr val="000000"/>
                </a:solidFill>
                <a:effectLst/>
                <a:uLnTx/>
                <a:uFillTx/>
                <a:latin typeface="Arial"/>
                <a:cs typeface="Arial"/>
                <a:sym typeface="Arial"/>
              </a:rPr>
              <a:t> One. 2021;16(11):e0257405. PMID: 34788293 </a:t>
            </a:r>
          </a:p>
          <a:p>
            <a:pPr marL="0" indent="0">
              <a:buNone/>
            </a:pPr>
            <a:endParaRPr lang="en-US" dirty="0"/>
          </a:p>
        </p:txBody>
      </p:sp>
    </p:spTree>
    <p:extLst>
      <p:ext uri="{BB962C8B-B14F-4D97-AF65-F5344CB8AC3E}">
        <p14:creationId xmlns:p14="http://schemas.microsoft.com/office/powerpoint/2010/main" val="834504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Vulnerable populations face difficulties in healthcare access and are at higher risk of experiencing</a:t>
            </a:r>
            <a:r>
              <a:rPr lang="en-US" dirty="0">
                <a:solidFill>
                  <a:schemeClr val="accent1"/>
                </a:solidFill>
              </a:rPr>
              <a:t> </a:t>
            </a:r>
            <a:r>
              <a:rPr lang="en-US" dirty="0"/>
              <a:t>health disparities.</a:t>
            </a:r>
          </a:p>
          <a:p>
            <a:r>
              <a:rPr lang="en-US" dirty="0"/>
              <a:t>Family medicine educators prepared family physicians to work with under-resourced and marginalized populations.</a:t>
            </a:r>
          </a:p>
          <a:p>
            <a:pPr marL="0" indent="0">
              <a:buNone/>
            </a:pPr>
            <a:endParaRPr lang="en-US" dirty="0">
              <a:solidFill>
                <a:schemeClr val="tx1"/>
              </a:solidFill>
            </a:endParaRPr>
          </a:p>
          <a:p>
            <a:pPr marL="0" indent="0" algn="ctr">
              <a:buNone/>
            </a:pPr>
            <a:r>
              <a:rPr lang="en-US" dirty="0">
                <a:solidFill>
                  <a:schemeClr val="accent4">
                    <a:lumMod val="60000"/>
                    <a:lumOff val="40000"/>
                  </a:schemeClr>
                </a:solidFill>
              </a:rPr>
              <a:t>Are there differences in the rates of family physicians working with vulnerable populations by race or gender?</a:t>
            </a:r>
            <a:endParaRPr lang="en-US" dirty="0"/>
          </a:p>
        </p:txBody>
      </p:sp>
    </p:spTree>
    <p:extLst>
      <p:ext uri="{BB962C8B-B14F-4D97-AF65-F5344CB8AC3E}">
        <p14:creationId xmlns:p14="http://schemas.microsoft.com/office/powerpoint/2010/main" val="1147511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7"/>
            <a:ext cx="10515600" cy="4662382"/>
          </a:xfrm>
        </p:spPr>
        <p:txBody>
          <a:bodyPr/>
          <a:lstStyle/>
          <a:p>
            <a:r>
              <a:rPr lang="en-US" dirty="0">
                <a:solidFill>
                  <a:schemeClr val="tx1"/>
                </a:solidFill>
                <a:latin typeface="+mj-lt"/>
              </a:rPr>
              <a:t>Cross-sectional study that identified key factors associated with family physicians serving vulnerable populations.</a:t>
            </a:r>
          </a:p>
          <a:p>
            <a:r>
              <a:rPr lang="en-US" dirty="0">
                <a:solidFill>
                  <a:schemeClr val="tx1"/>
                </a:solidFill>
                <a:latin typeface="+mj-lt"/>
              </a:rPr>
              <a:t>We used the American Family Board of </a:t>
            </a:r>
            <a:r>
              <a:rPr lang="en-US" dirty="0">
                <a:solidFill>
                  <a:prstClr val="black"/>
                </a:solidFill>
                <a:latin typeface="+mj-lt"/>
              </a:rPr>
              <a:t>Family Medicine Certification Application Survey data (2016-2019).</a:t>
            </a:r>
          </a:p>
          <a:p>
            <a:pPr>
              <a:lnSpc>
                <a:spcPct val="100000"/>
              </a:lnSpc>
              <a:spcBef>
                <a:spcPct val="20000"/>
              </a:spcBef>
            </a:pPr>
            <a:r>
              <a:rPr lang="en-US" dirty="0">
                <a:solidFill>
                  <a:schemeClr val="accent1"/>
                </a:solidFill>
                <a:latin typeface="+mj-lt"/>
                <a:ea typeface="Calibri" panose="020F0502020204030204" pitchFamily="34" charset="0"/>
                <a:cs typeface="Times New Roman" panose="02020603050405020304" pitchFamily="18" charset="0"/>
              </a:rPr>
              <a:t>Vulnerable population were defined as </a:t>
            </a:r>
            <a:r>
              <a:rPr lang="en-US" dirty="0">
                <a:solidFill>
                  <a:schemeClr val="accent1"/>
                </a:solidFill>
                <a:effectLst/>
                <a:latin typeface="+mj-lt"/>
                <a:ea typeface="Calibri" panose="020F0502020204030204" pitchFamily="34" charset="0"/>
                <a:cs typeface="Times New Roman" panose="02020603050405020304" pitchFamily="18" charset="0"/>
              </a:rPr>
              <a:t>uninsured, insured by Medicaid, homeless, non-English speaking, racial or ethnic minority and traditionally underserved populations.</a:t>
            </a:r>
          </a:p>
          <a:p>
            <a:pPr>
              <a:lnSpc>
                <a:spcPct val="100000"/>
              </a:lnSpc>
              <a:spcBef>
                <a:spcPct val="20000"/>
              </a:spcBef>
            </a:pPr>
            <a:r>
              <a:rPr lang="en-US" b="0" i="0" u="none" strike="noStrike" kern="1200" baseline="0" dirty="0">
                <a:solidFill>
                  <a:schemeClr val="tx1"/>
                </a:solidFill>
                <a:latin typeface="+mj-lt"/>
              </a:rPr>
              <a:t>Outcome: </a:t>
            </a:r>
            <a:r>
              <a:rPr lang="en-US" dirty="0">
                <a:solidFill>
                  <a:schemeClr val="tx1"/>
                </a:solidFill>
                <a:effectLst/>
                <a:latin typeface="+mj-lt"/>
                <a:ea typeface="Calibri" panose="020F0502020204030204" pitchFamily="34" charset="0"/>
                <a:cs typeface="Times New Roman" panose="02020603050405020304" pitchFamily="18" charset="0"/>
              </a:rPr>
              <a:t>Binary measure of family physicians’ provision of care to vulnerable populations </a:t>
            </a:r>
            <a:r>
              <a:rPr lang="en-US" sz="1400" dirty="0">
                <a:solidFill>
                  <a:schemeClr val="tx1"/>
                </a:solidFill>
                <a:effectLst/>
                <a:latin typeface="+mj-lt"/>
                <a:ea typeface="Calibri" panose="020F0502020204030204" pitchFamily="34" charset="0"/>
                <a:cs typeface="Times New Roman" panose="02020603050405020304" pitchFamily="18" charset="0"/>
              </a:rPr>
              <a:t>(</a:t>
            </a:r>
            <a:r>
              <a:rPr lang="en-US" sz="1200" dirty="0">
                <a:solidFill>
                  <a:prstClr val="black"/>
                </a:solidFill>
              </a:rPr>
              <a:t>≥50% </a:t>
            </a:r>
            <a:r>
              <a:rPr lang="en-US" sz="1400" dirty="0">
                <a:effectLst/>
                <a:latin typeface="Calibri" panose="020F0502020204030204" pitchFamily="34" charset="0"/>
                <a:ea typeface="Calibri" panose="020F0502020204030204" pitchFamily="34" charset="0"/>
                <a:cs typeface="Times New Roman" panose="02020603050405020304" pitchFamily="18" charset="0"/>
              </a:rPr>
              <a:t>of patient panel consisted of vulnerable populations)</a:t>
            </a:r>
            <a:r>
              <a:rPr lang="en-US" sz="1400" dirty="0">
                <a:solidFill>
                  <a:schemeClr val="tx1"/>
                </a:solidFill>
                <a:effectLst/>
                <a:latin typeface="+mj-lt"/>
                <a:ea typeface="Calibri" panose="020F0502020204030204" pitchFamily="34" charset="0"/>
                <a:cs typeface="Times New Roman" panose="02020603050405020304" pitchFamily="18" charset="0"/>
              </a:rPr>
              <a:t> </a:t>
            </a:r>
            <a:r>
              <a:rPr lang="en-US" dirty="0">
                <a:solidFill>
                  <a:schemeClr val="tx1"/>
                </a:solidFill>
                <a:effectLst/>
                <a:latin typeface="+mj-lt"/>
                <a:ea typeface="Calibri" panose="020F0502020204030204" pitchFamily="34" charset="0"/>
                <a:cs typeface="Times New Roman" panose="02020603050405020304" pitchFamily="18" charset="0"/>
              </a:rPr>
              <a:t>. </a:t>
            </a:r>
          </a:p>
          <a:p>
            <a:pPr>
              <a:lnSpc>
                <a:spcPct val="100000"/>
              </a:lnSpc>
              <a:spcBef>
                <a:spcPct val="20000"/>
              </a:spcBef>
            </a:pPr>
            <a:r>
              <a:rPr lang="en-US" b="0" i="0" u="none" strike="noStrike" kern="1200" baseline="0" dirty="0">
                <a:solidFill>
                  <a:schemeClr val="tx1"/>
                </a:solidFill>
                <a:latin typeface="+mj-lt"/>
                <a:cs typeface="Times New Roman" panose="02020603050405020304" pitchFamily="18" charset="0"/>
              </a:rPr>
              <a:t>We performed univariate, bivariate and logistic regressions.</a:t>
            </a:r>
            <a:endParaRPr lang="en-US" b="0" i="0" u="none" strike="noStrike" kern="1200" baseline="0" dirty="0">
              <a:solidFill>
                <a:schemeClr val="tx1"/>
              </a:solidFill>
              <a:latin typeface="+mj-lt"/>
            </a:endParaRPr>
          </a:p>
        </p:txBody>
      </p:sp>
    </p:spTree>
    <p:extLst>
      <p:ext uri="{BB962C8B-B14F-4D97-AF65-F5344CB8AC3E}">
        <p14:creationId xmlns:p14="http://schemas.microsoft.com/office/powerpoint/2010/main" val="3415369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r>
              <a:rPr lang="en-US" dirty="0">
                <a:solidFill>
                  <a:schemeClr val="tx1"/>
                </a:solidFill>
              </a:rPr>
              <a:t>Of the total FPs (N=29,936) in the study sample, 19% reported provision of care to vulnerable populations.</a:t>
            </a:r>
          </a:p>
          <a:p>
            <a:r>
              <a:rPr lang="en-US" sz="2800" dirty="0">
                <a:solidFill>
                  <a:schemeClr val="tx1"/>
                </a:solidFill>
                <a:latin typeface="+mn-lt"/>
              </a:rPr>
              <a:t>Female compared to male, and younger compared to older family physicians were more likely to serve vulnerable populations. </a:t>
            </a:r>
          </a:p>
          <a:p>
            <a:r>
              <a:rPr lang="en-US" sz="2800" dirty="0">
                <a:solidFill>
                  <a:schemeClr val="tx1"/>
                </a:solidFill>
                <a:latin typeface="+mn-lt"/>
              </a:rPr>
              <a:t>Black and Hispanic family physicians were </a:t>
            </a:r>
            <a:r>
              <a:rPr lang="en-US" sz="2800" u="sng" dirty="0">
                <a:solidFill>
                  <a:schemeClr val="tx1"/>
                </a:solidFill>
                <a:latin typeface="+mn-lt"/>
              </a:rPr>
              <a:t>thrice</a:t>
            </a:r>
            <a:r>
              <a:rPr lang="en-US" sz="2800" dirty="0">
                <a:solidFill>
                  <a:schemeClr val="tx1"/>
                </a:solidFill>
                <a:latin typeface="+mn-lt"/>
              </a:rPr>
              <a:t> as likely as White family physicians to serve vulnerable populations.</a:t>
            </a:r>
          </a:p>
          <a:p>
            <a:pPr marL="0" indent="0">
              <a:buNone/>
            </a:pPr>
            <a:endParaRPr lang="en-US" dirty="0"/>
          </a:p>
        </p:txBody>
      </p:sp>
    </p:spTree>
    <p:extLst>
      <p:ext uri="{BB962C8B-B14F-4D97-AF65-F5344CB8AC3E}">
        <p14:creationId xmlns:p14="http://schemas.microsoft.com/office/powerpoint/2010/main" val="534325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r>
              <a:rPr lang="en-US" sz="2800" dirty="0">
                <a:solidFill>
                  <a:schemeClr val="tx1"/>
                </a:solidFill>
                <a:latin typeface="+mn-lt"/>
              </a:rPr>
              <a:t>Our study findings have implications on access to healthcare for vulnerable populations.</a:t>
            </a:r>
          </a:p>
          <a:p>
            <a:r>
              <a:rPr lang="en-US" dirty="0">
                <a:solidFill>
                  <a:schemeClr val="tx1"/>
                </a:solidFill>
              </a:rPr>
              <a:t>Increasing diversity in physician workforce, exposing trainees to settings with vulnerable populations and increasing cultural competency training for all clinicians can help bolster the family physician workforce in these settings and reduce healthcare disparities.</a:t>
            </a:r>
          </a:p>
          <a:p>
            <a:pPr marL="0" indent="0">
              <a:buNone/>
            </a:pPr>
            <a:endParaRPr lang="en-US" dirty="0"/>
          </a:p>
        </p:txBody>
      </p:sp>
    </p:spTree>
    <p:extLst>
      <p:ext uri="{BB962C8B-B14F-4D97-AF65-F5344CB8AC3E}">
        <p14:creationId xmlns:p14="http://schemas.microsoft.com/office/powerpoint/2010/main" val="2862697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441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Walking habits during the COVID-19 pandemic are associated with functional health among primary care patients with multiple chronic conditions</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739588" y="3832950"/>
            <a:ext cx="10515600" cy="829056"/>
          </a:xfrm>
        </p:spPr>
        <p:txBody>
          <a:bodyPr/>
          <a:lstStyle/>
          <a:p>
            <a:pPr marL="0" indent="0" algn="ctr">
              <a:buNone/>
            </a:pPr>
            <a:r>
              <a:rPr lang="en-US" dirty="0"/>
              <a:t>Levi N. Bonnell, Jessica Clifton, Mariana Wingood, Nancy Gell, Benjamin Littenberg</a:t>
            </a:r>
          </a:p>
          <a:p>
            <a:pPr marL="0" indent="0" algn="ctr">
              <a:buNone/>
            </a:pPr>
            <a:endParaRPr lang="en-US" dirty="0"/>
          </a:p>
        </p:txBody>
      </p:sp>
      <p:sp>
        <p:nvSpPr>
          <p:cNvPr id="4" name="TextBox 3">
            <a:extLst>
              <a:ext uri="{FF2B5EF4-FFF2-40B4-BE49-F238E27FC236}">
                <a16:creationId xmlns:a16="http://schemas.microsoft.com/office/drawing/2014/main" id="{28E3F11C-1137-3E4C-A8A5-836A9F711D1C}"/>
              </a:ext>
            </a:extLst>
          </p:cNvPr>
          <p:cNvSpPr txBox="1"/>
          <p:nvPr/>
        </p:nvSpPr>
        <p:spPr>
          <a:xfrm>
            <a:off x="2157984" y="4842735"/>
            <a:ext cx="8241792" cy="1200329"/>
          </a:xfrm>
          <a:prstGeom prst="rect">
            <a:avLst/>
          </a:prstGeom>
          <a:noFill/>
        </p:spPr>
        <p:txBody>
          <a:bodyPr wrap="square" rtlCol="0">
            <a:spAutoFit/>
          </a:bodyPr>
          <a:lstStyle/>
          <a:p>
            <a:pPr marL="50800" indent="0" algn="ctr">
              <a:buNone/>
            </a:pPr>
            <a:r>
              <a:rPr lang="en-US" altLang="en-US" dirty="0">
                <a:latin typeface="Calibri" panose="020F0502020204030204" pitchFamily="34" charset="0"/>
                <a:ea typeface="Arial" panose="020B0604020202020204" pitchFamily="34" charset="0"/>
                <a:cs typeface="Calibri" panose="020F0502020204030204" pitchFamily="34" charset="0"/>
              </a:rPr>
              <a:t>This work was funded through a Patient-Centered Outcomes Research Institute (PCORI) Award (PCS-1409-24372). The views, statements, and opinions presented are solely the responsibility of the authors and do not necessarily represent the views of PCORI, its Board of Governors or Methodology Committee.</a:t>
            </a:r>
          </a:p>
        </p:txBody>
      </p:sp>
    </p:spTree>
    <p:extLst>
      <p:ext uri="{BB962C8B-B14F-4D97-AF65-F5344CB8AC3E}">
        <p14:creationId xmlns:p14="http://schemas.microsoft.com/office/powerpoint/2010/main" val="3168918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Did walking habits change during the COVID-19 pandemic?</a:t>
            </a:r>
          </a:p>
          <a:p>
            <a:endParaRPr lang="en-US" dirty="0"/>
          </a:p>
          <a:p>
            <a:r>
              <a:rPr lang="en-US" dirty="0"/>
              <a:t>Is there a relationship between walking habits during COVID-19 and mental and physical health?</a:t>
            </a:r>
          </a:p>
          <a:p>
            <a:endParaRPr lang="en-US" dirty="0"/>
          </a:p>
        </p:txBody>
      </p:sp>
    </p:spTree>
    <p:extLst>
      <p:ext uri="{BB962C8B-B14F-4D97-AF65-F5344CB8AC3E}">
        <p14:creationId xmlns:p14="http://schemas.microsoft.com/office/powerpoint/2010/main" val="906284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dirty="0">
                <a:solidFill>
                  <a:schemeClr val="accent1">
                    <a:lumMod val="50000"/>
                  </a:schemeClr>
                </a:solidFill>
              </a:rPr>
              <a:t>We used survey data from Integrating Behavioral Health and Primary Care (IBH-PC).</a:t>
            </a:r>
          </a:p>
          <a:p>
            <a:r>
              <a:rPr lang="en-US" dirty="0">
                <a:solidFill>
                  <a:schemeClr val="accent1">
                    <a:lumMod val="50000"/>
                  </a:schemeClr>
                </a:solidFill>
              </a:rPr>
              <a:t>IBH-PC is a multicenter clinical trial of a toolkit to support integration of Behavioral Health (BH) and Primary Care services.</a:t>
            </a:r>
          </a:p>
          <a:p>
            <a:r>
              <a:rPr lang="en-US" dirty="0">
                <a:solidFill>
                  <a:schemeClr val="accent1">
                    <a:lumMod val="50000"/>
                  </a:schemeClr>
                </a:solidFill>
              </a:rPr>
              <a:t>Population: 2,825 adults seen in primary care with both chronic medical AND behavioral concerns</a:t>
            </a:r>
          </a:p>
          <a:p>
            <a:r>
              <a:rPr lang="en-US" dirty="0">
                <a:solidFill>
                  <a:schemeClr val="accent1">
                    <a:lumMod val="50000"/>
                  </a:schemeClr>
                </a:solidFill>
              </a:rPr>
              <a:t>Setting: 44 Family Practice and Internal Medicine</a:t>
            </a:r>
          </a:p>
          <a:p>
            <a:pPr marL="512763" indent="-461963">
              <a:buNone/>
            </a:pPr>
            <a:r>
              <a:rPr lang="en-US" dirty="0">
                <a:solidFill>
                  <a:schemeClr val="accent1">
                    <a:lumMod val="50000"/>
                  </a:schemeClr>
                </a:solidFill>
              </a:rPr>
              <a:t> 	clinics in 13 states</a:t>
            </a:r>
          </a:p>
          <a:p>
            <a:endParaRPr lang="en-US" dirty="0"/>
          </a:p>
        </p:txBody>
      </p:sp>
    </p:spTree>
    <p:extLst>
      <p:ext uri="{BB962C8B-B14F-4D97-AF65-F5344CB8AC3E}">
        <p14:creationId xmlns:p14="http://schemas.microsoft.com/office/powerpoint/2010/main" val="2185992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838200" y="1188720"/>
            <a:ext cx="10515600" cy="4988243"/>
          </a:xfrm>
        </p:spPr>
        <p:txBody>
          <a:bodyPr/>
          <a:lstStyle/>
          <a:p>
            <a:r>
              <a:rPr lang="en-US" dirty="0"/>
              <a:t>Nearly one-third of individuals are walking less than before the </a:t>
            </a:r>
            <a:r>
              <a:rPr lang="en-US" dirty="0">
                <a:solidFill>
                  <a:schemeClr val="accent1">
                    <a:lumMod val="50000"/>
                  </a:schemeClr>
                </a:solidFill>
              </a:rPr>
              <a:t>COVID-19 pandemic. </a:t>
            </a:r>
          </a:p>
          <a:p>
            <a:r>
              <a:rPr lang="en-US" dirty="0">
                <a:solidFill>
                  <a:schemeClr val="accent1">
                    <a:lumMod val="50000"/>
                  </a:schemeClr>
                </a:solidFill>
              </a:rPr>
              <a:t>Adults who </a:t>
            </a:r>
            <a:r>
              <a:rPr lang="en-US" u="sng" dirty="0">
                <a:solidFill>
                  <a:schemeClr val="accent1">
                    <a:lumMod val="50000"/>
                  </a:schemeClr>
                </a:solidFill>
              </a:rPr>
              <a:t>walked less</a:t>
            </a:r>
            <a:r>
              <a:rPr lang="en-US" dirty="0">
                <a:solidFill>
                  <a:schemeClr val="accent1">
                    <a:lumMod val="50000"/>
                  </a:schemeClr>
                </a:solidFill>
              </a:rPr>
              <a:t> since the COVID-19 pandemic began have worse mental and physical health than those who walked the same.</a:t>
            </a:r>
          </a:p>
          <a:p>
            <a:r>
              <a:rPr lang="en-US" dirty="0"/>
              <a:t>Those who </a:t>
            </a:r>
            <a:r>
              <a:rPr lang="en-US" u="sng" dirty="0"/>
              <a:t>walked more</a:t>
            </a:r>
            <a:r>
              <a:rPr lang="en-US" dirty="0"/>
              <a:t> saw a positive improvement in physical health.  </a:t>
            </a:r>
            <a:endParaRPr lang="en-US" i="1" dirty="0">
              <a:solidFill>
                <a:schemeClr val="accent2"/>
              </a:solidFill>
            </a:endParaRPr>
          </a:p>
          <a:p>
            <a:endParaRPr lang="en-US" dirty="0">
              <a:solidFill>
                <a:schemeClr val="accent2"/>
              </a:solidFill>
            </a:endParaRPr>
          </a:p>
          <a:p>
            <a:endParaRPr lang="en-US" dirty="0"/>
          </a:p>
        </p:txBody>
      </p:sp>
    </p:spTree>
    <p:extLst>
      <p:ext uri="{BB962C8B-B14F-4D97-AF65-F5344CB8AC3E}">
        <p14:creationId xmlns:p14="http://schemas.microsoft.com/office/powerpoint/2010/main" val="279479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endParaRPr lang="en-US" b="1" dirty="0">
              <a:solidFill>
                <a:schemeClr val="accent1">
                  <a:lumMod val="50000"/>
                </a:schemeClr>
              </a:solidFill>
            </a:endParaRPr>
          </a:p>
          <a:p>
            <a:r>
              <a:rPr lang="en-US" dirty="0">
                <a:solidFill>
                  <a:schemeClr val="accent1">
                    <a:lumMod val="50000"/>
                  </a:schemeClr>
                </a:solidFill>
              </a:rPr>
              <a:t>Promotion of physical activity should be taken into consideration when mandating restrictions to slow the spread of disease. </a:t>
            </a:r>
          </a:p>
          <a:p>
            <a:r>
              <a:rPr lang="en-US" dirty="0">
                <a:solidFill>
                  <a:schemeClr val="accent1">
                    <a:lumMod val="50000"/>
                  </a:schemeClr>
                </a:solidFill>
              </a:rPr>
              <a:t>Promoting walking in primary care may mitigate the reduction in walking and negative health consequences caused by COVID-19.</a:t>
            </a:r>
            <a:endParaRPr lang="en-US" b="1" dirty="0">
              <a:solidFill>
                <a:schemeClr val="accent1">
                  <a:lumMod val="50000"/>
                </a:schemeClr>
              </a:solidFill>
            </a:endParaRPr>
          </a:p>
          <a:p>
            <a:endParaRPr lang="en-US" dirty="0"/>
          </a:p>
        </p:txBody>
      </p:sp>
    </p:spTree>
    <p:extLst>
      <p:ext uri="{BB962C8B-B14F-4D97-AF65-F5344CB8AC3E}">
        <p14:creationId xmlns:p14="http://schemas.microsoft.com/office/powerpoint/2010/main" val="164710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152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872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Nebulizer Use by Black and Latinx Adults with Moderate to Severe Asthma</a:t>
            </a:r>
            <a:br>
              <a:rPr lang="en-US" sz="2400" dirty="0"/>
            </a:br>
            <a:r>
              <a:rPr lang="en-US" sz="2400" dirty="0"/>
              <a:t>A sub-study of the </a:t>
            </a:r>
            <a:r>
              <a:rPr lang="en-US" sz="2400" b="1" dirty="0" err="1"/>
              <a:t>P</a:t>
            </a:r>
            <a:r>
              <a:rPr lang="en-US" sz="2400" dirty="0" err="1"/>
              <a:t>e</a:t>
            </a:r>
            <a:r>
              <a:rPr lang="en-US" sz="2400" b="1" dirty="0" err="1"/>
              <a:t>R</a:t>
            </a:r>
            <a:r>
              <a:rPr lang="en-US" sz="2400" dirty="0" err="1"/>
              <a:t>son</a:t>
            </a:r>
            <a:r>
              <a:rPr lang="en-US" sz="2400" dirty="0"/>
              <a:t> </a:t>
            </a:r>
            <a:r>
              <a:rPr lang="en-US" sz="2400" b="1" dirty="0" err="1"/>
              <a:t>E</a:t>
            </a:r>
            <a:r>
              <a:rPr lang="en-US" sz="2400" dirty="0" err="1"/>
              <a:t>m</a:t>
            </a:r>
            <a:r>
              <a:rPr lang="en-US" sz="2400" b="1" dirty="0" err="1"/>
              <a:t>P</a:t>
            </a:r>
            <a:r>
              <a:rPr lang="en-US" sz="2400" dirty="0" err="1"/>
              <a:t>owered</a:t>
            </a:r>
            <a:r>
              <a:rPr lang="en-US" sz="2400" dirty="0"/>
              <a:t> </a:t>
            </a:r>
            <a:r>
              <a:rPr lang="en-US" sz="2400" b="1" dirty="0"/>
              <a:t>A</a:t>
            </a:r>
            <a:r>
              <a:rPr lang="en-US" sz="2400" dirty="0"/>
              <a:t>sthma </a:t>
            </a:r>
            <a:r>
              <a:rPr lang="en-US" sz="2400" b="1" dirty="0" err="1"/>
              <a:t>RE</a:t>
            </a:r>
            <a:r>
              <a:rPr lang="en-US" sz="2400" dirty="0" err="1"/>
              <a:t>lief</a:t>
            </a:r>
            <a:r>
              <a:rPr lang="en-US" sz="2400" dirty="0"/>
              <a:t> (</a:t>
            </a:r>
            <a:r>
              <a:rPr lang="en-US" sz="2400" b="1" dirty="0"/>
              <a:t>PREPARE</a:t>
            </a:r>
            <a:r>
              <a:rPr lang="en-US" sz="2400" dirty="0"/>
              <a:t>) study</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762785" y="2931911"/>
            <a:ext cx="10515600" cy="829056"/>
          </a:xfrm>
        </p:spPr>
        <p:txBody>
          <a:bodyPr/>
          <a:lstStyle/>
          <a:p>
            <a:pPr marL="0" indent="0" algn="ctr">
              <a:buNone/>
            </a:pPr>
            <a:r>
              <a:rPr lang="en-US" sz="1800" dirty="0"/>
              <a:t>Jennifer </a:t>
            </a:r>
            <a:r>
              <a:rPr lang="en-US" sz="1800" dirty="0" err="1"/>
              <a:t>Carroll</a:t>
            </a:r>
            <a:r>
              <a:rPr lang="en-US" sz="1800" baseline="30000" dirty="0" err="1"/>
              <a:t>2</a:t>
            </a:r>
            <a:r>
              <a:rPr lang="en-US" sz="1800" dirty="0"/>
              <a:t>, Andrea </a:t>
            </a:r>
            <a:r>
              <a:rPr lang="en-US" sz="1800" dirty="0" err="1"/>
              <a:t>Apter</a:t>
            </a:r>
            <a:r>
              <a:rPr lang="en-US" sz="1800" baseline="30000" dirty="0" err="1"/>
              <a:t>1</a:t>
            </a:r>
            <a:r>
              <a:rPr lang="en-US" sz="1800" dirty="0"/>
              <a:t>, Victoria </a:t>
            </a:r>
            <a:r>
              <a:rPr lang="en-US" sz="1800" dirty="0" err="1"/>
              <a:t>Forth</a:t>
            </a:r>
            <a:r>
              <a:rPr lang="en-US" sz="1800" baseline="30000" dirty="0" err="1"/>
              <a:t>3</a:t>
            </a:r>
            <a:r>
              <a:rPr lang="en-US" sz="1800" dirty="0"/>
              <a:t>, Nancy </a:t>
            </a:r>
            <a:r>
              <a:rPr lang="en-US" sz="1800" dirty="0" err="1"/>
              <a:t>Maher</a:t>
            </a:r>
            <a:r>
              <a:rPr lang="en-US" sz="1800" baseline="30000" dirty="0" err="1"/>
              <a:t>3</a:t>
            </a:r>
            <a:r>
              <a:rPr lang="en-US" sz="1800" dirty="0"/>
              <a:t>, Brianna </a:t>
            </a:r>
            <a:r>
              <a:rPr lang="en-US" sz="1800" dirty="0" err="1"/>
              <a:t>Ericson</a:t>
            </a:r>
            <a:r>
              <a:rPr lang="en-US" sz="1800" baseline="30000" dirty="0" err="1"/>
              <a:t>3</a:t>
            </a:r>
            <a:r>
              <a:rPr lang="en-US" sz="1800" dirty="0"/>
              <a:t>, Juan Carlos </a:t>
            </a:r>
            <a:r>
              <a:rPr lang="en-US" sz="1800" dirty="0" err="1"/>
              <a:t>Cardet</a:t>
            </a:r>
            <a:r>
              <a:rPr lang="en-US" sz="1800" baseline="30000" dirty="0" err="1"/>
              <a:t>4</a:t>
            </a:r>
            <a:r>
              <a:rPr lang="en-US" sz="1800" dirty="0"/>
              <a:t>, Abigail </a:t>
            </a:r>
            <a:r>
              <a:rPr lang="en-US" sz="1800" dirty="0" err="1"/>
              <a:t>Tulchinsky</a:t>
            </a:r>
            <a:r>
              <a:rPr lang="en-US" sz="1800" baseline="30000" dirty="0" err="1"/>
              <a:t>3</a:t>
            </a:r>
            <a:r>
              <a:rPr lang="en-US" sz="1800" dirty="0"/>
              <a:t>, Jacqueline Rodriguez-</a:t>
            </a:r>
            <a:r>
              <a:rPr lang="en-US" sz="1800" dirty="0" err="1"/>
              <a:t>Louis</a:t>
            </a:r>
            <a:r>
              <a:rPr lang="en-US" sz="1800" baseline="30000" dirty="0" err="1"/>
              <a:t>3</a:t>
            </a:r>
            <a:r>
              <a:rPr lang="en-US" sz="1800" dirty="0"/>
              <a:t>, Rubin </a:t>
            </a:r>
            <a:r>
              <a:rPr lang="en-US" sz="1800" dirty="0" err="1"/>
              <a:t>Cohen</a:t>
            </a:r>
            <a:r>
              <a:rPr lang="en-US" sz="1800" baseline="30000" dirty="0" err="1"/>
              <a:t>5</a:t>
            </a:r>
            <a:r>
              <a:rPr lang="en-US" sz="1800" dirty="0"/>
              <a:t>, Alex Colón-</a:t>
            </a:r>
            <a:r>
              <a:rPr lang="en-US" sz="1800" dirty="0" err="1"/>
              <a:t>Moya</a:t>
            </a:r>
            <a:r>
              <a:rPr lang="en-US" sz="1800" baseline="30000" dirty="0" err="1"/>
              <a:t>8</a:t>
            </a:r>
            <a:r>
              <a:rPr lang="en-US" sz="1800" dirty="0"/>
              <a:t>, Wilfredo Morales-</a:t>
            </a:r>
            <a:r>
              <a:rPr lang="en-US" sz="1800" dirty="0" err="1"/>
              <a:t>Cosme</a:t>
            </a:r>
            <a:r>
              <a:rPr lang="en-US" sz="1800" baseline="30000" dirty="0" err="1"/>
              <a:t>6</a:t>
            </a:r>
            <a:r>
              <a:rPr lang="en-US" sz="1800" dirty="0"/>
              <a:t>, Elizabeth W. </a:t>
            </a:r>
            <a:r>
              <a:rPr lang="en-US" sz="1800" dirty="0" err="1"/>
              <a:t>Staton</a:t>
            </a:r>
            <a:r>
              <a:rPr lang="en-US" sz="1800" baseline="30000" dirty="0" err="1"/>
              <a:t>2</a:t>
            </a:r>
            <a:r>
              <a:rPr lang="en-US" sz="1800" dirty="0"/>
              <a:t>, Elliot </a:t>
            </a:r>
            <a:r>
              <a:rPr lang="en-US" sz="1800" dirty="0" err="1"/>
              <a:t>Israel</a:t>
            </a:r>
            <a:r>
              <a:rPr lang="en-US" sz="1800" baseline="30000" dirty="0" err="1"/>
              <a:t>3</a:t>
            </a:r>
            <a:r>
              <a:rPr lang="en-US" sz="1800" baseline="30000" dirty="0"/>
              <a:t> </a:t>
            </a:r>
          </a:p>
          <a:p>
            <a:pPr marL="0" indent="0" algn="ctr">
              <a:buNone/>
            </a:pPr>
            <a:r>
              <a:rPr lang="en-US" sz="1600" dirty="0"/>
              <a:t>on behalf of all PREPARE Investigators, Patient Partners and Stakeholders</a:t>
            </a:r>
            <a:br>
              <a:rPr lang="en-US" sz="1400" dirty="0"/>
            </a:br>
            <a:br>
              <a:rPr lang="en-US" sz="1600" baseline="30000" dirty="0"/>
            </a:br>
            <a:br>
              <a:rPr lang="en-US" sz="1600" dirty="0"/>
            </a:br>
            <a:r>
              <a:rPr lang="en-US" sz="1400" baseline="30000" dirty="0" err="1"/>
              <a:t>1</a:t>
            </a:r>
            <a:r>
              <a:rPr lang="en-US" sz="1400" dirty="0" err="1"/>
              <a:t>University</a:t>
            </a:r>
            <a:r>
              <a:rPr lang="en-US" sz="1400" dirty="0"/>
              <a:t> of Pennsylvania, </a:t>
            </a:r>
            <a:r>
              <a:rPr lang="en-US" sz="1400" baseline="30000" dirty="0" err="1"/>
              <a:t>2</a:t>
            </a:r>
            <a:r>
              <a:rPr lang="en-US" sz="1400" dirty="0" err="1"/>
              <a:t>American</a:t>
            </a:r>
            <a:r>
              <a:rPr lang="en-US" sz="1400" dirty="0"/>
              <a:t> Academy of Family Physicians, </a:t>
            </a:r>
            <a:r>
              <a:rPr lang="en-US" sz="1400" baseline="30000" dirty="0"/>
              <a:t>3 </a:t>
            </a:r>
            <a:r>
              <a:rPr lang="en-US" sz="1400" dirty="0"/>
              <a:t>Brigham and Women’s Hospital, </a:t>
            </a:r>
            <a:br>
              <a:rPr lang="en-US" sz="1400" dirty="0"/>
            </a:br>
            <a:r>
              <a:rPr lang="en-US" sz="1400" baseline="30000" dirty="0" err="1"/>
              <a:t>4</a:t>
            </a:r>
            <a:r>
              <a:rPr lang="en-US" sz="1400" dirty="0" err="1"/>
              <a:t>University</a:t>
            </a:r>
            <a:r>
              <a:rPr lang="en-US" sz="1400" dirty="0"/>
              <a:t> of South Florida, </a:t>
            </a:r>
            <a:r>
              <a:rPr lang="en-US" sz="1400" baseline="30000" dirty="0"/>
              <a:t>5</a:t>
            </a:r>
            <a:r>
              <a:rPr lang="en-US" sz="1400" dirty="0"/>
              <a:t>WG (Bill) Heffner VAMC,  </a:t>
            </a:r>
            <a:r>
              <a:rPr lang="en-US" sz="1400" baseline="30000" dirty="0" err="1"/>
              <a:t>6</a:t>
            </a:r>
            <a:r>
              <a:rPr lang="en-US" sz="1400" dirty="0" err="1"/>
              <a:t>University</a:t>
            </a:r>
            <a:r>
              <a:rPr lang="en-US" sz="1400" dirty="0"/>
              <a:t> of Puerto Rico,  </a:t>
            </a:r>
            <a:r>
              <a:rPr lang="en-US" sz="1400" baseline="30000" dirty="0" err="1"/>
              <a:t>8</a:t>
            </a:r>
            <a:r>
              <a:rPr lang="en-US" sz="1400" dirty="0" err="1"/>
              <a:t>Patient</a:t>
            </a:r>
            <a:r>
              <a:rPr lang="en-US" sz="1400" dirty="0"/>
              <a:t> Partner, Puerto Rico</a:t>
            </a:r>
            <a:endParaRPr lang="en-US" sz="1000" dirty="0"/>
          </a:p>
        </p:txBody>
      </p:sp>
      <p:sp>
        <p:nvSpPr>
          <p:cNvPr id="4" name="TextBox 3">
            <a:extLst>
              <a:ext uri="{FF2B5EF4-FFF2-40B4-BE49-F238E27FC236}">
                <a16:creationId xmlns:a16="http://schemas.microsoft.com/office/drawing/2014/main" id="{28E3F11C-1137-3E4C-A8A5-836A9F711D1C}"/>
              </a:ext>
            </a:extLst>
          </p:cNvPr>
          <p:cNvSpPr txBox="1"/>
          <p:nvPr/>
        </p:nvSpPr>
        <p:spPr>
          <a:xfrm>
            <a:off x="323476" y="5155144"/>
            <a:ext cx="11394218" cy="954107"/>
          </a:xfrm>
          <a:prstGeom prst="rect">
            <a:avLst/>
          </a:prstGeom>
          <a:noFill/>
        </p:spPr>
        <p:txBody>
          <a:bodyPr wrap="square" rtlCol="0">
            <a:spAutoFit/>
          </a:bodyPr>
          <a:lstStyle/>
          <a:p>
            <a:pPr algn="ctr"/>
            <a:br>
              <a:rPr lang="en-US" sz="1400" dirty="0">
                <a:solidFill>
                  <a:srgbClr val="1B3555"/>
                </a:solidFill>
              </a:rPr>
            </a:br>
            <a:r>
              <a:rPr lang="en-US" sz="1400" dirty="0">
                <a:solidFill>
                  <a:srgbClr val="1B3555"/>
                </a:solidFill>
              </a:rPr>
              <a:t>Research supported by the Patient-Centered Outcomes Research Institute® (PCORI®) Award PCS-1504-30283. All statements in this report, including its findings and conclusions, are solely those of the authors and do not necessarily represent the views of the Patient-Centered Outcomes Research Institute (PCORI), its Board of Governors or Methodology Committee.</a:t>
            </a:r>
          </a:p>
        </p:txBody>
      </p:sp>
    </p:spTree>
    <p:extLst>
      <p:ext uri="{BB962C8B-B14F-4D97-AF65-F5344CB8AC3E}">
        <p14:creationId xmlns:p14="http://schemas.microsoft.com/office/powerpoint/2010/main" val="3242357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r>
              <a:rPr lang="en-US" dirty="0"/>
              <a:t>Short-acting beta-agonists (SABAs) are used for quick relief of asthma symptoms.</a:t>
            </a:r>
          </a:p>
          <a:p>
            <a:r>
              <a:rPr lang="en-US" dirty="0"/>
              <a:t>Asthma guidelines recommend delivering the SABA with a metered-dose inhaler rather than a nebulizer except for severe exacerbations.</a:t>
            </a:r>
          </a:p>
          <a:p>
            <a:r>
              <a:rPr lang="en-US" dirty="0"/>
              <a:t>The </a:t>
            </a:r>
            <a:r>
              <a:rPr lang="en-US" dirty="0" err="1"/>
              <a:t>PeRson</a:t>
            </a:r>
            <a:r>
              <a:rPr lang="en-US" dirty="0"/>
              <a:t> </a:t>
            </a:r>
            <a:r>
              <a:rPr lang="en-US" dirty="0" err="1"/>
              <a:t>EmPowered</a:t>
            </a:r>
            <a:r>
              <a:rPr lang="en-US" dirty="0"/>
              <a:t> Asthma </a:t>
            </a:r>
            <a:r>
              <a:rPr lang="en-US" dirty="0" err="1"/>
              <a:t>RElief</a:t>
            </a:r>
            <a:r>
              <a:rPr lang="en-US" dirty="0"/>
              <a:t> (PREPARE) trial found 67% of the 1201 Black and Latinx participants reported using a nebulizer at least once a week and 38% twice a week.</a:t>
            </a:r>
          </a:p>
          <a:p>
            <a:r>
              <a:rPr lang="en-US" dirty="0">
                <a:latin typeface="Trebuchet MS" panose="020B0603020202020204" pitchFamily="34" charset="0"/>
                <a:ea typeface="Calibri" panose="020F0502020204030204" pitchFamily="34" charset="0"/>
                <a:cs typeface="Times New Roman" panose="02020603050405020304" pitchFamily="18" charset="0"/>
              </a:rPr>
              <a:t>The research question was: What are patterns of nebulizer use and patient preferences, practices, and decision-making about nebulizer use among Black and Latinx adults with asthma?</a:t>
            </a:r>
            <a:endParaRPr lang="en-US" dirty="0">
              <a:latin typeface="Trebuchet MS" panose="020B0603020202020204" pitchFamily="34" charset="0"/>
            </a:endParaRPr>
          </a:p>
          <a:p>
            <a:endParaRPr lang="en-US" dirty="0"/>
          </a:p>
        </p:txBody>
      </p:sp>
    </p:spTree>
    <p:extLst>
      <p:ext uri="{BB962C8B-B14F-4D97-AF65-F5344CB8AC3E}">
        <p14:creationId xmlns:p14="http://schemas.microsoft.com/office/powerpoint/2010/main" val="4045872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t>
            </a:r>
            <a:r>
              <a:rPr lang="en-US"/>
              <a:t>and Method</a:t>
            </a:r>
            <a:endParaRPr lang="en-US" dirty="0"/>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dirty="0"/>
              <a:t>Phone interviews of a subset of participants from the PREPARE trial who reported using a nebulizer at least once a week </a:t>
            </a:r>
          </a:p>
          <a:p>
            <a:r>
              <a:rPr lang="en-US" dirty="0"/>
              <a:t>The sample included 20 Black and 20 Latinx adults (age 18-75) with moderate to severe asthma.</a:t>
            </a:r>
          </a:p>
          <a:p>
            <a:r>
              <a:rPr lang="en-US" dirty="0"/>
              <a:t>Questions asked about preferences and decision-making regarding nebulizer use and were conducted in English or Spanish.</a:t>
            </a:r>
          </a:p>
          <a:p>
            <a:r>
              <a:rPr lang="en-US" dirty="0"/>
              <a:t>Analysis was informed by grounded theory and utilized Rapid Assessment Procedures qualitative approach.</a:t>
            </a:r>
          </a:p>
          <a:p>
            <a:r>
              <a:rPr lang="en-US" dirty="0"/>
              <a:t>Patient partners and other stakeholders participated at all stages.</a:t>
            </a:r>
            <a:endParaRPr lang="en-US" sz="3200" dirty="0"/>
          </a:p>
        </p:txBody>
      </p:sp>
    </p:spTree>
    <p:extLst>
      <p:ext uri="{BB962C8B-B14F-4D97-AF65-F5344CB8AC3E}">
        <p14:creationId xmlns:p14="http://schemas.microsoft.com/office/powerpoint/2010/main" val="1705718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sp>
        <p:nvSpPr>
          <p:cNvPr id="3" name="Content Placeholder 2">
            <a:extLst>
              <a:ext uri="{FF2B5EF4-FFF2-40B4-BE49-F238E27FC236}">
                <a16:creationId xmlns:a16="http://schemas.microsoft.com/office/drawing/2014/main" id="{6E9E1B1B-A931-4D44-8BC6-4FD2A1E70819}"/>
              </a:ext>
            </a:extLst>
          </p:cNvPr>
          <p:cNvSpPr>
            <a:spLocks noGrp="1"/>
          </p:cNvSpPr>
          <p:nvPr>
            <p:ph idx="1"/>
          </p:nvPr>
        </p:nvSpPr>
        <p:spPr>
          <a:xfrm>
            <a:off x="584462" y="1047315"/>
            <a:ext cx="10769338" cy="4988243"/>
          </a:xfrm>
        </p:spPr>
        <p:txBody>
          <a:bodyPr/>
          <a:lstStyle/>
          <a:p>
            <a:r>
              <a:rPr lang="en-US" sz="2500" dirty="0">
                <a:ea typeface="Calibri" panose="020F0502020204030204" pitchFamily="34" charset="0"/>
              </a:rPr>
              <a:t>Daily nebulizer use was common; frequency ranged from less than daily to up to six times daily.</a:t>
            </a:r>
          </a:p>
          <a:p>
            <a:r>
              <a:rPr lang="en-US" sz="2500" dirty="0">
                <a:ea typeface="Calibri" panose="020F0502020204030204" pitchFamily="34" charset="0"/>
              </a:rPr>
              <a:t>Most described using the nebulizer as the next step in rescue therapy if the inhaler was ineffective or to avoid emergency room use or hospitalization. </a:t>
            </a:r>
          </a:p>
          <a:p>
            <a:r>
              <a:rPr lang="en-US" sz="2500" dirty="0">
                <a:ea typeface="Calibri" panose="020F0502020204030204" pitchFamily="34" charset="0"/>
              </a:rPr>
              <a:t>Symptoms that were refractory to the inhaler or escalating despite use of the inhaler were the predominant scenarios leading to nebulizer use. </a:t>
            </a:r>
          </a:p>
          <a:p>
            <a:r>
              <a:rPr lang="en-US" sz="2500" dirty="0"/>
              <a:t>Most felt that the nebulizer was more effective than the inhaler.</a:t>
            </a:r>
          </a:p>
          <a:p>
            <a:r>
              <a:rPr lang="en-US" sz="2500" dirty="0">
                <a:solidFill>
                  <a:schemeClr val="tx1"/>
                </a:solidFill>
              </a:rPr>
              <a:t>Overall</a:t>
            </a:r>
            <a:r>
              <a:rPr lang="en-US" sz="2500" dirty="0"/>
              <a:t> results were more similar than different for participants regardless of ethnicity and language spoken. Two Spanish-speaking Latinx participants mentioned using nebulizers prophylactically. Latinx participants commented more commonly than Black participants that the nebulizer was lower cost and more convenient.</a:t>
            </a:r>
          </a:p>
          <a:p>
            <a:endParaRPr lang="en-US" sz="2500" dirty="0"/>
          </a:p>
        </p:txBody>
      </p:sp>
    </p:spTree>
    <p:extLst>
      <p:ext uri="{BB962C8B-B14F-4D97-AF65-F5344CB8AC3E}">
        <p14:creationId xmlns:p14="http://schemas.microsoft.com/office/powerpoint/2010/main" val="611103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pPr>
              <a:lnSpc>
                <a:spcPct val="100000"/>
              </a:lnSpc>
            </a:pPr>
            <a:r>
              <a:rPr lang="en-US" dirty="0"/>
              <a:t>Nebulizer use was common, longstanding, and often preferable to metered dose inhaler therapy. </a:t>
            </a:r>
          </a:p>
          <a:p>
            <a:pPr>
              <a:lnSpc>
                <a:spcPct val="100000"/>
              </a:lnSpc>
            </a:pPr>
            <a:r>
              <a:rPr lang="en-US" dirty="0"/>
              <a:t>In order to adequately address asthma control and ensure that people receive appropriate treatment, clinicians should routinely explore use of nebulizers among individuals with asthma.</a:t>
            </a:r>
          </a:p>
          <a:p>
            <a:pPr>
              <a:lnSpc>
                <a:spcPct val="100000"/>
              </a:lnSpc>
            </a:pPr>
            <a:r>
              <a:rPr lang="en-US" dirty="0"/>
              <a:t>If a patient is using a nebulizer frequently to control symptoms and the clinician is not aware, poor asthma control may not be adequately addressed.</a:t>
            </a:r>
          </a:p>
          <a:p>
            <a:endParaRPr lang="en-US" dirty="0"/>
          </a:p>
        </p:txBody>
      </p:sp>
    </p:spTree>
    <p:extLst>
      <p:ext uri="{BB962C8B-B14F-4D97-AF65-F5344CB8AC3E}">
        <p14:creationId xmlns:p14="http://schemas.microsoft.com/office/powerpoint/2010/main" val="338646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Citation</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1950721"/>
            <a:ext cx="10515600" cy="3681984"/>
          </a:xfrm>
        </p:spPr>
        <p:txBody>
          <a:bodyPr/>
          <a:lstStyle/>
          <a:p>
            <a:pPr marL="0" indent="0">
              <a:buNone/>
            </a:pPr>
            <a:r>
              <a:rPr lang="en-US" dirty="0"/>
              <a:t>Apter A, Carroll JK, Cardet JC, Cohen R, Colon-Moya AD, Ericson B, Forth VE, </a:t>
            </a:r>
            <a:r>
              <a:rPr lang="en-US" dirty="0" err="1"/>
              <a:t>Gaefke</a:t>
            </a:r>
            <a:r>
              <a:rPr lang="en-US" dirty="0"/>
              <a:t> C, Maher N, Morales-</a:t>
            </a:r>
            <a:r>
              <a:rPr lang="en-US" dirty="0" err="1"/>
              <a:t>Cosme</a:t>
            </a:r>
            <a:r>
              <a:rPr lang="en-US" dirty="0"/>
              <a:t> W, Rodriguez-Louis J, Tulchinsky A, Israel E. </a:t>
            </a:r>
            <a:r>
              <a:rPr lang="en-US" b="1" dirty="0"/>
              <a:t>Nebulizer Use by Black and Latinx Adults with Moderate to Severe Asthma</a:t>
            </a:r>
            <a:r>
              <a:rPr lang="en-US" dirty="0"/>
              <a:t>. J Allergy Clin Immunol </a:t>
            </a:r>
            <a:r>
              <a:rPr lang="en-US" dirty="0" err="1"/>
              <a:t>Pract</a:t>
            </a:r>
            <a:r>
              <a:rPr lang="en-US" dirty="0"/>
              <a:t>. 2022 </a:t>
            </a:r>
            <a:r>
              <a:rPr lang="en-US" dirty="0" err="1"/>
              <a:t>Feb;10</a:t>
            </a:r>
            <a:r>
              <a:rPr lang="en-US" dirty="0"/>
              <a:t>(2):517-</a:t>
            </a:r>
            <a:r>
              <a:rPr lang="en-US" dirty="0" err="1"/>
              <a:t>524.e2</a:t>
            </a:r>
            <a:r>
              <a:rPr lang="en-US" dirty="0"/>
              <a:t>. </a:t>
            </a:r>
            <a:r>
              <a:rPr lang="en-US" dirty="0" err="1"/>
              <a:t>doi</a:t>
            </a:r>
            <a:r>
              <a:rPr lang="en-US" dirty="0"/>
              <a:t>: 10.1016/</a:t>
            </a:r>
            <a:r>
              <a:rPr lang="en-US" dirty="0" err="1"/>
              <a:t>j.jaip.2021.10.016</a:t>
            </a:r>
            <a:r>
              <a:rPr lang="en-US" dirty="0"/>
              <a:t>. </a:t>
            </a:r>
            <a:r>
              <a:rPr lang="en-US" dirty="0" err="1"/>
              <a:t>Epub</a:t>
            </a:r>
            <a:r>
              <a:rPr lang="en-US" dirty="0"/>
              <a:t> 2021 Oct 18. PMID: 34673286.</a:t>
            </a:r>
          </a:p>
        </p:txBody>
      </p:sp>
    </p:spTree>
    <p:extLst>
      <p:ext uri="{BB962C8B-B14F-4D97-AF65-F5344CB8AC3E}">
        <p14:creationId xmlns:p14="http://schemas.microsoft.com/office/powerpoint/2010/main" val="9735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1018033"/>
            <a:ext cx="10515600" cy="658368"/>
          </a:xfrm>
        </p:spPr>
        <p:txBody>
          <a:bodyPr/>
          <a:lstStyle/>
          <a:p>
            <a:pPr algn="ctr"/>
            <a:r>
              <a:rPr lang="en-US" sz="4000" dirty="0">
                <a:latin typeface="Gill Sans MT" panose="020B0502020104020203" pitchFamily="34" charset="77"/>
              </a:rPr>
              <a:t>Risk of overdose and mental health crisis associated with dose disruption in patients on long-term lower dose opioid therapy</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1162050" y="3659633"/>
            <a:ext cx="9867900" cy="829056"/>
          </a:xfrm>
        </p:spPr>
        <p:txBody>
          <a:bodyPr/>
          <a:lstStyle/>
          <a:p>
            <a:pPr marL="0" indent="0" algn="ctr">
              <a:buNone/>
            </a:pPr>
            <a:r>
              <a:rPr lang="en-US" sz="2400" dirty="0">
                <a:latin typeface="Gill Sans MT" panose="020B0502020104020203" pitchFamily="34" charset="77"/>
              </a:rPr>
              <a:t>Alicia </a:t>
            </a:r>
            <a:r>
              <a:rPr lang="en-US" sz="2400" dirty="0" err="1">
                <a:latin typeface="Gill Sans MT" panose="020B0502020104020203" pitchFamily="34" charset="77"/>
              </a:rPr>
              <a:t>Agnoli</a:t>
            </a:r>
            <a:r>
              <a:rPr lang="en-US" sz="2400" dirty="0">
                <a:latin typeface="Gill Sans MT" panose="020B0502020104020203" pitchFamily="34" charset="77"/>
              </a:rPr>
              <a:t>, MD, MPH, MHS;  </a:t>
            </a:r>
            <a:r>
              <a:rPr lang="en-US" sz="2400" dirty="0" err="1">
                <a:latin typeface="Gill Sans MT" panose="020B0502020104020203" pitchFamily="34" charset="77"/>
              </a:rPr>
              <a:t>Guibo</a:t>
            </a:r>
            <a:r>
              <a:rPr lang="en-US" sz="2400" dirty="0">
                <a:latin typeface="Gill Sans MT" panose="020B0502020104020203" pitchFamily="34" charset="77"/>
              </a:rPr>
              <a:t> Xing, PhD;  Daniel </a:t>
            </a:r>
            <a:r>
              <a:rPr lang="en-US" sz="2400" dirty="0" err="1">
                <a:latin typeface="Gill Sans MT" panose="020B0502020104020203" pitchFamily="34" charset="77"/>
              </a:rPr>
              <a:t>Tancredi</a:t>
            </a:r>
            <a:r>
              <a:rPr lang="en-US" sz="2400" dirty="0">
                <a:latin typeface="Gill Sans MT" panose="020B0502020104020203" pitchFamily="34" charset="77"/>
              </a:rPr>
              <a:t>, PhD; Elizabeth </a:t>
            </a:r>
            <a:r>
              <a:rPr lang="en-US" sz="2400" dirty="0" err="1">
                <a:latin typeface="Gill Sans MT" panose="020B0502020104020203" pitchFamily="34" charset="77"/>
              </a:rPr>
              <a:t>Magnan</a:t>
            </a:r>
            <a:r>
              <a:rPr lang="en-US" sz="2400" dirty="0">
                <a:latin typeface="Gill Sans MT" panose="020B0502020104020203" pitchFamily="34" charset="77"/>
              </a:rPr>
              <a:t>, MD, PhD;  Anthony </a:t>
            </a:r>
            <a:r>
              <a:rPr lang="en-US" sz="2400" dirty="0" err="1">
                <a:latin typeface="Gill Sans MT" panose="020B0502020104020203" pitchFamily="34" charset="77"/>
              </a:rPr>
              <a:t>Jerant</a:t>
            </a:r>
            <a:r>
              <a:rPr lang="en-US" sz="2400" dirty="0">
                <a:latin typeface="Gill Sans MT" panose="020B0502020104020203" pitchFamily="34" charset="77"/>
              </a:rPr>
              <a:t>, MD;  Joshua Fenton, MD, MPH</a:t>
            </a:r>
          </a:p>
          <a:p>
            <a:pPr marL="0" indent="0" algn="ctr">
              <a:buNone/>
            </a:pPr>
            <a:endParaRPr lang="en-US" sz="2400" dirty="0">
              <a:latin typeface="Gill Sans MT" panose="020B0502020104020203" pitchFamily="34" charset="77"/>
            </a:endParaRPr>
          </a:p>
        </p:txBody>
      </p:sp>
    </p:spTree>
    <p:extLst>
      <p:ext uri="{BB962C8B-B14F-4D97-AF65-F5344CB8AC3E}">
        <p14:creationId xmlns:p14="http://schemas.microsoft.com/office/powerpoint/2010/main" val="357038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749300" y="1605280"/>
            <a:ext cx="10515600" cy="5079683"/>
          </a:xfrm>
        </p:spPr>
        <p:txBody>
          <a:bodyPr/>
          <a:lstStyle/>
          <a:p>
            <a:pPr marL="0" indent="0">
              <a:buNone/>
            </a:pPr>
            <a:r>
              <a:rPr lang="en-US" sz="2400" i="1" dirty="0"/>
              <a:t>Given large pressure to de-prescribe long-term opioid therapy, and recent findings suggesting opioid tapering may be associated with increased risk for drug overdose and psychological distress…</a:t>
            </a:r>
          </a:p>
          <a:p>
            <a:endParaRPr lang="en-US" dirty="0"/>
          </a:p>
          <a:p>
            <a:r>
              <a:rPr lang="en-US" sz="3200" dirty="0"/>
              <a:t>What is the risk of overdose and mental health crisis associated with opioid dose disruption in patients prescribed long-term lower dose opioid therapy?</a:t>
            </a:r>
          </a:p>
        </p:txBody>
      </p:sp>
    </p:spTree>
    <p:extLst>
      <p:ext uri="{BB962C8B-B14F-4D97-AF65-F5344CB8AC3E}">
        <p14:creationId xmlns:p14="http://schemas.microsoft.com/office/powerpoint/2010/main" val="1757314655"/>
      </p:ext>
    </p:extLst>
  </p:cSld>
  <p:clrMapOvr>
    <a:masterClrMapping/>
  </p:clrMapOvr>
</p:sld>
</file>

<file path=ppt/theme/theme1.xml><?xml version="1.0" encoding="utf-8"?>
<a:theme xmlns:a="http://schemas.openxmlformats.org/drawingml/2006/main" name="Office Theme">
  <a:themeElements>
    <a:clrScheme name="Custom 2">
      <a:dk1>
        <a:srgbClr val="414141"/>
      </a:dk1>
      <a:lt1>
        <a:srgbClr val="FFFFFF"/>
      </a:lt1>
      <a:dk2>
        <a:srgbClr val="4179BD"/>
      </a:dk2>
      <a:lt2>
        <a:srgbClr val="E7E6E6"/>
      </a:lt2>
      <a:accent1>
        <a:srgbClr val="4179BD"/>
      </a:accent1>
      <a:accent2>
        <a:srgbClr val="EEA120"/>
      </a:accent2>
      <a:accent3>
        <a:srgbClr val="FBC5B5"/>
      </a:accent3>
      <a:accent4>
        <a:srgbClr val="1B3455"/>
      </a:accent4>
      <a:accent5>
        <a:srgbClr val="414141"/>
      </a:accent5>
      <a:accent6>
        <a:srgbClr val="414141"/>
      </a:accent6>
      <a:hlink>
        <a:srgbClr val="4179BD"/>
      </a:hlink>
      <a:folHlink>
        <a:srgbClr val="1B345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CRG2019" id="{47FFDAD4-AAE8-AF49-BA16-D5254214DB9A}" vid="{04A9208E-0D6C-CC40-BAFE-004D06FD2269}"/>
    </a:ext>
  </a:extLst>
</a:theme>
</file>

<file path=docProps/app.xml><?xml version="1.0" encoding="utf-8"?>
<Properties xmlns="http://schemas.openxmlformats.org/officeDocument/2006/extended-properties" xmlns:vt="http://schemas.openxmlformats.org/officeDocument/2006/docPropsVTypes">
  <Template>Office Theme</Template>
  <TotalTime>1656</TotalTime>
  <Words>5093</Words>
  <Application>Microsoft Macintosh PowerPoint</Application>
  <PresentationFormat>Widescreen</PresentationFormat>
  <Paragraphs>471</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Avenir Next LT Pro</vt:lpstr>
      <vt:lpstr>Calibri</vt:lpstr>
      <vt:lpstr>Gill Sans MT</vt:lpstr>
      <vt:lpstr>Times New Roman</vt:lpstr>
      <vt:lpstr>Trebuchet MS</vt:lpstr>
      <vt:lpstr>Office Theme</vt:lpstr>
      <vt:lpstr>Lower Dementia Risk in Patients Vaccinated Against Herpes Zoster</vt:lpstr>
      <vt:lpstr>The Research Question</vt:lpstr>
      <vt:lpstr>Research Design and Method</vt:lpstr>
      <vt:lpstr>What the Research Found</vt:lpstr>
      <vt:lpstr>What this means for Clinical Practice</vt:lpstr>
      <vt:lpstr>citation</vt:lpstr>
      <vt:lpstr>PowerPoint Presentation</vt:lpstr>
      <vt:lpstr>Risk of overdose and mental health crisis associated with dose disruption in patients on long-term lower dose opioid therapy</vt:lpstr>
      <vt:lpstr>The Research Question</vt:lpstr>
      <vt:lpstr>Research Design and Method</vt:lpstr>
      <vt:lpstr>PowerPoint Presentation</vt:lpstr>
      <vt:lpstr>What the Research Found</vt:lpstr>
      <vt:lpstr>What this means for Clinical Practice</vt:lpstr>
      <vt:lpstr>PowerPoint Presentation</vt:lpstr>
      <vt:lpstr>Achievement of Glycemic Control and Antidepressant Medication Use in Comorbid Depression and Type II Diabetes</vt:lpstr>
      <vt:lpstr>The Research Question</vt:lpstr>
      <vt:lpstr>Research Design – Patient Identification</vt:lpstr>
      <vt:lpstr>Research Design – Exposure and Outcome</vt:lpstr>
      <vt:lpstr>Research Design – Co-Variates</vt:lpstr>
      <vt:lpstr>Research Design – Analysis</vt:lpstr>
      <vt:lpstr>What the Research Found</vt:lpstr>
      <vt:lpstr>What the Research Found</vt:lpstr>
      <vt:lpstr>What this means for Clinical Practice</vt:lpstr>
      <vt:lpstr>PowerPoint Presentation</vt:lpstr>
      <vt:lpstr>Medical Assistant Perceptions of Influences on Job Satisfaction and Job Burnout</vt:lpstr>
      <vt:lpstr>The Research Question</vt:lpstr>
      <vt:lpstr>Research Design and Method</vt:lpstr>
      <vt:lpstr>What the Research Found</vt:lpstr>
      <vt:lpstr>What the Research Found</vt:lpstr>
      <vt:lpstr>What the Research Found</vt:lpstr>
      <vt:lpstr>What this means for Clinical Practice</vt:lpstr>
      <vt:lpstr>PowerPoint Presentation</vt:lpstr>
      <vt:lpstr>The association between trauma exposure and prescription opioid use duration in non-cancer pain</vt:lpstr>
      <vt:lpstr>The Research Question</vt:lpstr>
      <vt:lpstr>Research Design and Method</vt:lpstr>
      <vt:lpstr>What the Research Found</vt:lpstr>
      <vt:lpstr>What this means for Clinical Practice</vt:lpstr>
      <vt:lpstr>PowerPoint Presentation</vt:lpstr>
      <vt:lpstr>Does De-implementation of Low-Value Care Impact the Patient-Clinician Relationship? A Mixed Methods Study</vt:lpstr>
      <vt:lpstr>The Research Question</vt:lpstr>
      <vt:lpstr>Research Design and Method</vt:lpstr>
      <vt:lpstr>What the Research Found</vt:lpstr>
      <vt:lpstr>What the Research Found</vt:lpstr>
      <vt:lpstr>What this means for Clinical Practice</vt:lpstr>
      <vt:lpstr>PowerPoint Presentation</vt:lpstr>
      <vt:lpstr>PowerPoint Presentation</vt:lpstr>
      <vt:lpstr>General practitioners' perspectives and experiences when screening for primary aldosteronism</vt:lpstr>
      <vt:lpstr>The Research Question</vt:lpstr>
      <vt:lpstr>Research Design and Method</vt:lpstr>
      <vt:lpstr>What the Research Found</vt:lpstr>
      <vt:lpstr>What this means for Clinical Practice</vt:lpstr>
      <vt:lpstr>PowerPoint Presentation</vt:lpstr>
      <vt:lpstr>Video Visit Triage and Clinical Effectiveness in a Primary Care Setting</vt:lpstr>
      <vt:lpstr>The Research Question</vt:lpstr>
      <vt:lpstr>Research Design and Method</vt:lpstr>
      <vt:lpstr>What the Research Found</vt:lpstr>
      <vt:lpstr>What this means for Clinical Practice</vt:lpstr>
      <vt:lpstr>PowerPoint Presentation</vt:lpstr>
      <vt:lpstr>Who Provides Care to Vulnerable Populations?</vt:lpstr>
      <vt:lpstr>The Research Question</vt:lpstr>
      <vt:lpstr>Research Design and Method</vt:lpstr>
      <vt:lpstr>What the Research Found</vt:lpstr>
      <vt:lpstr>What this means for Clinical Practice</vt:lpstr>
      <vt:lpstr>PowerPoint Presentation</vt:lpstr>
      <vt:lpstr>Walking habits during the COVID-19 pandemic are associated with functional health among primary care patients with multiple chronic conditions</vt:lpstr>
      <vt:lpstr>The Research Question</vt:lpstr>
      <vt:lpstr>Research Design and Method</vt:lpstr>
      <vt:lpstr>What the Research Found</vt:lpstr>
      <vt:lpstr>What this means for Clinical Practice</vt:lpstr>
      <vt:lpstr>PowerPoint Presentation</vt:lpstr>
      <vt:lpstr>Nebulizer Use by Black and Latinx Adults with Moderate to Severe Asthma A sub-study of the PeRson EmPowered Asthma RElief (PREPARE) study</vt:lpstr>
      <vt:lpstr>The Research Question</vt:lpstr>
      <vt:lpstr>Research Design and Method</vt:lpstr>
      <vt:lpstr>What the Research Found</vt:lpstr>
      <vt:lpstr>What this means for Clinical Practice</vt:lpstr>
      <vt:lpstr>Citation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 Question</dc:title>
  <dc:creator>Jessica Sand</dc:creator>
  <cp:lastModifiedBy>vjiang2@gmail.com</cp:lastModifiedBy>
  <cp:revision>8</cp:revision>
  <dcterms:created xsi:type="dcterms:W3CDTF">2019-02-14T16:03:51Z</dcterms:created>
  <dcterms:modified xsi:type="dcterms:W3CDTF">2022-04-14T02:47:48Z</dcterms:modified>
</cp:coreProperties>
</file>