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Rog28bovk3t5GH5bil70NmViQ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71" autoAdjust="0"/>
  </p:normalViewPr>
  <p:slideViewPr>
    <p:cSldViewPr snapToGrid="0">
      <p:cViewPr varScale="1">
        <p:scale>
          <a:sx n="50" d="100"/>
          <a:sy n="50" d="100"/>
        </p:scale>
        <p:origin x="931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319BA-8601-4BDE-BFCD-5D5749DCEB7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8DEC0-A2FE-4ACF-9783-7BE496D8568A}">
      <dgm:prSet phldrT="[Text]" custT="1"/>
      <dgm:spPr/>
      <dgm:t>
        <a:bodyPr/>
        <a:lstStyle/>
        <a:p>
          <a:r>
            <a:rPr lang="en-US" sz="1500" dirty="0"/>
            <a:t>Effectiveness and outcomes</a:t>
          </a:r>
        </a:p>
      </dgm:t>
    </dgm:pt>
    <dgm:pt modelId="{C0705C65-45DA-4A8A-99E2-46890F6D9545}" type="parTrans" cxnId="{1E6278CF-202C-46A1-B01A-E7CA533B02D1}">
      <dgm:prSet/>
      <dgm:spPr/>
      <dgm:t>
        <a:bodyPr/>
        <a:lstStyle/>
        <a:p>
          <a:endParaRPr lang="en-US"/>
        </a:p>
      </dgm:t>
    </dgm:pt>
    <dgm:pt modelId="{597E36A1-AB31-455B-AC47-92556ACC638F}" type="sibTrans" cxnId="{1E6278CF-202C-46A1-B01A-E7CA533B02D1}">
      <dgm:prSet/>
      <dgm:spPr/>
      <dgm:t>
        <a:bodyPr/>
        <a:lstStyle/>
        <a:p>
          <a:endParaRPr lang="en-US"/>
        </a:p>
      </dgm:t>
    </dgm:pt>
    <dgm:pt modelId="{25982586-EA2A-4BFD-AA27-56E4B7BC6A57}">
      <dgm:prSet phldrT="[Text]" custT="1"/>
      <dgm:spPr/>
      <dgm:t>
        <a:bodyPr/>
        <a:lstStyle/>
        <a:p>
          <a:r>
            <a:rPr lang="en-US" sz="1500" dirty="0"/>
            <a:t>Adaptability</a:t>
          </a:r>
        </a:p>
      </dgm:t>
    </dgm:pt>
    <dgm:pt modelId="{F0A1CCED-11DD-4775-AC5D-C1E13297F0E9}" type="parTrans" cxnId="{E5BE9695-1FF1-4939-A44A-CDA8C7EC8C6E}">
      <dgm:prSet/>
      <dgm:spPr/>
      <dgm:t>
        <a:bodyPr/>
        <a:lstStyle/>
        <a:p>
          <a:endParaRPr lang="en-US"/>
        </a:p>
      </dgm:t>
    </dgm:pt>
    <dgm:pt modelId="{3D811703-407E-47BA-9FD9-3EAA71E6DDDD}" type="sibTrans" cxnId="{E5BE9695-1FF1-4939-A44A-CDA8C7EC8C6E}">
      <dgm:prSet/>
      <dgm:spPr/>
      <dgm:t>
        <a:bodyPr/>
        <a:lstStyle/>
        <a:p>
          <a:endParaRPr lang="en-US"/>
        </a:p>
      </dgm:t>
    </dgm:pt>
    <dgm:pt modelId="{5D277E28-C9BD-44CD-A3A8-1CD548D209F4}">
      <dgm:prSet phldrT="[Text]" custT="1"/>
      <dgm:spPr/>
      <dgm:t>
        <a:bodyPr/>
        <a:lstStyle/>
        <a:p>
          <a:r>
            <a:rPr lang="en-US" sz="1500" dirty="0"/>
            <a:t>Evaluability</a:t>
          </a:r>
        </a:p>
      </dgm:t>
    </dgm:pt>
    <dgm:pt modelId="{BCDE244B-F9CF-45BA-8631-5BB71E713BD5}" type="parTrans" cxnId="{DC6F9988-727F-43C2-8665-20C5637E5C5D}">
      <dgm:prSet/>
      <dgm:spPr/>
      <dgm:t>
        <a:bodyPr/>
        <a:lstStyle/>
        <a:p>
          <a:endParaRPr lang="en-US"/>
        </a:p>
      </dgm:t>
    </dgm:pt>
    <dgm:pt modelId="{6C5FC6A0-3FF0-417B-B0C7-B56720E0A0EF}" type="sibTrans" cxnId="{DC6F9988-727F-43C2-8665-20C5637E5C5D}">
      <dgm:prSet/>
      <dgm:spPr/>
      <dgm:t>
        <a:bodyPr/>
        <a:lstStyle/>
        <a:p>
          <a:endParaRPr lang="en-US"/>
        </a:p>
      </dgm:t>
    </dgm:pt>
    <dgm:pt modelId="{5127B089-59BA-4BC6-A1AE-79AA8FA8C38F}">
      <dgm:prSet phldrT="[Text]" custT="1"/>
      <dgm:spPr/>
      <dgm:t>
        <a:bodyPr/>
        <a:lstStyle/>
        <a:p>
          <a:r>
            <a:rPr lang="en-US" sz="1500" dirty="0"/>
            <a:t>Accessibility</a:t>
          </a:r>
        </a:p>
      </dgm:t>
    </dgm:pt>
    <dgm:pt modelId="{2404EF0C-3937-4615-817E-A9A14B3B4971}" type="parTrans" cxnId="{DEF7CAC8-F26B-49BB-88AA-DB93770FD95B}">
      <dgm:prSet/>
      <dgm:spPr/>
      <dgm:t>
        <a:bodyPr/>
        <a:lstStyle/>
        <a:p>
          <a:endParaRPr lang="en-US"/>
        </a:p>
      </dgm:t>
    </dgm:pt>
    <dgm:pt modelId="{6F9A7755-6E13-43D0-AC2D-54C28485FD95}" type="sibTrans" cxnId="{DEF7CAC8-F26B-49BB-88AA-DB93770FD95B}">
      <dgm:prSet/>
      <dgm:spPr/>
      <dgm:t>
        <a:bodyPr/>
        <a:lstStyle/>
        <a:p>
          <a:endParaRPr lang="en-US"/>
        </a:p>
      </dgm:t>
    </dgm:pt>
    <dgm:pt modelId="{AF2B1934-212D-441B-B06C-BFE645A94F8A}">
      <dgm:prSet phldrT="[Text]" custT="1"/>
      <dgm:spPr/>
      <dgm:t>
        <a:bodyPr/>
        <a:lstStyle/>
        <a:p>
          <a:r>
            <a:rPr lang="en-US" sz="1500" dirty="0"/>
            <a:t>Implementability </a:t>
          </a:r>
        </a:p>
      </dgm:t>
    </dgm:pt>
    <dgm:pt modelId="{23BF690A-056E-4432-A4FA-08E601F4C01E}" type="parTrans" cxnId="{72D6AC57-377D-4946-B680-D829C796BFAE}">
      <dgm:prSet/>
      <dgm:spPr/>
      <dgm:t>
        <a:bodyPr/>
        <a:lstStyle/>
        <a:p>
          <a:endParaRPr lang="en-US"/>
        </a:p>
      </dgm:t>
    </dgm:pt>
    <dgm:pt modelId="{1D7A15B3-187D-4BDA-BAA0-6B92F4FF1F7A}" type="sibTrans" cxnId="{72D6AC57-377D-4946-B680-D829C796BFAE}">
      <dgm:prSet/>
      <dgm:spPr/>
      <dgm:t>
        <a:bodyPr/>
        <a:lstStyle/>
        <a:p>
          <a:endParaRPr lang="en-US"/>
        </a:p>
      </dgm:t>
    </dgm:pt>
    <dgm:pt modelId="{20B88A29-04E8-4174-A93E-32DBC1FDE6BF}" type="pres">
      <dgm:prSet presAssocID="{789319BA-8601-4BDE-BFCD-5D5749DCEB71}" presName="Name0" presStyleCnt="0">
        <dgm:presLayoutVars>
          <dgm:chMax val="7"/>
          <dgm:chPref val="7"/>
          <dgm:dir/>
        </dgm:presLayoutVars>
      </dgm:prSet>
      <dgm:spPr/>
    </dgm:pt>
    <dgm:pt modelId="{17B8CC2A-1501-4627-9388-773CBCF3E31B}" type="pres">
      <dgm:prSet presAssocID="{789319BA-8601-4BDE-BFCD-5D5749DCEB71}" presName="Name1" presStyleCnt="0"/>
      <dgm:spPr/>
    </dgm:pt>
    <dgm:pt modelId="{CF099130-77D3-406B-9403-E9F09E0B0872}" type="pres">
      <dgm:prSet presAssocID="{789319BA-8601-4BDE-BFCD-5D5749DCEB71}" presName="cycle" presStyleCnt="0"/>
      <dgm:spPr/>
    </dgm:pt>
    <dgm:pt modelId="{E6BF88AC-D30E-4CAC-B83F-280F0C077774}" type="pres">
      <dgm:prSet presAssocID="{789319BA-8601-4BDE-BFCD-5D5749DCEB71}" presName="srcNode" presStyleLbl="node1" presStyleIdx="0" presStyleCnt="5"/>
      <dgm:spPr/>
    </dgm:pt>
    <dgm:pt modelId="{A0A3460B-9A0C-4D12-9DEB-4D43DE86F4F2}" type="pres">
      <dgm:prSet presAssocID="{789319BA-8601-4BDE-BFCD-5D5749DCEB71}" presName="conn" presStyleLbl="parChTrans1D2" presStyleIdx="0" presStyleCnt="1"/>
      <dgm:spPr/>
    </dgm:pt>
    <dgm:pt modelId="{EE379F6F-A1E3-43CC-966D-F5C49A992A13}" type="pres">
      <dgm:prSet presAssocID="{789319BA-8601-4BDE-BFCD-5D5749DCEB71}" presName="extraNode" presStyleLbl="node1" presStyleIdx="0" presStyleCnt="5"/>
      <dgm:spPr/>
    </dgm:pt>
    <dgm:pt modelId="{E10236EF-6B67-4C1C-9601-288F7419E03D}" type="pres">
      <dgm:prSet presAssocID="{789319BA-8601-4BDE-BFCD-5D5749DCEB71}" presName="dstNode" presStyleLbl="node1" presStyleIdx="0" presStyleCnt="5"/>
      <dgm:spPr/>
    </dgm:pt>
    <dgm:pt modelId="{27F50F9E-565D-483E-B36C-88915BD5D0EB}" type="pres">
      <dgm:prSet presAssocID="{B088DEC0-A2FE-4ACF-9783-7BE496D8568A}" presName="text_1" presStyleLbl="node1" presStyleIdx="0" presStyleCnt="5">
        <dgm:presLayoutVars>
          <dgm:bulletEnabled val="1"/>
        </dgm:presLayoutVars>
      </dgm:prSet>
      <dgm:spPr/>
    </dgm:pt>
    <dgm:pt modelId="{C699E59F-169D-4C2C-A9E8-10285DBFACD9}" type="pres">
      <dgm:prSet presAssocID="{B088DEC0-A2FE-4ACF-9783-7BE496D8568A}" presName="accent_1" presStyleCnt="0"/>
      <dgm:spPr/>
    </dgm:pt>
    <dgm:pt modelId="{11DD1243-EBFF-4BA3-A474-660D3FAB1FB1}" type="pres">
      <dgm:prSet presAssocID="{B088DEC0-A2FE-4ACF-9783-7BE496D8568A}" presName="accentRepeatNode" presStyleLbl="solidFgAcc1" presStyleIdx="0" presStyleCnt="5"/>
      <dgm:spPr/>
    </dgm:pt>
    <dgm:pt modelId="{D2EE5ED5-9EB7-435A-BD5F-B051AD979D3F}" type="pres">
      <dgm:prSet presAssocID="{25982586-EA2A-4BFD-AA27-56E4B7BC6A57}" presName="text_2" presStyleLbl="node1" presStyleIdx="1" presStyleCnt="5">
        <dgm:presLayoutVars>
          <dgm:bulletEnabled val="1"/>
        </dgm:presLayoutVars>
      </dgm:prSet>
      <dgm:spPr/>
    </dgm:pt>
    <dgm:pt modelId="{AF7EBF77-F7EB-4EB6-A90A-D68B87F3AF2F}" type="pres">
      <dgm:prSet presAssocID="{25982586-EA2A-4BFD-AA27-56E4B7BC6A57}" presName="accent_2" presStyleCnt="0"/>
      <dgm:spPr/>
    </dgm:pt>
    <dgm:pt modelId="{551F6D52-BC0C-4A3E-8D0F-C7679C46B4A8}" type="pres">
      <dgm:prSet presAssocID="{25982586-EA2A-4BFD-AA27-56E4B7BC6A57}" presName="accentRepeatNode" presStyleLbl="solidFgAcc1" presStyleIdx="1" presStyleCnt="5"/>
      <dgm:spPr/>
    </dgm:pt>
    <dgm:pt modelId="{F4FD13BF-FE3B-496F-9A5F-2FC35FDB5CA8}" type="pres">
      <dgm:prSet presAssocID="{5D277E28-C9BD-44CD-A3A8-1CD548D209F4}" presName="text_3" presStyleLbl="node1" presStyleIdx="2" presStyleCnt="5">
        <dgm:presLayoutVars>
          <dgm:bulletEnabled val="1"/>
        </dgm:presLayoutVars>
      </dgm:prSet>
      <dgm:spPr/>
    </dgm:pt>
    <dgm:pt modelId="{5B22246C-B06D-4FD1-82D6-9C7108CC02F2}" type="pres">
      <dgm:prSet presAssocID="{5D277E28-C9BD-44CD-A3A8-1CD548D209F4}" presName="accent_3" presStyleCnt="0"/>
      <dgm:spPr/>
    </dgm:pt>
    <dgm:pt modelId="{1E54885F-46D3-48C7-ADDC-C0B22267FECF}" type="pres">
      <dgm:prSet presAssocID="{5D277E28-C9BD-44CD-A3A8-1CD548D209F4}" presName="accentRepeatNode" presStyleLbl="solidFgAcc1" presStyleIdx="2" presStyleCnt="5"/>
      <dgm:spPr/>
    </dgm:pt>
    <dgm:pt modelId="{38CD61C5-633A-4E0B-A117-0C063FC656F4}" type="pres">
      <dgm:prSet presAssocID="{5127B089-59BA-4BC6-A1AE-79AA8FA8C38F}" presName="text_4" presStyleLbl="node1" presStyleIdx="3" presStyleCnt="5">
        <dgm:presLayoutVars>
          <dgm:bulletEnabled val="1"/>
        </dgm:presLayoutVars>
      </dgm:prSet>
      <dgm:spPr/>
    </dgm:pt>
    <dgm:pt modelId="{36E8C3A0-7DD4-4856-9E13-AFAFEBCD2069}" type="pres">
      <dgm:prSet presAssocID="{5127B089-59BA-4BC6-A1AE-79AA8FA8C38F}" presName="accent_4" presStyleCnt="0"/>
      <dgm:spPr/>
    </dgm:pt>
    <dgm:pt modelId="{F6BB341C-0205-4027-A4BD-784963D57313}" type="pres">
      <dgm:prSet presAssocID="{5127B089-59BA-4BC6-A1AE-79AA8FA8C38F}" presName="accentRepeatNode" presStyleLbl="solidFgAcc1" presStyleIdx="3" presStyleCnt="5"/>
      <dgm:spPr/>
    </dgm:pt>
    <dgm:pt modelId="{F783E98D-C15F-4FF5-87A7-BD552BADB1FE}" type="pres">
      <dgm:prSet presAssocID="{AF2B1934-212D-441B-B06C-BFE645A94F8A}" presName="text_5" presStyleLbl="node1" presStyleIdx="4" presStyleCnt="5">
        <dgm:presLayoutVars>
          <dgm:bulletEnabled val="1"/>
        </dgm:presLayoutVars>
      </dgm:prSet>
      <dgm:spPr/>
    </dgm:pt>
    <dgm:pt modelId="{B1E667E7-3E65-4920-95D0-2DCB5C5C7FC5}" type="pres">
      <dgm:prSet presAssocID="{AF2B1934-212D-441B-B06C-BFE645A94F8A}" presName="accent_5" presStyleCnt="0"/>
      <dgm:spPr/>
    </dgm:pt>
    <dgm:pt modelId="{34E62AB5-ACC7-493F-BEA3-1E40EA594D98}" type="pres">
      <dgm:prSet presAssocID="{AF2B1934-212D-441B-B06C-BFE645A94F8A}" presName="accentRepeatNode" presStyleLbl="solidFgAcc1" presStyleIdx="4" presStyleCnt="5"/>
      <dgm:spPr/>
    </dgm:pt>
  </dgm:ptLst>
  <dgm:cxnLst>
    <dgm:cxn modelId="{EA972819-0DB6-456F-9F52-8BD51787608A}" type="presOf" srcId="{5D277E28-C9BD-44CD-A3A8-1CD548D209F4}" destId="{F4FD13BF-FE3B-496F-9A5F-2FC35FDB5CA8}" srcOrd="0" destOrd="0" presId="urn:microsoft.com/office/officeart/2008/layout/VerticalCurvedList"/>
    <dgm:cxn modelId="{3676C927-5180-40A9-8A2C-4145C95A617E}" type="presOf" srcId="{25982586-EA2A-4BFD-AA27-56E4B7BC6A57}" destId="{D2EE5ED5-9EB7-435A-BD5F-B051AD979D3F}" srcOrd="0" destOrd="0" presId="urn:microsoft.com/office/officeart/2008/layout/VerticalCurvedList"/>
    <dgm:cxn modelId="{B2592137-4542-4CA4-AE33-E04CECC2FB21}" type="presOf" srcId="{789319BA-8601-4BDE-BFCD-5D5749DCEB71}" destId="{20B88A29-04E8-4174-A93E-32DBC1FDE6BF}" srcOrd="0" destOrd="0" presId="urn:microsoft.com/office/officeart/2008/layout/VerticalCurvedList"/>
    <dgm:cxn modelId="{94D50142-BD97-44EE-8A44-B28CDF77D007}" type="presOf" srcId="{5127B089-59BA-4BC6-A1AE-79AA8FA8C38F}" destId="{38CD61C5-633A-4E0B-A117-0C063FC656F4}" srcOrd="0" destOrd="0" presId="urn:microsoft.com/office/officeart/2008/layout/VerticalCurvedList"/>
    <dgm:cxn modelId="{37AF4047-2EEB-4C72-BDC6-C7BBBD10AF07}" type="presOf" srcId="{B088DEC0-A2FE-4ACF-9783-7BE496D8568A}" destId="{27F50F9E-565D-483E-B36C-88915BD5D0EB}" srcOrd="0" destOrd="0" presId="urn:microsoft.com/office/officeart/2008/layout/VerticalCurvedList"/>
    <dgm:cxn modelId="{72D6AC57-377D-4946-B680-D829C796BFAE}" srcId="{789319BA-8601-4BDE-BFCD-5D5749DCEB71}" destId="{AF2B1934-212D-441B-B06C-BFE645A94F8A}" srcOrd="4" destOrd="0" parTransId="{23BF690A-056E-4432-A4FA-08E601F4C01E}" sibTransId="{1D7A15B3-187D-4BDA-BAA0-6B92F4FF1F7A}"/>
    <dgm:cxn modelId="{DC6F9988-727F-43C2-8665-20C5637E5C5D}" srcId="{789319BA-8601-4BDE-BFCD-5D5749DCEB71}" destId="{5D277E28-C9BD-44CD-A3A8-1CD548D209F4}" srcOrd="2" destOrd="0" parTransId="{BCDE244B-F9CF-45BA-8631-5BB71E713BD5}" sibTransId="{6C5FC6A0-3FF0-417B-B0C7-B56720E0A0EF}"/>
    <dgm:cxn modelId="{E5BE9695-1FF1-4939-A44A-CDA8C7EC8C6E}" srcId="{789319BA-8601-4BDE-BFCD-5D5749DCEB71}" destId="{25982586-EA2A-4BFD-AA27-56E4B7BC6A57}" srcOrd="1" destOrd="0" parTransId="{F0A1CCED-11DD-4775-AC5D-C1E13297F0E9}" sibTransId="{3D811703-407E-47BA-9FD9-3EAA71E6DDDD}"/>
    <dgm:cxn modelId="{422DFF96-DF67-47B0-AA3D-9B393216DD30}" type="presOf" srcId="{AF2B1934-212D-441B-B06C-BFE645A94F8A}" destId="{F783E98D-C15F-4FF5-87A7-BD552BADB1FE}" srcOrd="0" destOrd="0" presId="urn:microsoft.com/office/officeart/2008/layout/VerticalCurvedList"/>
    <dgm:cxn modelId="{DEF7CAC8-F26B-49BB-88AA-DB93770FD95B}" srcId="{789319BA-8601-4BDE-BFCD-5D5749DCEB71}" destId="{5127B089-59BA-4BC6-A1AE-79AA8FA8C38F}" srcOrd="3" destOrd="0" parTransId="{2404EF0C-3937-4615-817E-A9A14B3B4971}" sibTransId="{6F9A7755-6E13-43D0-AC2D-54C28485FD95}"/>
    <dgm:cxn modelId="{1E6278CF-202C-46A1-B01A-E7CA533B02D1}" srcId="{789319BA-8601-4BDE-BFCD-5D5749DCEB71}" destId="{B088DEC0-A2FE-4ACF-9783-7BE496D8568A}" srcOrd="0" destOrd="0" parTransId="{C0705C65-45DA-4A8A-99E2-46890F6D9545}" sibTransId="{597E36A1-AB31-455B-AC47-92556ACC638F}"/>
    <dgm:cxn modelId="{F71CE6FB-B5C5-4720-BEE3-F367566A76F0}" type="presOf" srcId="{597E36A1-AB31-455B-AC47-92556ACC638F}" destId="{A0A3460B-9A0C-4D12-9DEB-4D43DE86F4F2}" srcOrd="0" destOrd="0" presId="urn:microsoft.com/office/officeart/2008/layout/VerticalCurvedList"/>
    <dgm:cxn modelId="{93B9C862-6CDD-4570-9504-274004DF5E91}" type="presParOf" srcId="{20B88A29-04E8-4174-A93E-32DBC1FDE6BF}" destId="{17B8CC2A-1501-4627-9388-773CBCF3E31B}" srcOrd="0" destOrd="0" presId="urn:microsoft.com/office/officeart/2008/layout/VerticalCurvedList"/>
    <dgm:cxn modelId="{03E4CB7F-70C5-4AD7-8F7A-90335099B8E8}" type="presParOf" srcId="{17B8CC2A-1501-4627-9388-773CBCF3E31B}" destId="{CF099130-77D3-406B-9403-E9F09E0B0872}" srcOrd="0" destOrd="0" presId="urn:microsoft.com/office/officeart/2008/layout/VerticalCurvedList"/>
    <dgm:cxn modelId="{3B1473BF-5E19-468F-A6B3-F6BFA38879A8}" type="presParOf" srcId="{CF099130-77D3-406B-9403-E9F09E0B0872}" destId="{E6BF88AC-D30E-4CAC-B83F-280F0C077774}" srcOrd="0" destOrd="0" presId="urn:microsoft.com/office/officeart/2008/layout/VerticalCurvedList"/>
    <dgm:cxn modelId="{A1A6CDE0-7177-45DA-986A-120891632046}" type="presParOf" srcId="{CF099130-77D3-406B-9403-E9F09E0B0872}" destId="{A0A3460B-9A0C-4D12-9DEB-4D43DE86F4F2}" srcOrd="1" destOrd="0" presId="urn:microsoft.com/office/officeart/2008/layout/VerticalCurvedList"/>
    <dgm:cxn modelId="{4FB9B33E-B28C-4763-BAB5-853FFBDD80E0}" type="presParOf" srcId="{CF099130-77D3-406B-9403-E9F09E0B0872}" destId="{EE379F6F-A1E3-43CC-966D-F5C49A992A13}" srcOrd="2" destOrd="0" presId="urn:microsoft.com/office/officeart/2008/layout/VerticalCurvedList"/>
    <dgm:cxn modelId="{5398FCE9-734E-4A0C-A1D2-EE036C129B1F}" type="presParOf" srcId="{CF099130-77D3-406B-9403-E9F09E0B0872}" destId="{E10236EF-6B67-4C1C-9601-288F7419E03D}" srcOrd="3" destOrd="0" presId="urn:microsoft.com/office/officeart/2008/layout/VerticalCurvedList"/>
    <dgm:cxn modelId="{3E8A7EC1-793F-4A70-9035-5DBD73E71CC2}" type="presParOf" srcId="{17B8CC2A-1501-4627-9388-773CBCF3E31B}" destId="{27F50F9E-565D-483E-B36C-88915BD5D0EB}" srcOrd="1" destOrd="0" presId="urn:microsoft.com/office/officeart/2008/layout/VerticalCurvedList"/>
    <dgm:cxn modelId="{412D9E9A-81DC-4E29-94DB-C2006775447C}" type="presParOf" srcId="{17B8CC2A-1501-4627-9388-773CBCF3E31B}" destId="{C699E59F-169D-4C2C-A9E8-10285DBFACD9}" srcOrd="2" destOrd="0" presId="urn:microsoft.com/office/officeart/2008/layout/VerticalCurvedList"/>
    <dgm:cxn modelId="{C989F0B7-A42A-4E00-8830-7FCC1E06CEEB}" type="presParOf" srcId="{C699E59F-169D-4C2C-A9E8-10285DBFACD9}" destId="{11DD1243-EBFF-4BA3-A474-660D3FAB1FB1}" srcOrd="0" destOrd="0" presId="urn:microsoft.com/office/officeart/2008/layout/VerticalCurvedList"/>
    <dgm:cxn modelId="{77685866-9DF2-4FD4-B06B-71C40582482B}" type="presParOf" srcId="{17B8CC2A-1501-4627-9388-773CBCF3E31B}" destId="{D2EE5ED5-9EB7-435A-BD5F-B051AD979D3F}" srcOrd="3" destOrd="0" presId="urn:microsoft.com/office/officeart/2008/layout/VerticalCurvedList"/>
    <dgm:cxn modelId="{17E8F9BD-C77B-443A-B82A-74F0C8CF437D}" type="presParOf" srcId="{17B8CC2A-1501-4627-9388-773CBCF3E31B}" destId="{AF7EBF77-F7EB-4EB6-A90A-D68B87F3AF2F}" srcOrd="4" destOrd="0" presId="urn:microsoft.com/office/officeart/2008/layout/VerticalCurvedList"/>
    <dgm:cxn modelId="{73E284E5-F5F2-4AA9-96D3-0A813BBEAF21}" type="presParOf" srcId="{AF7EBF77-F7EB-4EB6-A90A-D68B87F3AF2F}" destId="{551F6D52-BC0C-4A3E-8D0F-C7679C46B4A8}" srcOrd="0" destOrd="0" presId="urn:microsoft.com/office/officeart/2008/layout/VerticalCurvedList"/>
    <dgm:cxn modelId="{65B96D40-94DC-47CF-BD2F-DECB056DDB60}" type="presParOf" srcId="{17B8CC2A-1501-4627-9388-773CBCF3E31B}" destId="{F4FD13BF-FE3B-496F-9A5F-2FC35FDB5CA8}" srcOrd="5" destOrd="0" presId="urn:microsoft.com/office/officeart/2008/layout/VerticalCurvedList"/>
    <dgm:cxn modelId="{2A2457AD-2AD5-45FB-A785-A62445A104AA}" type="presParOf" srcId="{17B8CC2A-1501-4627-9388-773CBCF3E31B}" destId="{5B22246C-B06D-4FD1-82D6-9C7108CC02F2}" srcOrd="6" destOrd="0" presId="urn:microsoft.com/office/officeart/2008/layout/VerticalCurvedList"/>
    <dgm:cxn modelId="{E50A36C3-AAA5-4734-BB4F-A38EFB2E2BC2}" type="presParOf" srcId="{5B22246C-B06D-4FD1-82D6-9C7108CC02F2}" destId="{1E54885F-46D3-48C7-ADDC-C0B22267FECF}" srcOrd="0" destOrd="0" presId="urn:microsoft.com/office/officeart/2008/layout/VerticalCurvedList"/>
    <dgm:cxn modelId="{39D1967C-5A82-40CC-ADF5-46B30DF2D557}" type="presParOf" srcId="{17B8CC2A-1501-4627-9388-773CBCF3E31B}" destId="{38CD61C5-633A-4E0B-A117-0C063FC656F4}" srcOrd="7" destOrd="0" presId="urn:microsoft.com/office/officeart/2008/layout/VerticalCurvedList"/>
    <dgm:cxn modelId="{A8085FB7-ACDF-49EB-9F2D-8642FF919FAC}" type="presParOf" srcId="{17B8CC2A-1501-4627-9388-773CBCF3E31B}" destId="{36E8C3A0-7DD4-4856-9E13-AFAFEBCD2069}" srcOrd="8" destOrd="0" presId="urn:microsoft.com/office/officeart/2008/layout/VerticalCurvedList"/>
    <dgm:cxn modelId="{86B8BE9A-162E-4395-A34E-A619EED3C088}" type="presParOf" srcId="{36E8C3A0-7DD4-4856-9E13-AFAFEBCD2069}" destId="{F6BB341C-0205-4027-A4BD-784963D57313}" srcOrd="0" destOrd="0" presId="urn:microsoft.com/office/officeart/2008/layout/VerticalCurvedList"/>
    <dgm:cxn modelId="{33C12ABB-05EE-4EF0-8C99-401FEA68A7F3}" type="presParOf" srcId="{17B8CC2A-1501-4627-9388-773CBCF3E31B}" destId="{F783E98D-C15F-4FF5-87A7-BD552BADB1FE}" srcOrd="9" destOrd="0" presId="urn:microsoft.com/office/officeart/2008/layout/VerticalCurvedList"/>
    <dgm:cxn modelId="{5CD9292C-4F2A-4318-8D39-313E831992E1}" type="presParOf" srcId="{17B8CC2A-1501-4627-9388-773CBCF3E31B}" destId="{B1E667E7-3E65-4920-95D0-2DCB5C5C7FC5}" srcOrd="10" destOrd="0" presId="urn:microsoft.com/office/officeart/2008/layout/VerticalCurvedList"/>
    <dgm:cxn modelId="{3557EC63-4B8D-40D8-8ECD-2D49508A25D6}" type="presParOf" srcId="{B1E667E7-3E65-4920-95D0-2DCB5C5C7FC5}" destId="{34E62AB5-ACC7-493F-BEA3-1E40EA594D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319BA-8601-4BDE-BFCD-5D5749DCEB7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8DEC0-A2FE-4ACF-9783-7BE496D8568A}">
      <dgm:prSet phldrT="[Text]"/>
      <dgm:spPr>
        <a:xfrm>
          <a:off x="317496" y="205750"/>
          <a:ext cx="3660682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Front-line stakeholder engagement</a:t>
          </a:r>
        </a:p>
      </dgm:t>
    </dgm:pt>
    <dgm:pt modelId="{C0705C65-45DA-4A8A-99E2-46890F6D9545}" type="parTrans" cxnId="{1E6278CF-202C-46A1-B01A-E7CA533B02D1}">
      <dgm:prSet/>
      <dgm:spPr/>
      <dgm:t>
        <a:bodyPr/>
        <a:lstStyle/>
        <a:p>
          <a:endParaRPr lang="en-US"/>
        </a:p>
      </dgm:t>
    </dgm:pt>
    <dgm:pt modelId="{597E36A1-AB31-455B-AC47-92556ACC638F}" type="sibTrans" cxnId="{1E6278CF-202C-46A1-B01A-E7CA533B02D1}">
      <dgm:prSet/>
      <dgm:spPr>
        <a:xfrm>
          <a:off x="-5114931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5982586-EA2A-4BFD-AA27-56E4B7BC6A57}">
      <dgm:prSet phldrT="[Text]"/>
      <dgm:spPr>
        <a:xfrm>
          <a:off x="689983" y="823091"/>
          <a:ext cx="3288195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Openness to sustaining change</a:t>
          </a:r>
        </a:p>
      </dgm:t>
    </dgm:pt>
    <dgm:pt modelId="{F0A1CCED-11DD-4775-AC5D-C1E13297F0E9}" type="parTrans" cxnId="{E5BE9695-1FF1-4939-A44A-CDA8C7EC8C6E}">
      <dgm:prSet/>
      <dgm:spPr/>
      <dgm:t>
        <a:bodyPr/>
        <a:lstStyle/>
        <a:p>
          <a:endParaRPr lang="en-US"/>
        </a:p>
      </dgm:t>
    </dgm:pt>
    <dgm:pt modelId="{3D811703-407E-47BA-9FD9-3EAA71E6DDDD}" type="sibTrans" cxnId="{E5BE9695-1FF1-4939-A44A-CDA8C7EC8C6E}">
      <dgm:prSet/>
      <dgm:spPr/>
      <dgm:t>
        <a:bodyPr/>
        <a:lstStyle/>
        <a:p>
          <a:endParaRPr lang="en-US"/>
        </a:p>
      </dgm:t>
    </dgm:pt>
    <dgm:pt modelId="{5D277E28-C9BD-44CD-A3A8-1CD548D209F4}">
      <dgm:prSet phldrT="[Text]"/>
      <dgm:spPr>
        <a:xfrm>
          <a:off x="894103" y="1439980"/>
          <a:ext cx="3084074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Team capacity </a:t>
          </a:r>
        </a:p>
      </dgm:t>
    </dgm:pt>
    <dgm:pt modelId="{BCDE244B-F9CF-45BA-8631-5BB71E713BD5}" type="parTrans" cxnId="{DC6F9988-727F-43C2-8665-20C5637E5C5D}">
      <dgm:prSet/>
      <dgm:spPr/>
      <dgm:t>
        <a:bodyPr/>
        <a:lstStyle/>
        <a:p>
          <a:endParaRPr lang="en-US"/>
        </a:p>
      </dgm:t>
    </dgm:pt>
    <dgm:pt modelId="{6C5FC6A0-3FF0-417B-B0C7-B56720E0A0EF}" type="sibTrans" cxnId="{DC6F9988-727F-43C2-8665-20C5637E5C5D}">
      <dgm:prSet/>
      <dgm:spPr/>
      <dgm:t>
        <a:bodyPr/>
        <a:lstStyle/>
        <a:p>
          <a:endParaRPr lang="en-US"/>
        </a:p>
      </dgm:t>
    </dgm:pt>
    <dgm:pt modelId="{729CC0BC-64B1-4410-9CEF-A5C5A0431B4C}">
      <dgm:prSet phldrT="[Text]"/>
      <dgm:spPr>
        <a:xfrm>
          <a:off x="959277" y="2057321"/>
          <a:ext cx="3018900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Training and coaching</a:t>
          </a:r>
        </a:p>
      </dgm:t>
    </dgm:pt>
    <dgm:pt modelId="{6C20E67D-D05A-4458-A367-2FE12DE0C55F}" type="parTrans" cxnId="{06EC8328-EE73-4447-9466-A20D44C5BF1C}">
      <dgm:prSet/>
      <dgm:spPr/>
      <dgm:t>
        <a:bodyPr/>
        <a:lstStyle/>
        <a:p>
          <a:endParaRPr lang="en-US"/>
        </a:p>
      </dgm:t>
    </dgm:pt>
    <dgm:pt modelId="{2C45F801-24A4-4BF5-B0EF-B33A7A8DD2AA}" type="sibTrans" cxnId="{06EC8328-EE73-4447-9466-A20D44C5BF1C}">
      <dgm:prSet/>
      <dgm:spPr/>
      <dgm:t>
        <a:bodyPr/>
        <a:lstStyle/>
        <a:p>
          <a:endParaRPr lang="en-US"/>
        </a:p>
      </dgm:t>
    </dgm:pt>
    <dgm:pt modelId="{5127B089-59BA-4BC6-A1AE-79AA8FA8C38F}">
      <dgm:prSet phldrT="[Text]"/>
      <dgm:spPr>
        <a:xfrm>
          <a:off x="894103" y="2674663"/>
          <a:ext cx="3084074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network support </a:t>
          </a:r>
        </a:p>
      </dgm:t>
    </dgm:pt>
    <dgm:pt modelId="{2404EF0C-3937-4615-817E-A9A14B3B4971}" type="parTrans" cxnId="{DEF7CAC8-F26B-49BB-88AA-DB93770FD95B}">
      <dgm:prSet/>
      <dgm:spPr/>
      <dgm:t>
        <a:bodyPr/>
        <a:lstStyle/>
        <a:p>
          <a:endParaRPr lang="en-US"/>
        </a:p>
      </dgm:t>
    </dgm:pt>
    <dgm:pt modelId="{6F9A7755-6E13-43D0-AC2D-54C28485FD95}" type="sibTrans" cxnId="{DEF7CAC8-F26B-49BB-88AA-DB93770FD95B}">
      <dgm:prSet/>
      <dgm:spPr/>
      <dgm:t>
        <a:bodyPr/>
        <a:lstStyle/>
        <a:p>
          <a:endParaRPr lang="en-US"/>
        </a:p>
      </dgm:t>
    </dgm:pt>
    <dgm:pt modelId="{AF2B1934-212D-441B-B06C-BFE645A94F8A}">
      <dgm:prSet phldrT="[Text]"/>
      <dgm:spPr>
        <a:xfrm>
          <a:off x="689983" y="3291551"/>
          <a:ext cx="3288195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Informal interdisciplinary collaborations</a:t>
          </a:r>
        </a:p>
      </dgm:t>
    </dgm:pt>
    <dgm:pt modelId="{23BF690A-056E-4432-A4FA-08E601F4C01E}" type="parTrans" cxnId="{72D6AC57-377D-4946-B680-D829C796BFAE}">
      <dgm:prSet/>
      <dgm:spPr/>
      <dgm:t>
        <a:bodyPr/>
        <a:lstStyle/>
        <a:p>
          <a:endParaRPr lang="en-US"/>
        </a:p>
      </dgm:t>
    </dgm:pt>
    <dgm:pt modelId="{1D7A15B3-187D-4BDA-BAA0-6B92F4FF1F7A}" type="sibTrans" cxnId="{72D6AC57-377D-4946-B680-D829C796BFAE}">
      <dgm:prSet/>
      <dgm:spPr/>
      <dgm:t>
        <a:bodyPr/>
        <a:lstStyle/>
        <a:p>
          <a:endParaRPr lang="en-US"/>
        </a:p>
      </dgm:t>
    </dgm:pt>
    <dgm:pt modelId="{2804D587-EFFF-4882-AF10-6647B25FB018}">
      <dgm:prSet phldrT="[Text]"/>
      <dgm:spPr>
        <a:xfrm>
          <a:off x="317496" y="3908893"/>
          <a:ext cx="3660682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Incentives and feedback </a:t>
          </a:r>
        </a:p>
      </dgm:t>
    </dgm:pt>
    <dgm:pt modelId="{E3495E63-B37D-43C0-926B-1BA30AC62563}" type="parTrans" cxnId="{64C9A943-C2B3-47AE-8A53-1F360F301DEF}">
      <dgm:prSet/>
      <dgm:spPr/>
      <dgm:t>
        <a:bodyPr/>
        <a:lstStyle/>
        <a:p>
          <a:endParaRPr lang="en-US"/>
        </a:p>
      </dgm:t>
    </dgm:pt>
    <dgm:pt modelId="{A4D42354-2EC8-48F6-A74E-C6417A4B47BE}" type="sibTrans" cxnId="{64C9A943-C2B3-47AE-8A53-1F360F301DEF}">
      <dgm:prSet/>
      <dgm:spPr/>
      <dgm:t>
        <a:bodyPr/>
        <a:lstStyle/>
        <a:p>
          <a:endParaRPr lang="en-US"/>
        </a:p>
      </dgm:t>
    </dgm:pt>
    <dgm:pt modelId="{20B88A29-04E8-4174-A93E-32DBC1FDE6BF}" type="pres">
      <dgm:prSet presAssocID="{789319BA-8601-4BDE-BFCD-5D5749DCEB71}" presName="Name0" presStyleCnt="0">
        <dgm:presLayoutVars>
          <dgm:chMax val="7"/>
          <dgm:chPref val="7"/>
          <dgm:dir/>
        </dgm:presLayoutVars>
      </dgm:prSet>
      <dgm:spPr/>
    </dgm:pt>
    <dgm:pt modelId="{17B8CC2A-1501-4627-9388-773CBCF3E31B}" type="pres">
      <dgm:prSet presAssocID="{789319BA-8601-4BDE-BFCD-5D5749DCEB71}" presName="Name1" presStyleCnt="0"/>
      <dgm:spPr/>
    </dgm:pt>
    <dgm:pt modelId="{CF099130-77D3-406B-9403-E9F09E0B0872}" type="pres">
      <dgm:prSet presAssocID="{789319BA-8601-4BDE-BFCD-5D5749DCEB71}" presName="cycle" presStyleCnt="0"/>
      <dgm:spPr/>
    </dgm:pt>
    <dgm:pt modelId="{E6BF88AC-D30E-4CAC-B83F-280F0C077774}" type="pres">
      <dgm:prSet presAssocID="{789319BA-8601-4BDE-BFCD-5D5749DCEB71}" presName="srcNode" presStyleLbl="node1" presStyleIdx="0" presStyleCnt="7"/>
      <dgm:spPr/>
    </dgm:pt>
    <dgm:pt modelId="{A0A3460B-9A0C-4D12-9DEB-4D43DE86F4F2}" type="pres">
      <dgm:prSet presAssocID="{789319BA-8601-4BDE-BFCD-5D5749DCEB71}" presName="conn" presStyleLbl="parChTrans1D2" presStyleIdx="0" presStyleCnt="1"/>
      <dgm:spPr/>
    </dgm:pt>
    <dgm:pt modelId="{EE379F6F-A1E3-43CC-966D-F5C49A992A13}" type="pres">
      <dgm:prSet presAssocID="{789319BA-8601-4BDE-BFCD-5D5749DCEB71}" presName="extraNode" presStyleLbl="node1" presStyleIdx="0" presStyleCnt="7"/>
      <dgm:spPr/>
    </dgm:pt>
    <dgm:pt modelId="{E10236EF-6B67-4C1C-9601-288F7419E03D}" type="pres">
      <dgm:prSet presAssocID="{789319BA-8601-4BDE-BFCD-5D5749DCEB71}" presName="dstNode" presStyleLbl="node1" presStyleIdx="0" presStyleCnt="7"/>
      <dgm:spPr/>
    </dgm:pt>
    <dgm:pt modelId="{27F50F9E-565D-483E-B36C-88915BD5D0EB}" type="pres">
      <dgm:prSet presAssocID="{B088DEC0-A2FE-4ACF-9783-7BE496D8568A}" presName="text_1" presStyleLbl="node1" presStyleIdx="0" presStyleCnt="7">
        <dgm:presLayoutVars>
          <dgm:bulletEnabled val="1"/>
        </dgm:presLayoutVars>
      </dgm:prSet>
      <dgm:spPr/>
    </dgm:pt>
    <dgm:pt modelId="{C699E59F-169D-4C2C-A9E8-10285DBFACD9}" type="pres">
      <dgm:prSet presAssocID="{B088DEC0-A2FE-4ACF-9783-7BE496D8568A}" presName="accent_1" presStyleCnt="0"/>
      <dgm:spPr/>
    </dgm:pt>
    <dgm:pt modelId="{11DD1243-EBFF-4BA3-A474-660D3FAB1FB1}" type="pres">
      <dgm:prSet presAssocID="{B088DEC0-A2FE-4ACF-9783-7BE496D8568A}" presName="accentRepeatNode" presStyleLbl="solidFgAcc1" presStyleIdx="0" presStyleCnt="7"/>
      <dgm:spPr>
        <a:xfrm>
          <a:off x="60421" y="154335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2EE5ED5-9EB7-435A-BD5F-B051AD979D3F}" type="pres">
      <dgm:prSet presAssocID="{25982586-EA2A-4BFD-AA27-56E4B7BC6A57}" presName="text_2" presStyleLbl="node1" presStyleIdx="1" presStyleCnt="7">
        <dgm:presLayoutVars>
          <dgm:bulletEnabled val="1"/>
        </dgm:presLayoutVars>
      </dgm:prSet>
      <dgm:spPr/>
    </dgm:pt>
    <dgm:pt modelId="{AF7EBF77-F7EB-4EB6-A90A-D68B87F3AF2F}" type="pres">
      <dgm:prSet presAssocID="{25982586-EA2A-4BFD-AA27-56E4B7BC6A57}" presName="accent_2" presStyleCnt="0"/>
      <dgm:spPr/>
    </dgm:pt>
    <dgm:pt modelId="{551F6D52-BC0C-4A3E-8D0F-C7679C46B4A8}" type="pres">
      <dgm:prSet presAssocID="{25982586-EA2A-4BFD-AA27-56E4B7BC6A57}" presName="accentRepeatNode" presStyleLbl="solidFgAcc1" presStyleIdx="1" presStyleCnt="7"/>
      <dgm:spPr>
        <a:xfrm>
          <a:off x="432908" y="77167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4FD13BF-FE3B-496F-9A5F-2FC35FDB5CA8}" type="pres">
      <dgm:prSet presAssocID="{5D277E28-C9BD-44CD-A3A8-1CD548D209F4}" presName="text_3" presStyleLbl="node1" presStyleIdx="2" presStyleCnt="7">
        <dgm:presLayoutVars>
          <dgm:bulletEnabled val="1"/>
        </dgm:presLayoutVars>
      </dgm:prSet>
      <dgm:spPr/>
    </dgm:pt>
    <dgm:pt modelId="{5B22246C-B06D-4FD1-82D6-9C7108CC02F2}" type="pres">
      <dgm:prSet presAssocID="{5D277E28-C9BD-44CD-A3A8-1CD548D209F4}" presName="accent_3" presStyleCnt="0"/>
      <dgm:spPr/>
    </dgm:pt>
    <dgm:pt modelId="{1E54885F-46D3-48C7-ADDC-C0B22267FECF}" type="pres">
      <dgm:prSet presAssocID="{5D277E28-C9BD-44CD-A3A8-1CD548D209F4}" presName="accentRepeatNode" presStyleLbl="solidFgAcc1" presStyleIdx="2" presStyleCnt="7"/>
      <dgm:spPr>
        <a:xfrm>
          <a:off x="637029" y="1388565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AE04AC5-474B-47FE-8554-731392496D86}" type="pres">
      <dgm:prSet presAssocID="{729CC0BC-64B1-4410-9CEF-A5C5A0431B4C}" presName="text_4" presStyleLbl="node1" presStyleIdx="3" presStyleCnt="7">
        <dgm:presLayoutVars>
          <dgm:bulletEnabled val="1"/>
        </dgm:presLayoutVars>
      </dgm:prSet>
      <dgm:spPr/>
    </dgm:pt>
    <dgm:pt modelId="{DB63539E-9160-465D-9B57-DE0C49623439}" type="pres">
      <dgm:prSet presAssocID="{729CC0BC-64B1-4410-9CEF-A5C5A0431B4C}" presName="accent_4" presStyleCnt="0"/>
      <dgm:spPr/>
    </dgm:pt>
    <dgm:pt modelId="{383D938B-248C-480C-A960-59E5AB127229}" type="pres">
      <dgm:prSet presAssocID="{729CC0BC-64B1-4410-9CEF-A5C5A0431B4C}" presName="accentRepeatNode" presStyleLbl="solidFgAcc1" presStyleIdx="3" presStyleCnt="7"/>
      <dgm:spPr>
        <a:xfrm>
          <a:off x="702203" y="200590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EE1CCCE-BD21-4986-AF6F-207FA36E823A}" type="pres">
      <dgm:prSet presAssocID="{5127B089-59BA-4BC6-A1AE-79AA8FA8C38F}" presName="text_5" presStyleLbl="node1" presStyleIdx="4" presStyleCnt="7">
        <dgm:presLayoutVars>
          <dgm:bulletEnabled val="1"/>
        </dgm:presLayoutVars>
      </dgm:prSet>
      <dgm:spPr/>
    </dgm:pt>
    <dgm:pt modelId="{352B43E2-0C34-4D82-8B3E-3E768B83D972}" type="pres">
      <dgm:prSet presAssocID="{5127B089-59BA-4BC6-A1AE-79AA8FA8C38F}" presName="accent_5" presStyleCnt="0"/>
      <dgm:spPr/>
    </dgm:pt>
    <dgm:pt modelId="{F6BB341C-0205-4027-A4BD-784963D57313}" type="pres">
      <dgm:prSet presAssocID="{5127B089-59BA-4BC6-A1AE-79AA8FA8C38F}" presName="accentRepeatNode" presStyleLbl="solidFgAcc1" presStyleIdx="4" presStyleCnt="7"/>
      <dgm:spPr>
        <a:xfrm>
          <a:off x="637029" y="2623248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358128A-0286-43DF-A629-D9F4ED369ECD}" type="pres">
      <dgm:prSet presAssocID="{AF2B1934-212D-441B-B06C-BFE645A94F8A}" presName="text_6" presStyleLbl="node1" presStyleIdx="5" presStyleCnt="7">
        <dgm:presLayoutVars>
          <dgm:bulletEnabled val="1"/>
        </dgm:presLayoutVars>
      </dgm:prSet>
      <dgm:spPr/>
    </dgm:pt>
    <dgm:pt modelId="{9824B209-54D4-4021-A9B9-B868D33881A6}" type="pres">
      <dgm:prSet presAssocID="{AF2B1934-212D-441B-B06C-BFE645A94F8A}" presName="accent_6" presStyleCnt="0"/>
      <dgm:spPr/>
    </dgm:pt>
    <dgm:pt modelId="{34E62AB5-ACC7-493F-BEA3-1E40EA594D98}" type="pres">
      <dgm:prSet presAssocID="{AF2B1934-212D-441B-B06C-BFE645A94F8A}" presName="accentRepeatNode" presStyleLbl="solidFgAcc1" presStyleIdx="5" presStyleCnt="7"/>
      <dgm:spPr>
        <a:xfrm>
          <a:off x="432908" y="324013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8DF1DD6-F2D4-4125-BA27-85FD40C74FDC}" type="pres">
      <dgm:prSet presAssocID="{2804D587-EFFF-4882-AF10-6647B25FB018}" presName="text_7" presStyleLbl="node1" presStyleIdx="6" presStyleCnt="7">
        <dgm:presLayoutVars>
          <dgm:bulletEnabled val="1"/>
        </dgm:presLayoutVars>
      </dgm:prSet>
      <dgm:spPr/>
    </dgm:pt>
    <dgm:pt modelId="{02C858CC-7590-4C57-B3A3-109EDFA67E76}" type="pres">
      <dgm:prSet presAssocID="{2804D587-EFFF-4882-AF10-6647B25FB018}" presName="accent_7" presStyleCnt="0"/>
      <dgm:spPr/>
    </dgm:pt>
    <dgm:pt modelId="{87CB660E-9418-4871-9578-7442ECD47C5A}" type="pres">
      <dgm:prSet presAssocID="{2804D587-EFFF-4882-AF10-6647B25FB018}" presName="accentRepeatNode" presStyleLbl="solidFgAcc1" presStyleIdx="6" presStyleCnt="7"/>
      <dgm:spPr>
        <a:xfrm>
          <a:off x="60421" y="3857478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3D544F04-ABCF-4427-A32D-8AB4E9F226B5}" type="presOf" srcId="{729CC0BC-64B1-4410-9CEF-A5C5A0431B4C}" destId="{0AE04AC5-474B-47FE-8554-731392496D86}" srcOrd="0" destOrd="0" presId="urn:microsoft.com/office/officeart/2008/layout/VerticalCurvedList"/>
    <dgm:cxn modelId="{3A877604-21BD-4A54-AAF7-A2E3D8DDF5AD}" type="presOf" srcId="{5D277E28-C9BD-44CD-A3A8-1CD548D209F4}" destId="{F4FD13BF-FE3B-496F-9A5F-2FC35FDB5CA8}" srcOrd="0" destOrd="0" presId="urn:microsoft.com/office/officeart/2008/layout/VerticalCurvedList"/>
    <dgm:cxn modelId="{6596ED17-87A2-4A4B-BFA7-5B06F4224968}" type="presOf" srcId="{AF2B1934-212D-441B-B06C-BFE645A94F8A}" destId="{4358128A-0286-43DF-A629-D9F4ED369ECD}" srcOrd="0" destOrd="0" presId="urn:microsoft.com/office/officeart/2008/layout/VerticalCurvedList"/>
    <dgm:cxn modelId="{06EC8328-EE73-4447-9466-A20D44C5BF1C}" srcId="{789319BA-8601-4BDE-BFCD-5D5749DCEB71}" destId="{729CC0BC-64B1-4410-9CEF-A5C5A0431B4C}" srcOrd="3" destOrd="0" parTransId="{6C20E67D-D05A-4458-A367-2FE12DE0C55F}" sibTransId="{2C45F801-24A4-4BF5-B0EF-B33A7A8DD2AA}"/>
    <dgm:cxn modelId="{3820FC5C-37AE-4E82-B5B3-175EAD951B14}" type="presOf" srcId="{5127B089-59BA-4BC6-A1AE-79AA8FA8C38F}" destId="{9EE1CCCE-BD21-4986-AF6F-207FA36E823A}" srcOrd="0" destOrd="0" presId="urn:microsoft.com/office/officeart/2008/layout/VerticalCurvedList"/>
    <dgm:cxn modelId="{64C9A943-C2B3-47AE-8A53-1F360F301DEF}" srcId="{789319BA-8601-4BDE-BFCD-5D5749DCEB71}" destId="{2804D587-EFFF-4882-AF10-6647B25FB018}" srcOrd="6" destOrd="0" parTransId="{E3495E63-B37D-43C0-926B-1BA30AC62563}" sibTransId="{A4D42354-2EC8-48F6-A74E-C6417A4B47BE}"/>
    <dgm:cxn modelId="{72D6AC57-377D-4946-B680-D829C796BFAE}" srcId="{789319BA-8601-4BDE-BFCD-5D5749DCEB71}" destId="{AF2B1934-212D-441B-B06C-BFE645A94F8A}" srcOrd="5" destOrd="0" parTransId="{23BF690A-056E-4432-A4FA-08E601F4C01E}" sibTransId="{1D7A15B3-187D-4BDA-BAA0-6B92F4FF1F7A}"/>
    <dgm:cxn modelId="{DC6F9988-727F-43C2-8665-20C5637E5C5D}" srcId="{789319BA-8601-4BDE-BFCD-5D5749DCEB71}" destId="{5D277E28-C9BD-44CD-A3A8-1CD548D209F4}" srcOrd="2" destOrd="0" parTransId="{BCDE244B-F9CF-45BA-8631-5BB71E713BD5}" sibTransId="{6C5FC6A0-3FF0-417B-B0C7-B56720E0A0EF}"/>
    <dgm:cxn modelId="{E5BE9695-1FF1-4939-A44A-CDA8C7EC8C6E}" srcId="{789319BA-8601-4BDE-BFCD-5D5749DCEB71}" destId="{25982586-EA2A-4BFD-AA27-56E4B7BC6A57}" srcOrd="1" destOrd="0" parTransId="{F0A1CCED-11DD-4775-AC5D-C1E13297F0E9}" sibTransId="{3D811703-407E-47BA-9FD9-3EAA71E6DDDD}"/>
    <dgm:cxn modelId="{DE53F4A0-5E62-43FA-A558-2D820C7BBE45}" type="presOf" srcId="{25982586-EA2A-4BFD-AA27-56E4B7BC6A57}" destId="{D2EE5ED5-9EB7-435A-BD5F-B051AD979D3F}" srcOrd="0" destOrd="0" presId="urn:microsoft.com/office/officeart/2008/layout/VerticalCurvedList"/>
    <dgm:cxn modelId="{49E335AF-BE0A-43C3-A849-197FA28D267D}" type="presOf" srcId="{789319BA-8601-4BDE-BFCD-5D5749DCEB71}" destId="{20B88A29-04E8-4174-A93E-32DBC1FDE6BF}" srcOrd="0" destOrd="0" presId="urn:microsoft.com/office/officeart/2008/layout/VerticalCurvedList"/>
    <dgm:cxn modelId="{B8AB55BB-24B6-4C0C-9847-1B87E7AC9072}" type="presOf" srcId="{2804D587-EFFF-4882-AF10-6647B25FB018}" destId="{B8DF1DD6-F2D4-4125-BA27-85FD40C74FDC}" srcOrd="0" destOrd="0" presId="urn:microsoft.com/office/officeart/2008/layout/VerticalCurvedList"/>
    <dgm:cxn modelId="{DEF7CAC8-F26B-49BB-88AA-DB93770FD95B}" srcId="{789319BA-8601-4BDE-BFCD-5D5749DCEB71}" destId="{5127B089-59BA-4BC6-A1AE-79AA8FA8C38F}" srcOrd="4" destOrd="0" parTransId="{2404EF0C-3937-4615-817E-A9A14B3B4971}" sibTransId="{6F9A7755-6E13-43D0-AC2D-54C28485FD95}"/>
    <dgm:cxn modelId="{1E6278CF-202C-46A1-B01A-E7CA533B02D1}" srcId="{789319BA-8601-4BDE-BFCD-5D5749DCEB71}" destId="{B088DEC0-A2FE-4ACF-9783-7BE496D8568A}" srcOrd="0" destOrd="0" parTransId="{C0705C65-45DA-4A8A-99E2-46890F6D9545}" sibTransId="{597E36A1-AB31-455B-AC47-92556ACC638F}"/>
    <dgm:cxn modelId="{291BE6D0-90B4-4779-BE48-C1D9D2EB01A8}" type="presOf" srcId="{B088DEC0-A2FE-4ACF-9783-7BE496D8568A}" destId="{27F50F9E-565D-483E-B36C-88915BD5D0EB}" srcOrd="0" destOrd="0" presId="urn:microsoft.com/office/officeart/2008/layout/VerticalCurvedList"/>
    <dgm:cxn modelId="{1C8569F0-1CE3-47C1-9C9C-05EAFF533EBC}" type="presOf" srcId="{597E36A1-AB31-455B-AC47-92556ACC638F}" destId="{A0A3460B-9A0C-4D12-9DEB-4D43DE86F4F2}" srcOrd="0" destOrd="0" presId="urn:microsoft.com/office/officeart/2008/layout/VerticalCurvedList"/>
    <dgm:cxn modelId="{B44239BD-8864-4096-88B9-D413A61C20F4}" type="presParOf" srcId="{20B88A29-04E8-4174-A93E-32DBC1FDE6BF}" destId="{17B8CC2A-1501-4627-9388-773CBCF3E31B}" srcOrd="0" destOrd="0" presId="urn:microsoft.com/office/officeart/2008/layout/VerticalCurvedList"/>
    <dgm:cxn modelId="{2062D979-B70F-4AE9-9932-9A8FB1C3F544}" type="presParOf" srcId="{17B8CC2A-1501-4627-9388-773CBCF3E31B}" destId="{CF099130-77D3-406B-9403-E9F09E0B0872}" srcOrd="0" destOrd="0" presId="urn:microsoft.com/office/officeart/2008/layout/VerticalCurvedList"/>
    <dgm:cxn modelId="{F700BE50-F097-432A-B9FD-F1A1D731D845}" type="presParOf" srcId="{CF099130-77D3-406B-9403-E9F09E0B0872}" destId="{E6BF88AC-D30E-4CAC-B83F-280F0C077774}" srcOrd="0" destOrd="0" presId="urn:microsoft.com/office/officeart/2008/layout/VerticalCurvedList"/>
    <dgm:cxn modelId="{55AA99DC-0775-4559-8A2A-6294BDE99F29}" type="presParOf" srcId="{CF099130-77D3-406B-9403-E9F09E0B0872}" destId="{A0A3460B-9A0C-4D12-9DEB-4D43DE86F4F2}" srcOrd="1" destOrd="0" presId="urn:microsoft.com/office/officeart/2008/layout/VerticalCurvedList"/>
    <dgm:cxn modelId="{CDEA8C16-112A-4C6E-96C5-E59B5EAF14D0}" type="presParOf" srcId="{CF099130-77D3-406B-9403-E9F09E0B0872}" destId="{EE379F6F-A1E3-43CC-966D-F5C49A992A13}" srcOrd="2" destOrd="0" presId="urn:microsoft.com/office/officeart/2008/layout/VerticalCurvedList"/>
    <dgm:cxn modelId="{0A70B87B-773F-4B7E-B9AE-0FFB5F604DDE}" type="presParOf" srcId="{CF099130-77D3-406B-9403-E9F09E0B0872}" destId="{E10236EF-6B67-4C1C-9601-288F7419E03D}" srcOrd="3" destOrd="0" presId="urn:microsoft.com/office/officeart/2008/layout/VerticalCurvedList"/>
    <dgm:cxn modelId="{B5EC6AC2-846E-4CFC-85EC-B3CA082DCA22}" type="presParOf" srcId="{17B8CC2A-1501-4627-9388-773CBCF3E31B}" destId="{27F50F9E-565D-483E-B36C-88915BD5D0EB}" srcOrd="1" destOrd="0" presId="urn:microsoft.com/office/officeart/2008/layout/VerticalCurvedList"/>
    <dgm:cxn modelId="{21312EE9-97A6-4952-990C-0DBA243CE120}" type="presParOf" srcId="{17B8CC2A-1501-4627-9388-773CBCF3E31B}" destId="{C699E59F-169D-4C2C-A9E8-10285DBFACD9}" srcOrd="2" destOrd="0" presId="urn:microsoft.com/office/officeart/2008/layout/VerticalCurvedList"/>
    <dgm:cxn modelId="{0412B7DC-72C3-4CC3-B2CC-025995007384}" type="presParOf" srcId="{C699E59F-169D-4C2C-A9E8-10285DBFACD9}" destId="{11DD1243-EBFF-4BA3-A474-660D3FAB1FB1}" srcOrd="0" destOrd="0" presId="urn:microsoft.com/office/officeart/2008/layout/VerticalCurvedList"/>
    <dgm:cxn modelId="{2C70193E-7C52-4695-8C11-A599B9AED9E9}" type="presParOf" srcId="{17B8CC2A-1501-4627-9388-773CBCF3E31B}" destId="{D2EE5ED5-9EB7-435A-BD5F-B051AD979D3F}" srcOrd="3" destOrd="0" presId="urn:microsoft.com/office/officeart/2008/layout/VerticalCurvedList"/>
    <dgm:cxn modelId="{F10449F8-F28A-49B8-8373-087F2CAA6A57}" type="presParOf" srcId="{17B8CC2A-1501-4627-9388-773CBCF3E31B}" destId="{AF7EBF77-F7EB-4EB6-A90A-D68B87F3AF2F}" srcOrd="4" destOrd="0" presId="urn:microsoft.com/office/officeart/2008/layout/VerticalCurvedList"/>
    <dgm:cxn modelId="{852C2BBA-4C38-4281-BBAC-0DC9E3C50569}" type="presParOf" srcId="{AF7EBF77-F7EB-4EB6-A90A-D68B87F3AF2F}" destId="{551F6D52-BC0C-4A3E-8D0F-C7679C46B4A8}" srcOrd="0" destOrd="0" presId="urn:microsoft.com/office/officeart/2008/layout/VerticalCurvedList"/>
    <dgm:cxn modelId="{EE2C2619-D980-4B12-A9DE-B1F457D3C7D6}" type="presParOf" srcId="{17B8CC2A-1501-4627-9388-773CBCF3E31B}" destId="{F4FD13BF-FE3B-496F-9A5F-2FC35FDB5CA8}" srcOrd="5" destOrd="0" presId="urn:microsoft.com/office/officeart/2008/layout/VerticalCurvedList"/>
    <dgm:cxn modelId="{94CC0F60-4EFE-46D3-8C7E-CBE288A47512}" type="presParOf" srcId="{17B8CC2A-1501-4627-9388-773CBCF3E31B}" destId="{5B22246C-B06D-4FD1-82D6-9C7108CC02F2}" srcOrd="6" destOrd="0" presId="urn:microsoft.com/office/officeart/2008/layout/VerticalCurvedList"/>
    <dgm:cxn modelId="{BCD0022A-0213-4E35-B8B8-853A6924093B}" type="presParOf" srcId="{5B22246C-B06D-4FD1-82D6-9C7108CC02F2}" destId="{1E54885F-46D3-48C7-ADDC-C0B22267FECF}" srcOrd="0" destOrd="0" presId="urn:microsoft.com/office/officeart/2008/layout/VerticalCurvedList"/>
    <dgm:cxn modelId="{86F8BD89-5E66-48E0-B1E8-CFF927606BBC}" type="presParOf" srcId="{17B8CC2A-1501-4627-9388-773CBCF3E31B}" destId="{0AE04AC5-474B-47FE-8554-731392496D86}" srcOrd="7" destOrd="0" presId="urn:microsoft.com/office/officeart/2008/layout/VerticalCurvedList"/>
    <dgm:cxn modelId="{D6AF7561-D3A9-44B8-9D56-94C7F52A5C47}" type="presParOf" srcId="{17B8CC2A-1501-4627-9388-773CBCF3E31B}" destId="{DB63539E-9160-465D-9B57-DE0C49623439}" srcOrd="8" destOrd="0" presId="urn:microsoft.com/office/officeart/2008/layout/VerticalCurvedList"/>
    <dgm:cxn modelId="{CA78C3C8-5586-46CC-88CF-50A0248C1EA8}" type="presParOf" srcId="{DB63539E-9160-465D-9B57-DE0C49623439}" destId="{383D938B-248C-480C-A960-59E5AB127229}" srcOrd="0" destOrd="0" presId="urn:microsoft.com/office/officeart/2008/layout/VerticalCurvedList"/>
    <dgm:cxn modelId="{922126CD-8E1A-4BB8-9FBA-2EECCD19C405}" type="presParOf" srcId="{17B8CC2A-1501-4627-9388-773CBCF3E31B}" destId="{9EE1CCCE-BD21-4986-AF6F-207FA36E823A}" srcOrd="9" destOrd="0" presId="urn:microsoft.com/office/officeart/2008/layout/VerticalCurvedList"/>
    <dgm:cxn modelId="{843A84E5-FD09-444A-9F0D-AF2E1B18BED8}" type="presParOf" srcId="{17B8CC2A-1501-4627-9388-773CBCF3E31B}" destId="{352B43E2-0C34-4D82-8B3E-3E768B83D972}" srcOrd="10" destOrd="0" presId="urn:microsoft.com/office/officeart/2008/layout/VerticalCurvedList"/>
    <dgm:cxn modelId="{58BF8849-82CD-40A0-AE9B-9361BD84F690}" type="presParOf" srcId="{352B43E2-0C34-4D82-8B3E-3E768B83D972}" destId="{F6BB341C-0205-4027-A4BD-784963D57313}" srcOrd="0" destOrd="0" presId="urn:microsoft.com/office/officeart/2008/layout/VerticalCurvedList"/>
    <dgm:cxn modelId="{D82AFB64-6C16-4B39-835E-E86EC14271A0}" type="presParOf" srcId="{17B8CC2A-1501-4627-9388-773CBCF3E31B}" destId="{4358128A-0286-43DF-A629-D9F4ED369ECD}" srcOrd="11" destOrd="0" presId="urn:microsoft.com/office/officeart/2008/layout/VerticalCurvedList"/>
    <dgm:cxn modelId="{3B789940-C895-4F49-9D25-42B8A2276BBA}" type="presParOf" srcId="{17B8CC2A-1501-4627-9388-773CBCF3E31B}" destId="{9824B209-54D4-4021-A9B9-B868D33881A6}" srcOrd="12" destOrd="0" presId="urn:microsoft.com/office/officeart/2008/layout/VerticalCurvedList"/>
    <dgm:cxn modelId="{B86E0ECA-AD7A-487D-85EF-171315834AD0}" type="presParOf" srcId="{9824B209-54D4-4021-A9B9-B868D33881A6}" destId="{34E62AB5-ACC7-493F-BEA3-1E40EA594D98}" srcOrd="0" destOrd="0" presId="urn:microsoft.com/office/officeart/2008/layout/VerticalCurvedList"/>
    <dgm:cxn modelId="{7EE3FFB6-2B74-473C-B12C-C558C35DDE63}" type="presParOf" srcId="{17B8CC2A-1501-4627-9388-773CBCF3E31B}" destId="{B8DF1DD6-F2D4-4125-BA27-85FD40C74FDC}" srcOrd="13" destOrd="0" presId="urn:microsoft.com/office/officeart/2008/layout/VerticalCurvedList"/>
    <dgm:cxn modelId="{2EFF13DC-C9C4-473A-95F3-DEFBA5E4CF77}" type="presParOf" srcId="{17B8CC2A-1501-4627-9388-773CBCF3E31B}" destId="{02C858CC-7590-4C57-B3A3-109EDFA67E76}" srcOrd="14" destOrd="0" presId="urn:microsoft.com/office/officeart/2008/layout/VerticalCurvedList"/>
    <dgm:cxn modelId="{308F1660-EDC7-4DEA-A7CC-46036114CFB8}" type="presParOf" srcId="{02C858CC-7590-4C57-B3A3-109EDFA67E76}" destId="{87CB660E-9418-4871-9578-7442ECD47C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319BA-8601-4BDE-BFCD-5D5749DCEB7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982586-EA2A-4BFD-AA27-56E4B7BC6A57}">
      <dgm:prSet phldrT="[Text]"/>
      <dgm:spPr>
        <a:xfrm>
          <a:off x="935492" y="1667636"/>
          <a:ext cx="3040625" cy="47649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Implementation funding </a:t>
          </a:r>
        </a:p>
      </dgm:t>
    </dgm:pt>
    <dgm:pt modelId="{F0A1CCED-11DD-4775-AC5D-C1E13297F0E9}" type="parTrans" cxnId="{E5BE9695-1FF1-4939-A44A-CDA8C7EC8C6E}">
      <dgm:prSet/>
      <dgm:spPr/>
      <dgm:t>
        <a:bodyPr/>
        <a:lstStyle/>
        <a:p>
          <a:endParaRPr lang="en-US"/>
        </a:p>
      </dgm:t>
    </dgm:pt>
    <dgm:pt modelId="{3D811703-407E-47BA-9FD9-3EAA71E6DDDD}" type="sibTrans" cxnId="{E5BE9695-1FF1-4939-A44A-CDA8C7EC8C6E}">
      <dgm:prSet/>
      <dgm:spPr/>
      <dgm:t>
        <a:bodyPr/>
        <a:lstStyle/>
        <a:p>
          <a:endParaRPr lang="en-US"/>
        </a:p>
      </dgm:t>
    </dgm:pt>
    <dgm:pt modelId="{5D277E28-C9BD-44CD-A3A8-1CD548D209F4}">
      <dgm:prSet phldrT="[Text]"/>
      <dgm:spPr>
        <a:xfrm>
          <a:off x="935492" y="2381833"/>
          <a:ext cx="3040625" cy="47649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Characteristics of health/social service system </a:t>
          </a:r>
        </a:p>
      </dgm:t>
    </dgm:pt>
    <dgm:pt modelId="{BCDE244B-F9CF-45BA-8631-5BB71E713BD5}" type="parTrans" cxnId="{DC6F9988-727F-43C2-8665-20C5637E5C5D}">
      <dgm:prSet/>
      <dgm:spPr/>
      <dgm:t>
        <a:bodyPr/>
        <a:lstStyle/>
        <a:p>
          <a:endParaRPr lang="en-US"/>
        </a:p>
      </dgm:t>
    </dgm:pt>
    <dgm:pt modelId="{6C5FC6A0-3FF0-417B-B0C7-B56720E0A0EF}" type="sibTrans" cxnId="{DC6F9988-727F-43C2-8665-20C5637E5C5D}">
      <dgm:prSet/>
      <dgm:spPr/>
      <dgm:t>
        <a:bodyPr/>
        <a:lstStyle/>
        <a:p>
          <a:endParaRPr lang="en-US"/>
        </a:p>
      </dgm:t>
    </dgm:pt>
    <dgm:pt modelId="{5127B089-59BA-4BC6-A1AE-79AA8FA8C38F}">
      <dgm:prSet phldrT="[Text]"/>
      <dgm:spPr>
        <a:xfrm>
          <a:off x="756263" y="3096482"/>
          <a:ext cx="3219853" cy="47649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Population characteristics </a:t>
          </a:r>
        </a:p>
      </dgm:t>
    </dgm:pt>
    <dgm:pt modelId="{2404EF0C-3937-4615-817E-A9A14B3B4971}" type="parTrans" cxnId="{DEF7CAC8-F26B-49BB-88AA-DB93770FD95B}">
      <dgm:prSet/>
      <dgm:spPr/>
      <dgm:t>
        <a:bodyPr/>
        <a:lstStyle/>
        <a:p>
          <a:endParaRPr lang="en-US"/>
        </a:p>
      </dgm:t>
    </dgm:pt>
    <dgm:pt modelId="{6F9A7755-6E13-43D0-AC2D-54C28485FD95}" type="sibTrans" cxnId="{DEF7CAC8-F26B-49BB-88AA-DB93770FD95B}">
      <dgm:prSet/>
      <dgm:spPr/>
      <dgm:t>
        <a:bodyPr/>
        <a:lstStyle/>
        <a:p>
          <a:endParaRPr lang="en-US"/>
        </a:p>
      </dgm:t>
    </dgm:pt>
    <dgm:pt modelId="{AF2B1934-212D-441B-B06C-BFE645A94F8A}">
      <dgm:prSet phldrT="[Text]"/>
      <dgm:spPr>
        <a:xfrm>
          <a:off x="364315" y="3811132"/>
          <a:ext cx="3611801" cy="47649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Networks across organizations</a:t>
          </a:r>
        </a:p>
      </dgm:t>
    </dgm:pt>
    <dgm:pt modelId="{23BF690A-056E-4432-A4FA-08E601F4C01E}" type="parTrans" cxnId="{72D6AC57-377D-4946-B680-D829C796BFAE}">
      <dgm:prSet/>
      <dgm:spPr/>
      <dgm:t>
        <a:bodyPr/>
        <a:lstStyle/>
        <a:p>
          <a:endParaRPr lang="en-US"/>
        </a:p>
      </dgm:t>
    </dgm:pt>
    <dgm:pt modelId="{1D7A15B3-187D-4BDA-BAA0-6B92F4FF1F7A}" type="sibTrans" cxnId="{72D6AC57-377D-4946-B680-D829C796BFAE}">
      <dgm:prSet/>
      <dgm:spPr/>
      <dgm:t>
        <a:bodyPr/>
        <a:lstStyle/>
        <a:p>
          <a:endParaRPr lang="en-US"/>
        </a:p>
      </dgm:t>
    </dgm:pt>
    <dgm:pt modelId="{7740F116-3A48-4155-90B5-F414F38FD9AC}">
      <dgm:prSet phldrT="[Text]"/>
      <dgm:spPr>
        <a:xfrm>
          <a:off x="756263" y="952986"/>
          <a:ext cx="3219853" cy="47649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Economic factors</a:t>
          </a:r>
        </a:p>
      </dgm:t>
    </dgm:pt>
    <dgm:pt modelId="{BDBF5033-5CD5-4AE5-8EEE-7B507CC952FA}" type="parTrans" cxnId="{8B35929E-FD22-414F-9986-596F9E421049}">
      <dgm:prSet/>
      <dgm:spPr/>
      <dgm:t>
        <a:bodyPr/>
        <a:lstStyle/>
        <a:p>
          <a:endParaRPr lang="en-US"/>
        </a:p>
      </dgm:t>
    </dgm:pt>
    <dgm:pt modelId="{2C470F0B-7F7D-4682-9E77-52B45B6F2E7C}" type="sibTrans" cxnId="{8B35929E-FD22-414F-9986-596F9E421049}">
      <dgm:prSet/>
      <dgm:spPr/>
      <dgm:t>
        <a:bodyPr/>
        <a:lstStyle/>
        <a:p>
          <a:endParaRPr lang="en-US"/>
        </a:p>
      </dgm:t>
    </dgm:pt>
    <dgm:pt modelId="{20B88A29-04E8-4174-A93E-32DBC1FDE6BF}" type="pres">
      <dgm:prSet presAssocID="{789319BA-8601-4BDE-BFCD-5D5749DCEB71}" presName="Name0" presStyleCnt="0">
        <dgm:presLayoutVars>
          <dgm:chMax val="7"/>
          <dgm:chPref val="7"/>
          <dgm:dir/>
        </dgm:presLayoutVars>
      </dgm:prSet>
      <dgm:spPr/>
    </dgm:pt>
    <dgm:pt modelId="{17B8CC2A-1501-4627-9388-773CBCF3E31B}" type="pres">
      <dgm:prSet presAssocID="{789319BA-8601-4BDE-BFCD-5D5749DCEB71}" presName="Name1" presStyleCnt="0"/>
      <dgm:spPr/>
    </dgm:pt>
    <dgm:pt modelId="{CF099130-77D3-406B-9403-E9F09E0B0872}" type="pres">
      <dgm:prSet presAssocID="{789319BA-8601-4BDE-BFCD-5D5749DCEB71}" presName="cycle" presStyleCnt="0"/>
      <dgm:spPr/>
    </dgm:pt>
    <dgm:pt modelId="{E6BF88AC-D30E-4CAC-B83F-280F0C077774}" type="pres">
      <dgm:prSet presAssocID="{789319BA-8601-4BDE-BFCD-5D5749DCEB71}" presName="srcNode" presStyleLbl="node1" presStyleIdx="0" presStyleCnt="5"/>
      <dgm:spPr/>
    </dgm:pt>
    <dgm:pt modelId="{A0A3460B-9A0C-4D12-9DEB-4D43DE86F4F2}" type="pres">
      <dgm:prSet presAssocID="{789319BA-8601-4BDE-BFCD-5D5749DCEB71}" presName="conn" presStyleLbl="parChTrans1D2" presStyleIdx="0" presStyleCnt="1"/>
      <dgm:spPr/>
    </dgm:pt>
    <dgm:pt modelId="{EE379F6F-A1E3-43CC-966D-F5C49A992A13}" type="pres">
      <dgm:prSet presAssocID="{789319BA-8601-4BDE-BFCD-5D5749DCEB71}" presName="extraNode" presStyleLbl="node1" presStyleIdx="0" presStyleCnt="5"/>
      <dgm:spPr/>
    </dgm:pt>
    <dgm:pt modelId="{E10236EF-6B67-4C1C-9601-288F7419E03D}" type="pres">
      <dgm:prSet presAssocID="{789319BA-8601-4BDE-BFCD-5D5749DCEB71}" presName="dstNode" presStyleLbl="node1" presStyleIdx="0" presStyleCnt="5"/>
      <dgm:spPr/>
    </dgm:pt>
    <dgm:pt modelId="{AB41E7FB-2044-444D-BCEF-D0800653CE7D}" type="pres">
      <dgm:prSet presAssocID="{7740F116-3A48-4155-90B5-F414F38FD9AC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3B579E78-65BC-474E-AAE2-DC13F6083DC9}" type="pres">
      <dgm:prSet presAssocID="{7740F116-3A48-4155-90B5-F414F38FD9AC}" presName="accent_1" presStyleCnt="0"/>
      <dgm:spPr/>
    </dgm:pt>
    <dgm:pt modelId="{3196E378-14DF-4770-B037-55AB08684476}" type="pres">
      <dgm:prSet presAssocID="{7740F116-3A48-4155-90B5-F414F38FD9AC}" presName="accentRepeatNode" presStyleLbl="solidFgAcc1" presStyleIdx="0" presStyleCnt="5"/>
      <dgm:spPr>
        <a:xfrm>
          <a:off x="458455" y="893425"/>
          <a:ext cx="595616" cy="59561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989ABD7-683B-4D9B-ABA6-474AC53DF0C3}" type="pres">
      <dgm:prSet presAssocID="{25982586-EA2A-4BFD-AA27-56E4B7BC6A57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C1F18EA8-8BD0-4AA2-B90D-3D693BBDFFA5}" type="pres">
      <dgm:prSet presAssocID="{25982586-EA2A-4BFD-AA27-56E4B7BC6A57}" presName="accent_2" presStyleCnt="0"/>
      <dgm:spPr/>
    </dgm:pt>
    <dgm:pt modelId="{551F6D52-BC0C-4A3E-8D0F-C7679C46B4A8}" type="pres">
      <dgm:prSet presAssocID="{25982586-EA2A-4BFD-AA27-56E4B7BC6A57}" presName="accentRepeatNode" presStyleLbl="solidFgAcc1" presStyleIdx="1" presStyleCnt="5"/>
      <dgm:spPr>
        <a:xfrm>
          <a:off x="637683" y="1608074"/>
          <a:ext cx="595616" cy="59561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0464E8-B6B3-43D6-8CC4-598999700B01}" type="pres">
      <dgm:prSet presAssocID="{5D277E28-C9BD-44CD-A3A8-1CD548D209F4}" presName="text_3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5BCB7852-2BB9-492F-8871-87E4ED672772}" type="pres">
      <dgm:prSet presAssocID="{5D277E28-C9BD-44CD-A3A8-1CD548D209F4}" presName="accent_3" presStyleCnt="0"/>
      <dgm:spPr/>
    </dgm:pt>
    <dgm:pt modelId="{1E54885F-46D3-48C7-ADDC-C0B22267FECF}" type="pres">
      <dgm:prSet presAssocID="{5D277E28-C9BD-44CD-A3A8-1CD548D209F4}" presName="accentRepeatNode" presStyleLbl="solidFgAcc1" presStyleIdx="2" presStyleCnt="5"/>
      <dgm:spPr>
        <a:xfrm>
          <a:off x="637683" y="2322271"/>
          <a:ext cx="595616" cy="59561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B0811FB-D39F-490E-B254-642E065A4CF0}" type="pres">
      <dgm:prSet presAssocID="{5127B089-59BA-4BC6-A1AE-79AA8FA8C38F}" presName="text_4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639B0444-A7EE-421D-A25E-907122F7EAB9}" type="pres">
      <dgm:prSet presAssocID="{5127B089-59BA-4BC6-A1AE-79AA8FA8C38F}" presName="accent_4" presStyleCnt="0"/>
      <dgm:spPr/>
    </dgm:pt>
    <dgm:pt modelId="{F6BB341C-0205-4027-A4BD-784963D57313}" type="pres">
      <dgm:prSet presAssocID="{5127B089-59BA-4BC6-A1AE-79AA8FA8C38F}" presName="accentRepeatNode" presStyleLbl="solidFgAcc1" presStyleIdx="3" presStyleCnt="5"/>
      <dgm:spPr>
        <a:xfrm>
          <a:off x="458455" y="3036921"/>
          <a:ext cx="595616" cy="59561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196D975-91D6-4C2A-9FC0-3F07B91E0105}" type="pres">
      <dgm:prSet presAssocID="{AF2B1934-212D-441B-B06C-BFE645A94F8A}" presName="text_5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1BDF804E-C5FF-45B7-A3C3-AE5CBBEC588B}" type="pres">
      <dgm:prSet presAssocID="{AF2B1934-212D-441B-B06C-BFE645A94F8A}" presName="accent_5" presStyleCnt="0"/>
      <dgm:spPr/>
    </dgm:pt>
    <dgm:pt modelId="{34E62AB5-ACC7-493F-BEA3-1E40EA594D98}" type="pres">
      <dgm:prSet presAssocID="{AF2B1934-212D-441B-B06C-BFE645A94F8A}" presName="accentRepeatNode" presStyleLbl="solidFgAcc1" presStyleIdx="4" presStyleCnt="5"/>
      <dgm:spPr>
        <a:xfrm>
          <a:off x="66507" y="3751570"/>
          <a:ext cx="595616" cy="595616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BBD1F166-6DBB-477E-BB2E-446F9E83BB85}" type="presOf" srcId="{5127B089-59BA-4BC6-A1AE-79AA8FA8C38F}" destId="{AB0811FB-D39F-490E-B254-642E065A4CF0}" srcOrd="0" destOrd="0" presId="urn:microsoft.com/office/officeart/2008/layout/VerticalCurvedList"/>
    <dgm:cxn modelId="{72D6AC57-377D-4946-B680-D829C796BFAE}" srcId="{789319BA-8601-4BDE-BFCD-5D5749DCEB71}" destId="{AF2B1934-212D-441B-B06C-BFE645A94F8A}" srcOrd="4" destOrd="0" parTransId="{23BF690A-056E-4432-A4FA-08E601F4C01E}" sibTransId="{1D7A15B3-187D-4BDA-BAA0-6B92F4FF1F7A}"/>
    <dgm:cxn modelId="{DC6F9988-727F-43C2-8665-20C5637E5C5D}" srcId="{789319BA-8601-4BDE-BFCD-5D5749DCEB71}" destId="{5D277E28-C9BD-44CD-A3A8-1CD548D209F4}" srcOrd="2" destOrd="0" parTransId="{BCDE244B-F9CF-45BA-8631-5BB71E713BD5}" sibTransId="{6C5FC6A0-3FF0-417B-B0C7-B56720E0A0EF}"/>
    <dgm:cxn modelId="{E5BE9695-1FF1-4939-A44A-CDA8C7EC8C6E}" srcId="{789319BA-8601-4BDE-BFCD-5D5749DCEB71}" destId="{25982586-EA2A-4BFD-AA27-56E4B7BC6A57}" srcOrd="1" destOrd="0" parTransId="{F0A1CCED-11DD-4775-AC5D-C1E13297F0E9}" sibTransId="{3D811703-407E-47BA-9FD9-3EAA71E6DDDD}"/>
    <dgm:cxn modelId="{8B35929E-FD22-414F-9986-596F9E421049}" srcId="{789319BA-8601-4BDE-BFCD-5D5749DCEB71}" destId="{7740F116-3A48-4155-90B5-F414F38FD9AC}" srcOrd="0" destOrd="0" parTransId="{BDBF5033-5CD5-4AE5-8EEE-7B507CC952FA}" sibTransId="{2C470F0B-7F7D-4682-9E77-52B45B6F2E7C}"/>
    <dgm:cxn modelId="{C2EC63A6-6F4A-4577-B233-F69D32622092}" type="presOf" srcId="{25982586-EA2A-4BFD-AA27-56E4B7BC6A57}" destId="{C989ABD7-683B-4D9B-ABA6-474AC53DF0C3}" srcOrd="0" destOrd="0" presId="urn:microsoft.com/office/officeart/2008/layout/VerticalCurvedList"/>
    <dgm:cxn modelId="{328E26B1-FEC8-4CB2-889D-FA809C754258}" type="presOf" srcId="{2C470F0B-7F7D-4682-9E77-52B45B6F2E7C}" destId="{A0A3460B-9A0C-4D12-9DEB-4D43DE86F4F2}" srcOrd="0" destOrd="0" presId="urn:microsoft.com/office/officeart/2008/layout/VerticalCurvedList"/>
    <dgm:cxn modelId="{A97FB0B4-928B-4511-A458-370105A6B9D2}" type="presOf" srcId="{5D277E28-C9BD-44CD-A3A8-1CD548D209F4}" destId="{200464E8-B6B3-43D6-8CC4-598999700B01}" srcOrd="0" destOrd="0" presId="urn:microsoft.com/office/officeart/2008/layout/VerticalCurvedList"/>
    <dgm:cxn modelId="{DEF7CAC8-F26B-49BB-88AA-DB93770FD95B}" srcId="{789319BA-8601-4BDE-BFCD-5D5749DCEB71}" destId="{5127B089-59BA-4BC6-A1AE-79AA8FA8C38F}" srcOrd="3" destOrd="0" parTransId="{2404EF0C-3937-4615-817E-A9A14B3B4971}" sibTransId="{6F9A7755-6E13-43D0-AC2D-54C28485FD95}"/>
    <dgm:cxn modelId="{A4EECEC9-FACF-4D61-937F-B857D5A82246}" type="presOf" srcId="{AF2B1934-212D-441B-B06C-BFE645A94F8A}" destId="{A196D975-91D6-4C2A-9FC0-3F07B91E0105}" srcOrd="0" destOrd="0" presId="urn:microsoft.com/office/officeart/2008/layout/VerticalCurvedList"/>
    <dgm:cxn modelId="{699F5FF1-347E-4057-9F84-E356C072957C}" type="presOf" srcId="{789319BA-8601-4BDE-BFCD-5D5749DCEB71}" destId="{20B88A29-04E8-4174-A93E-32DBC1FDE6BF}" srcOrd="0" destOrd="0" presId="urn:microsoft.com/office/officeart/2008/layout/VerticalCurvedList"/>
    <dgm:cxn modelId="{B1B97EFF-21A1-416F-A362-A77DFDAAA40A}" type="presOf" srcId="{7740F116-3A48-4155-90B5-F414F38FD9AC}" destId="{AB41E7FB-2044-444D-BCEF-D0800653CE7D}" srcOrd="0" destOrd="0" presId="urn:microsoft.com/office/officeart/2008/layout/VerticalCurvedList"/>
    <dgm:cxn modelId="{1419F6C2-BB16-4A85-83DB-DB659FFE7C81}" type="presParOf" srcId="{20B88A29-04E8-4174-A93E-32DBC1FDE6BF}" destId="{17B8CC2A-1501-4627-9388-773CBCF3E31B}" srcOrd="0" destOrd="0" presId="urn:microsoft.com/office/officeart/2008/layout/VerticalCurvedList"/>
    <dgm:cxn modelId="{5C99689B-3AD8-4D17-9B0B-551930D77DAB}" type="presParOf" srcId="{17B8CC2A-1501-4627-9388-773CBCF3E31B}" destId="{CF099130-77D3-406B-9403-E9F09E0B0872}" srcOrd="0" destOrd="0" presId="urn:microsoft.com/office/officeart/2008/layout/VerticalCurvedList"/>
    <dgm:cxn modelId="{85CA59CC-AA1F-4247-A8C5-EAB5C602EC4F}" type="presParOf" srcId="{CF099130-77D3-406B-9403-E9F09E0B0872}" destId="{E6BF88AC-D30E-4CAC-B83F-280F0C077774}" srcOrd="0" destOrd="0" presId="urn:microsoft.com/office/officeart/2008/layout/VerticalCurvedList"/>
    <dgm:cxn modelId="{B7FFF13A-ACBD-4F4F-9882-BF389B7027C7}" type="presParOf" srcId="{CF099130-77D3-406B-9403-E9F09E0B0872}" destId="{A0A3460B-9A0C-4D12-9DEB-4D43DE86F4F2}" srcOrd="1" destOrd="0" presId="urn:microsoft.com/office/officeart/2008/layout/VerticalCurvedList"/>
    <dgm:cxn modelId="{5B68C144-5B24-4F11-A9D1-BBA5F8E46FDE}" type="presParOf" srcId="{CF099130-77D3-406B-9403-E9F09E0B0872}" destId="{EE379F6F-A1E3-43CC-966D-F5C49A992A13}" srcOrd="2" destOrd="0" presId="urn:microsoft.com/office/officeart/2008/layout/VerticalCurvedList"/>
    <dgm:cxn modelId="{34B31553-78E3-4B87-9FA0-1631E6DFA752}" type="presParOf" srcId="{CF099130-77D3-406B-9403-E9F09E0B0872}" destId="{E10236EF-6B67-4C1C-9601-288F7419E03D}" srcOrd="3" destOrd="0" presId="urn:microsoft.com/office/officeart/2008/layout/VerticalCurvedList"/>
    <dgm:cxn modelId="{AF0D8CFC-9CC5-485F-8661-AF2D586250C4}" type="presParOf" srcId="{17B8CC2A-1501-4627-9388-773CBCF3E31B}" destId="{AB41E7FB-2044-444D-BCEF-D0800653CE7D}" srcOrd="1" destOrd="0" presId="urn:microsoft.com/office/officeart/2008/layout/VerticalCurvedList"/>
    <dgm:cxn modelId="{2F3BA5B9-ED43-4F78-B6C7-01500F4C4EE3}" type="presParOf" srcId="{17B8CC2A-1501-4627-9388-773CBCF3E31B}" destId="{3B579E78-65BC-474E-AAE2-DC13F6083DC9}" srcOrd="2" destOrd="0" presId="urn:microsoft.com/office/officeart/2008/layout/VerticalCurvedList"/>
    <dgm:cxn modelId="{12BF66EA-973D-4C91-8AE7-8C1362E3D480}" type="presParOf" srcId="{3B579E78-65BC-474E-AAE2-DC13F6083DC9}" destId="{3196E378-14DF-4770-B037-55AB08684476}" srcOrd="0" destOrd="0" presId="urn:microsoft.com/office/officeart/2008/layout/VerticalCurvedList"/>
    <dgm:cxn modelId="{81BAA58F-8A92-4E95-8749-544D84C65580}" type="presParOf" srcId="{17B8CC2A-1501-4627-9388-773CBCF3E31B}" destId="{C989ABD7-683B-4D9B-ABA6-474AC53DF0C3}" srcOrd="3" destOrd="0" presId="urn:microsoft.com/office/officeart/2008/layout/VerticalCurvedList"/>
    <dgm:cxn modelId="{9D87A6AE-55BF-4432-8C90-A6BEE7F371FB}" type="presParOf" srcId="{17B8CC2A-1501-4627-9388-773CBCF3E31B}" destId="{C1F18EA8-8BD0-4AA2-B90D-3D693BBDFFA5}" srcOrd="4" destOrd="0" presId="urn:microsoft.com/office/officeart/2008/layout/VerticalCurvedList"/>
    <dgm:cxn modelId="{EEBDF331-099C-4003-9448-3BD1A1F9FCC1}" type="presParOf" srcId="{C1F18EA8-8BD0-4AA2-B90D-3D693BBDFFA5}" destId="{551F6D52-BC0C-4A3E-8D0F-C7679C46B4A8}" srcOrd="0" destOrd="0" presId="urn:microsoft.com/office/officeart/2008/layout/VerticalCurvedList"/>
    <dgm:cxn modelId="{18633C15-1341-4376-AECB-DF6CB025F2A7}" type="presParOf" srcId="{17B8CC2A-1501-4627-9388-773CBCF3E31B}" destId="{200464E8-B6B3-43D6-8CC4-598999700B01}" srcOrd="5" destOrd="0" presId="urn:microsoft.com/office/officeart/2008/layout/VerticalCurvedList"/>
    <dgm:cxn modelId="{6500B403-7665-4F46-A64F-288BB8631A7A}" type="presParOf" srcId="{17B8CC2A-1501-4627-9388-773CBCF3E31B}" destId="{5BCB7852-2BB9-492F-8871-87E4ED672772}" srcOrd="6" destOrd="0" presId="urn:microsoft.com/office/officeart/2008/layout/VerticalCurvedList"/>
    <dgm:cxn modelId="{E2A15065-D0F3-4C65-A25A-E873EAABBF03}" type="presParOf" srcId="{5BCB7852-2BB9-492F-8871-87E4ED672772}" destId="{1E54885F-46D3-48C7-ADDC-C0B22267FECF}" srcOrd="0" destOrd="0" presId="urn:microsoft.com/office/officeart/2008/layout/VerticalCurvedList"/>
    <dgm:cxn modelId="{4D16BDAD-567C-4FA6-83A6-16EFCC02E805}" type="presParOf" srcId="{17B8CC2A-1501-4627-9388-773CBCF3E31B}" destId="{AB0811FB-D39F-490E-B254-642E065A4CF0}" srcOrd="7" destOrd="0" presId="urn:microsoft.com/office/officeart/2008/layout/VerticalCurvedList"/>
    <dgm:cxn modelId="{6773AFC4-9689-4542-ACDC-A6937DB8FFC0}" type="presParOf" srcId="{17B8CC2A-1501-4627-9388-773CBCF3E31B}" destId="{639B0444-A7EE-421D-A25E-907122F7EAB9}" srcOrd="8" destOrd="0" presId="urn:microsoft.com/office/officeart/2008/layout/VerticalCurvedList"/>
    <dgm:cxn modelId="{7924548C-DF7C-426D-AB23-874B011CF1DE}" type="presParOf" srcId="{639B0444-A7EE-421D-A25E-907122F7EAB9}" destId="{F6BB341C-0205-4027-A4BD-784963D57313}" srcOrd="0" destOrd="0" presId="urn:microsoft.com/office/officeart/2008/layout/VerticalCurvedList"/>
    <dgm:cxn modelId="{DAB62AF4-5DEF-4670-94C1-53DAB6DC760E}" type="presParOf" srcId="{17B8CC2A-1501-4627-9388-773CBCF3E31B}" destId="{A196D975-91D6-4C2A-9FC0-3F07B91E0105}" srcOrd="9" destOrd="0" presId="urn:microsoft.com/office/officeart/2008/layout/VerticalCurvedList"/>
    <dgm:cxn modelId="{5B596783-AB17-4F11-BD8A-CAB57BD1FA0A}" type="presParOf" srcId="{17B8CC2A-1501-4627-9388-773CBCF3E31B}" destId="{1BDF804E-C5FF-45B7-A3C3-AE5CBBEC588B}" srcOrd="10" destOrd="0" presId="urn:microsoft.com/office/officeart/2008/layout/VerticalCurvedList"/>
    <dgm:cxn modelId="{A6ABC6F2-B4AE-4605-9D68-C05BFBF66358}" type="presParOf" srcId="{1BDF804E-C5FF-45B7-A3C3-AE5CBBEC588B}" destId="{34E62AB5-ACC7-493F-BEA3-1E40EA594D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3460B-9A0C-4D12-9DEB-4D43DE86F4F2}">
      <dsp:nvSpPr>
        <dsp:cNvPr id="0" name=""/>
        <dsp:cNvSpPr/>
      </dsp:nvSpPr>
      <dsp:spPr>
        <a:xfrm>
          <a:off x="-4671527" y="-716143"/>
          <a:ext cx="5564514" cy="5564514"/>
        </a:xfrm>
        <a:prstGeom prst="blockArc">
          <a:avLst>
            <a:gd name="adj1" fmla="val 18900000"/>
            <a:gd name="adj2" fmla="val 2700000"/>
            <a:gd name="adj3" fmla="val 38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50F9E-565D-483E-B36C-88915BD5D0EB}">
      <dsp:nvSpPr>
        <dsp:cNvPr id="0" name=""/>
        <dsp:cNvSpPr/>
      </dsp:nvSpPr>
      <dsp:spPr>
        <a:xfrm>
          <a:off x="390842" y="258181"/>
          <a:ext cx="4754119" cy="51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2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Effectiveness and outcomes</a:t>
          </a:r>
        </a:p>
      </dsp:txBody>
      <dsp:txXfrm>
        <a:off x="390842" y="258181"/>
        <a:ext cx="4754119" cy="516693"/>
      </dsp:txXfrm>
    </dsp:sp>
    <dsp:sp modelId="{11DD1243-EBFF-4BA3-A474-660D3FAB1FB1}">
      <dsp:nvSpPr>
        <dsp:cNvPr id="0" name=""/>
        <dsp:cNvSpPr/>
      </dsp:nvSpPr>
      <dsp:spPr>
        <a:xfrm>
          <a:off x="67909" y="193594"/>
          <a:ext cx="645867" cy="645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E5ED5-9EB7-435A-BD5F-B051AD979D3F}">
      <dsp:nvSpPr>
        <dsp:cNvPr id="0" name=""/>
        <dsp:cNvSpPr/>
      </dsp:nvSpPr>
      <dsp:spPr>
        <a:xfrm>
          <a:off x="761090" y="1032974"/>
          <a:ext cx="4383872" cy="51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2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Adaptability</a:t>
          </a:r>
        </a:p>
      </dsp:txBody>
      <dsp:txXfrm>
        <a:off x="761090" y="1032974"/>
        <a:ext cx="4383872" cy="516693"/>
      </dsp:txXfrm>
    </dsp:sp>
    <dsp:sp modelId="{551F6D52-BC0C-4A3E-8D0F-C7679C46B4A8}">
      <dsp:nvSpPr>
        <dsp:cNvPr id="0" name=""/>
        <dsp:cNvSpPr/>
      </dsp:nvSpPr>
      <dsp:spPr>
        <a:xfrm>
          <a:off x="438156" y="968387"/>
          <a:ext cx="645867" cy="645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D13BF-FE3B-496F-9A5F-2FC35FDB5CA8}">
      <dsp:nvSpPr>
        <dsp:cNvPr id="0" name=""/>
        <dsp:cNvSpPr/>
      </dsp:nvSpPr>
      <dsp:spPr>
        <a:xfrm>
          <a:off x="874726" y="1807767"/>
          <a:ext cx="4270236" cy="51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2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Evaluability</a:t>
          </a:r>
        </a:p>
      </dsp:txBody>
      <dsp:txXfrm>
        <a:off x="874726" y="1807767"/>
        <a:ext cx="4270236" cy="516693"/>
      </dsp:txXfrm>
    </dsp:sp>
    <dsp:sp modelId="{1E54885F-46D3-48C7-ADDC-C0B22267FECF}">
      <dsp:nvSpPr>
        <dsp:cNvPr id="0" name=""/>
        <dsp:cNvSpPr/>
      </dsp:nvSpPr>
      <dsp:spPr>
        <a:xfrm>
          <a:off x="551793" y="1743180"/>
          <a:ext cx="645867" cy="645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D61C5-633A-4E0B-A117-0C063FC656F4}">
      <dsp:nvSpPr>
        <dsp:cNvPr id="0" name=""/>
        <dsp:cNvSpPr/>
      </dsp:nvSpPr>
      <dsp:spPr>
        <a:xfrm>
          <a:off x="761090" y="2582559"/>
          <a:ext cx="4383872" cy="51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2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Accessibility</a:t>
          </a:r>
        </a:p>
      </dsp:txBody>
      <dsp:txXfrm>
        <a:off x="761090" y="2582559"/>
        <a:ext cx="4383872" cy="516693"/>
      </dsp:txXfrm>
    </dsp:sp>
    <dsp:sp modelId="{F6BB341C-0205-4027-A4BD-784963D57313}">
      <dsp:nvSpPr>
        <dsp:cNvPr id="0" name=""/>
        <dsp:cNvSpPr/>
      </dsp:nvSpPr>
      <dsp:spPr>
        <a:xfrm>
          <a:off x="438156" y="2517973"/>
          <a:ext cx="645867" cy="645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3E98D-C15F-4FF5-87A7-BD552BADB1FE}">
      <dsp:nvSpPr>
        <dsp:cNvPr id="0" name=""/>
        <dsp:cNvSpPr/>
      </dsp:nvSpPr>
      <dsp:spPr>
        <a:xfrm>
          <a:off x="390842" y="3357352"/>
          <a:ext cx="4754119" cy="51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2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Implementability </a:t>
          </a:r>
        </a:p>
      </dsp:txBody>
      <dsp:txXfrm>
        <a:off x="390842" y="3357352"/>
        <a:ext cx="4754119" cy="516693"/>
      </dsp:txXfrm>
    </dsp:sp>
    <dsp:sp modelId="{34E62AB5-ACC7-493F-BEA3-1E40EA594D98}">
      <dsp:nvSpPr>
        <dsp:cNvPr id="0" name=""/>
        <dsp:cNvSpPr/>
      </dsp:nvSpPr>
      <dsp:spPr>
        <a:xfrm>
          <a:off x="67909" y="3292765"/>
          <a:ext cx="645867" cy="645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3460B-9A0C-4D12-9DEB-4D43DE86F4F2}">
      <dsp:nvSpPr>
        <dsp:cNvPr id="0" name=""/>
        <dsp:cNvSpPr/>
      </dsp:nvSpPr>
      <dsp:spPr>
        <a:xfrm>
          <a:off x="-5114931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50F9E-565D-483E-B36C-88915BD5D0EB}">
      <dsp:nvSpPr>
        <dsp:cNvPr id="0" name=""/>
        <dsp:cNvSpPr/>
      </dsp:nvSpPr>
      <dsp:spPr>
        <a:xfrm>
          <a:off x="317496" y="205750"/>
          <a:ext cx="3660682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Front-line stakeholder engagement</a:t>
          </a:r>
        </a:p>
      </dsp:txBody>
      <dsp:txXfrm>
        <a:off x="317496" y="205750"/>
        <a:ext cx="3660682" cy="411319"/>
      </dsp:txXfrm>
    </dsp:sp>
    <dsp:sp modelId="{11DD1243-EBFF-4BA3-A474-660D3FAB1FB1}">
      <dsp:nvSpPr>
        <dsp:cNvPr id="0" name=""/>
        <dsp:cNvSpPr/>
      </dsp:nvSpPr>
      <dsp:spPr>
        <a:xfrm>
          <a:off x="60421" y="154335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E5ED5-9EB7-435A-BD5F-B051AD979D3F}">
      <dsp:nvSpPr>
        <dsp:cNvPr id="0" name=""/>
        <dsp:cNvSpPr/>
      </dsp:nvSpPr>
      <dsp:spPr>
        <a:xfrm>
          <a:off x="689983" y="823091"/>
          <a:ext cx="3288195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Openness to sustaining change</a:t>
          </a:r>
        </a:p>
      </dsp:txBody>
      <dsp:txXfrm>
        <a:off x="689983" y="823091"/>
        <a:ext cx="3288195" cy="411319"/>
      </dsp:txXfrm>
    </dsp:sp>
    <dsp:sp modelId="{551F6D52-BC0C-4A3E-8D0F-C7679C46B4A8}">
      <dsp:nvSpPr>
        <dsp:cNvPr id="0" name=""/>
        <dsp:cNvSpPr/>
      </dsp:nvSpPr>
      <dsp:spPr>
        <a:xfrm>
          <a:off x="432908" y="77167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D13BF-FE3B-496F-9A5F-2FC35FDB5CA8}">
      <dsp:nvSpPr>
        <dsp:cNvPr id="0" name=""/>
        <dsp:cNvSpPr/>
      </dsp:nvSpPr>
      <dsp:spPr>
        <a:xfrm>
          <a:off x="894103" y="1439980"/>
          <a:ext cx="3084074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Team capacity </a:t>
          </a:r>
        </a:p>
      </dsp:txBody>
      <dsp:txXfrm>
        <a:off x="894103" y="1439980"/>
        <a:ext cx="3084074" cy="411319"/>
      </dsp:txXfrm>
    </dsp:sp>
    <dsp:sp modelId="{1E54885F-46D3-48C7-ADDC-C0B22267FECF}">
      <dsp:nvSpPr>
        <dsp:cNvPr id="0" name=""/>
        <dsp:cNvSpPr/>
      </dsp:nvSpPr>
      <dsp:spPr>
        <a:xfrm>
          <a:off x="637029" y="1388565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04AC5-474B-47FE-8554-731392496D86}">
      <dsp:nvSpPr>
        <dsp:cNvPr id="0" name=""/>
        <dsp:cNvSpPr/>
      </dsp:nvSpPr>
      <dsp:spPr>
        <a:xfrm>
          <a:off x="959277" y="2057321"/>
          <a:ext cx="3018900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Training and coaching</a:t>
          </a:r>
        </a:p>
      </dsp:txBody>
      <dsp:txXfrm>
        <a:off x="959277" y="2057321"/>
        <a:ext cx="3018900" cy="411319"/>
      </dsp:txXfrm>
    </dsp:sp>
    <dsp:sp modelId="{383D938B-248C-480C-A960-59E5AB127229}">
      <dsp:nvSpPr>
        <dsp:cNvPr id="0" name=""/>
        <dsp:cNvSpPr/>
      </dsp:nvSpPr>
      <dsp:spPr>
        <a:xfrm>
          <a:off x="702203" y="200590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1CCCE-BD21-4986-AF6F-207FA36E823A}">
      <dsp:nvSpPr>
        <dsp:cNvPr id="0" name=""/>
        <dsp:cNvSpPr/>
      </dsp:nvSpPr>
      <dsp:spPr>
        <a:xfrm>
          <a:off x="894103" y="2674663"/>
          <a:ext cx="3084074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network support </a:t>
          </a:r>
        </a:p>
      </dsp:txBody>
      <dsp:txXfrm>
        <a:off x="894103" y="2674663"/>
        <a:ext cx="3084074" cy="411319"/>
      </dsp:txXfrm>
    </dsp:sp>
    <dsp:sp modelId="{F6BB341C-0205-4027-A4BD-784963D57313}">
      <dsp:nvSpPr>
        <dsp:cNvPr id="0" name=""/>
        <dsp:cNvSpPr/>
      </dsp:nvSpPr>
      <dsp:spPr>
        <a:xfrm>
          <a:off x="637029" y="2623248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8128A-0286-43DF-A629-D9F4ED369ECD}">
      <dsp:nvSpPr>
        <dsp:cNvPr id="0" name=""/>
        <dsp:cNvSpPr/>
      </dsp:nvSpPr>
      <dsp:spPr>
        <a:xfrm>
          <a:off x="689983" y="3291551"/>
          <a:ext cx="3288195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Informal interdisciplinary collaborations</a:t>
          </a:r>
        </a:p>
      </dsp:txBody>
      <dsp:txXfrm>
        <a:off x="689983" y="3291551"/>
        <a:ext cx="3288195" cy="411319"/>
      </dsp:txXfrm>
    </dsp:sp>
    <dsp:sp modelId="{34E62AB5-ACC7-493F-BEA3-1E40EA594D98}">
      <dsp:nvSpPr>
        <dsp:cNvPr id="0" name=""/>
        <dsp:cNvSpPr/>
      </dsp:nvSpPr>
      <dsp:spPr>
        <a:xfrm>
          <a:off x="432908" y="3240136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F1DD6-F2D4-4125-BA27-85FD40C74FDC}">
      <dsp:nvSpPr>
        <dsp:cNvPr id="0" name=""/>
        <dsp:cNvSpPr/>
      </dsp:nvSpPr>
      <dsp:spPr>
        <a:xfrm>
          <a:off x="317496" y="3908893"/>
          <a:ext cx="3660682" cy="41131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48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Incentives and feedback </a:t>
          </a:r>
        </a:p>
      </dsp:txBody>
      <dsp:txXfrm>
        <a:off x="317496" y="3908893"/>
        <a:ext cx="3660682" cy="411319"/>
      </dsp:txXfrm>
    </dsp:sp>
    <dsp:sp modelId="{87CB660E-9418-4871-9578-7442ECD47C5A}">
      <dsp:nvSpPr>
        <dsp:cNvPr id="0" name=""/>
        <dsp:cNvSpPr/>
      </dsp:nvSpPr>
      <dsp:spPr>
        <a:xfrm>
          <a:off x="60421" y="3857478"/>
          <a:ext cx="514149" cy="51414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3460B-9A0C-4D12-9DEB-4D43DE86F4F2}">
      <dsp:nvSpPr>
        <dsp:cNvPr id="0" name=""/>
        <dsp:cNvSpPr/>
      </dsp:nvSpPr>
      <dsp:spPr>
        <a:xfrm>
          <a:off x="-5532376" y="-847015"/>
          <a:ext cx="6587141" cy="6587141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1E7FB-2044-444D-BCEF-D0800653CE7D}">
      <dsp:nvSpPr>
        <dsp:cNvPr id="0" name=""/>
        <dsp:cNvSpPr/>
      </dsp:nvSpPr>
      <dsp:spPr>
        <a:xfrm>
          <a:off x="461153" y="305721"/>
          <a:ext cx="4061423" cy="61183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64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Economic factors</a:t>
          </a:r>
        </a:p>
      </dsp:txBody>
      <dsp:txXfrm>
        <a:off x="461153" y="305721"/>
        <a:ext cx="4061423" cy="611834"/>
      </dsp:txXfrm>
    </dsp:sp>
    <dsp:sp modelId="{3196E378-14DF-4770-B037-55AB08684476}">
      <dsp:nvSpPr>
        <dsp:cNvPr id="0" name=""/>
        <dsp:cNvSpPr/>
      </dsp:nvSpPr>
      <dsp:spPr>
        <a:xfrm>
          <a:off x="78756" y="229242"/>
          <a:ext cx="764793" cy="76479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9ABD7-683B-4D9B-ABA6-474AC53DF0C3}">
      <dsp:nvSpPr>
        <dsp:cNvPr id="0" name=""/>
        <dsp:cNvSpPr/>
      </dsp:nvSpPr>
      <dsp:spPr>
        <a:xfrm>
          <a:off x="899575" y="1223179"/>
          <a:ext cx="3623000" cy="61183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64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Implementation funding </a:t>
          </a:r>
        </a:p>
      </dsp:txBody>
      <dsp:txXfrm>
        <a:off x="899575" y="1223179"/>
        <a:ext cx="3623000" cy="611834"/>
      </dsp:txXfrm>
    </dsp:sp>
    <dsp:sp modelId="{551F6D52-BC0C-4A3E-8D0F-C7679C46B4A8}">
      <dsp:nvSpPr>
        <dsp:cNvPr id="0" name=""/>
        <dsp:cNvSpPr/>
      </dsp:nvSpPr>
      <dsp:spPr>
        <a:xfrm>
          <a:off x="517179" y="1146700"/>
          <a:ext cx="764793" cy="76479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464E8-B6B3-43D6-8CC4-598999700B01}">
      <dsp:nvSpPr>
        <dsp:cNvPr id="0" name=""/>
        <dsp:cNvSpPr/>
      </dsp:nvSpPr>
      <dsp:spPr>
        <a:xfrm>
          <a:off x="1034136" y="2140638"/>
          <a:ext cx="3488440" cy="61183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64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Characteristics of health/social service system </a:t>
          </a:r>
        </a:p>
      </dsp:txBody>
      <dsp:txXfrm>
        <a:off x="1034136" y="2140638"/>
        <a:ext cx="3488440" cy="611834"/>
      </dsp:txXfrm>
    </dsp:sp>
    <dsp:sp modelId="{1E54885F-46D3-48C7-ADDC-C0B22267FECF}">
      <dsp:nvSpPr>
        <dsp:cNvPr id="0" name=""/>
        <dsp:cNvSpPr/>
      </dsp:nvSpPr>
      <dsp:spPr>
        <a:xfrm>
          <a:off x="651739" y="2064158"/>
          <a:ext cx="764793" cy="76479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811FB-D39F-490E-B254-642E065A4CF0}">
      <dsp:nvSpPr>
        <dsp:cNvPr id="0" name=""/>
        <dsp:cNvSpPr/>
      </dsp:nvSpPr>
      <dsp:spPr>
        <a:xfrm>
          <a:off x="899575" y="3058096"/>
          <a:ext cx="3623000" cy="61183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64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Population characteristics </a:t>
          </a:r>
        </a:p>
      </dsp:txBody>
      <dsp:txXfrm>
        <a:off x="899575" y="3058096"/>
        <a:ext cx="3623000" cy="611834"/>
      </dsp:txXfrm>
    </dsp:sp>
    <dsp:sp modelId="{F6BB341C-0205-4027-A4BD-784963D57313}">
      <dsp:nvSpPr>
        <dsp:cNvPr id="0" name=""/>
        <dsp:cNvSpPr/>
      </dsp:nvSpPr>
      <dsp:spPr>
        <a:xfrm>
          <a:off x="517179" y="2981617"/>
          <a:ext cx="764793" cy="76479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6D975-91D6-4C2A-9FC0-3F07B91E0105}">
      <dsp:nvSpPr>
        <dsp:cNvPr id="0" name=""/>
        <dsp:cNvSpPr/>
      </dsp:nvSpPr>
      <dsp:spPr>
        <a:xfrm>
          <a:off x="461153" y="3975554"/>
          <a:ext cx="4061423" cy="61183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64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Networks across organizations</a:t>
          </a:r>
        </a:p>
      </dsp:txBody>
      <dsp:txXfrm>
        <a:off x="461153" y="3975554"/>
        <a:ext cx="4061423" cy="611834"/>
      </dsp:txXfrm>
    </dsp:sp>
    <dsp:sp modelId="{34E62AB5-ACC7-493F-BEA3-1E40EA594D98}">
      <dsp:nvSpPr>
        <dsp:cNvPr id="0" name=""/>
        <dsp:cNvSpPr/>
      </dsp:nvSpPr>
      <dsp:spPr>
        <a:xfrm>
          <a:off x="78756" y="3899075"/>
          <a:ext cx="764793" cy="76479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633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mentioned org, community or system, but what if the setting is smaller?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59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may want to identify how you collect this information. You have the questions to think about, but not really how would you answer them.</a:t>
            </a:r>
          </a:p>
        </p:txBody>
      </p:sp>
    </p:spTree>
    <p:extLst>
      <p:ext uri="{BB962C8B-B14F-4D97-AF65-F5344CB8AC3E}">
        <p14:creationId xmlns:p14="http://schemas.microsoft.com/office/powerpoint/2010/main" val="62922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0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Probably easier to say where there</a:t>
            </a:r>
            <a:r>
              <a:rPr lang="en-CA" baseline="0" dirty="0"/>
              <a:t> aren’t gaps</a:t>
            </a:r>
          </a:p>
          <a:p>
            <a:r>
              <a:rPr lang="en-CA" baseline="0" dirty="0"/>
              <a:t>Enola’s nice article should be mentioned here</a:t>
            </a:r>
            <a:endParaRPr lang="en-CA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5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22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036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20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baseline="0" dirty="0"/>
              <a:t>Remember intervention can refer to – a program, practice, and/or implementation strategies </a:t>
            </a:r>
          </a:p>
        </p:txBody>
      </p:sp>
    </p:spTree>
    <p:extLst>
      <p:ext uri="{BB962C8B-B14F-4D97-AF65-F5344CB8AC3E}">
        <p14:creationId xmlns:p14="http://schemas.microsoft.com/office/powerpoint/2010/main" val="197334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have a copy of all of these definitions of the factors so you don’t need to write them</a:t>
            </a:r>
            <a:endParaRPr lang="en-US" baseline="0" dirty="0"/>
          </a:p>
          <a:p>
            <a:pPr defTabSz="933237">
              <a:defRPr/>
            </a:pPr>
            <a:r>
              <a:rPr lang="en-US" baseline="0" dirty="0"/>
              <a:t>At the intervention level, we need to consider each of these factors for the program OR practice </a:t>
            </a:r>
            <a:r>
              <a:rPr lang="en-US" b="1" u="sng" baseline="0" dirty="0"/>
              <a:t>and</a:t>
            </a:r>
            <a:r>
              <a:rPr lang="en-US" baseline="0" dirty="0"/>
              <a:t> implementation strategies </a:t>
            </a:r>
          </a:p>
          <a:p>
            <a:pPr defTabSz="933237">
              <a:defRPr/>
            </a:pPr>
            <a:r>
              <a:rPr lang="en-US" baseline="0" dirty="0"/>
              <a:t>For instance…</a:t>
            </a:r>
          </a:p>
          <a:p>
            <a:pPr defTabSz="933237">
              <a:defRPr/>
            </a:pPr>
            <a:r>
              <a:rPr lang="en-US" baseline="0" dirty="0"/>
              <a:t>How easy is it to evaluate your implementation strategies?</a:t>
            </a:r>
          </a:p>
          <a:p>
            <a:pPr defTabSz="933237">
              <a:defRPr/>
            </a:pPr>
            <a:r>
              <a:rPr lang="en-US" baseline="0" dirty="0"/>
              <a:t>How accessible are your implementation strategies? (e.g., what are the recurring costs?)</a:t>
            </a:r>
          </a:p>
          <a:p>
            <a:pPr defTabSz="933237">
              <a:defRPr/>
            </a:pPr>
            <a:r>
              <a:rPr lang="en-US" baseline="0" dirty="0"/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579022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if the implementation team includes the front line stakeholders? Or what if you don’t have an implementation team?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574"/>
            <a:ext cx="12187160" cy="685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Authors" type="secHead">
  <p:cSld name="SECTION_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1" y="11575"/>
            <a:ext cx="12189339" cy="685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79BD"/>
              </a:buClr>
              <a:buSzPts val="6000"/>
              <a:buFont typeface="Trebuchet MS"/>
              <a:buNone/>
              <a:defRPr sz="6000" b="0" i="0" u="none" strike="noStrike" cap="none">
                <a:solidFill>
                  <a:srgbClr val="4179B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A12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EA12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19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19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914" y="11575"/>
            <a:ext cx="12189339" cy="685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79BD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rgbClr val="4179B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B355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12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EA12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C5B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BC5B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79B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79BD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1" y="11575"/>
            <a:ext cx="12189339" cy="685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translation.net/kt-tools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"/>
          <p:cNvSpPr txBox="1">
            <a:spLocks noGrp="1"/>
          </p:cNvSpPr>
          <p:nvPr>
            <p:ph type="ctrTitle"/>
          </p:nvPr>
        </p:nvSpPr>
        <p:spPr>
          <a:xfrm>
            <a:off x="0" y="4332288"/>
            <a:ext cx="121920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ENTER PRESENTATION </a:t>
            </a:r>
            <a:br>
              <a:rPr lang="en-US" sz="4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/>
          </a:p>
        </p:txBody>
      </p:sp>
      <p:sp>
        <p:nvSpPr>
          <p:cNvPr id="23" name="Google Shape;23;p1"/>
          <p:cNvSpPr txBox="1"/>
          <p:nvPr/>
        </p:nvSpPr>
        <p:spPr>
          <a:xfrm>
            <a:off x="8264769" y="6295292"/>
            <a:ext cx="37103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 txBox="1"/>
          <p:nvPr/>
        </p:nvSpPr>
        <p:spPr>
          <a:xfrm>
            <a:off x="582925" y="228600"/>
            <a:ext cx="9258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</a:rPr>
              <a:t>2020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sustainability important?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Canada is a nation of pilot projects</a:t>
            </a:r>
          </a:p>
          <a:p>
            <a:pPr lvl="4"/>
            <a:r>
              <a:rPr lang="en-US" sz="1600" dirty="0" err="1"/>
              <a:t>Bégin</a:t>
            </a:r>
            <a:r>
              <a:rPr lang="en-US" sz="1600" dirty="0"/>
              <a:t>, CMAJ, 2009;180(12):1185.</a:t>
            </a:r>
          </a:p>
          <a:p>
            <a:r>
              <a:rPr lang="en-US" sz="3600" dirty="0"/>
              <a:t>Lack of sustainability contributes to the global research waste</a:t>
            </a:r>
          </a:p>
          <a:p>
            <a:pPr lvl="4"/>
            <a:r>
              <a:rPr lang="en-US" sz="1600" dirty="0"/>
              <a:t>Chalmers et al. Lancet 2014;383;101-4</a:t>
            </a:r>
            <a:r>
              <a:rPr lang="en-US" sz="2400" dirty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918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is sustainability important?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607994"/>
            <a:ext cx="10515600" cy="4351338"/>
          </a:xfrm>
        </p:spPr>
        <p:txBody>
          <a:bodyPr/>
          <a:lstStyle/>
          <a:p>
            <a:r>
              <a:rPr lang="en-US" sz="3200" dirty="0"/>
              <a:t>Failure to sustain a successful intervention even if it has a small beneficial effect, has substantial long-term impact</a:t>
            </a:r>
          </a:p>
          <a:p>
            <a:r>
              <a:rPr lang="en-US" sz="3200" dirty="0"/>
              <a:t>Failure to sustain diminishes confidence and support in future implementation efforts</a:t>
            </a:r>
          </a:p>
          <a:p>
            <a:r>
              <a:rPr lang="en-US" sz="3200" dirty="0"/>
              <a:t>Identified as one of the most important challenges in implementation, and a threat to health globally</a:t>
            </a:r>
          </a:p>
          <a:p>
            <a:pPr lvl="4"/>
            <a:r>
              <a:rPr lang="en-CA" sz="2000" dirty="0"/>
              <a:t> </a:t>
            </a:r>
            <a:r>
              <a:rPr lang="en-CA" sz="1400" dirty="0"/>
              <a:t>Proctor et al. </a:t>
            </a:r>
            <a:r>
              <a:rPr lang="en-CA" sz="1400" dirty="0" err="1"/>
              <a:t>Impl</a:t>
            </a:r>
            <a:r>
              <a:rPr lang="en-CA" sz="1400" dirty="0"/>
              <a:t> </a:t>
            </a:r>
            <a:r>
              <a:rPr lang="en-CA" sz="1400" dirty="0" err="1"/>
              <a:t>Sci</a:t>
            </a:r>
            <a:r>
              <a:rPr lang="en-CA" sz="1400" dirty="0"/>
              <a:t> 2015;10:88</a:t>
            </a:r>
            <a:endParaRPr lang="en-US" sz="14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179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sustainability?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243734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30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Proctor et al identified a lack of a consistent definition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CA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Impl</a:t>
            </a:r>
            <a:r>
              <a:rPr lang="en-CA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 </a:t>
            </a:r>
            <a:r>
              <a:rPr lang="en-CA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Sci</a:t>
            </a:r>
            <a:r>
              <a:rPr lang="en-CA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 2015;10:88</a:t>
            </a:r>
            <a:endParaRPr lang="en-US" sz="1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Traditional Arabic" panose="02020603050405020304" pitchFamily="18" charset="-78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30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We defined it as: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after a defined period of time, clinical and implementation  interventions continue to be delivered;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clinician, patient, organisation behaviour change is maintained; and,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clinical and implementation interventions may adapt while continuing to produce benefits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fr-FR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Moore et al. </a:t>
            </a:r>
            <a:r>
              <a:rPr lang="fr-FR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Impl</a:t>
            </a:r>
            <a:r>
              <a:rPr lang="fr-FR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 </a:t>
            </a:r>
            <a:r>
              <a:rPr lang="fr-FR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Sci</a:t>
            </a:r>
            <a:r>
              <a:rPr lang="fr-FR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Traditional Arabic" panose="02020603050405020304" pitchFamily="18" charset="-78"/>
              </a:rPr>
              <a:t>. 2017 Sep 2;12(1):110</a:t>
            </a:r>
            <a:endParaRPr lang="en-US" sz="1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Traditional Arabic" panose="02020603050405020304" pitchFamily="18" charset="-78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810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importance of defining 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607994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To clarify whether we are talking about: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Sustainability of the implementation strategy?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Sustainability of the clinical/evidence intervention?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Sustainability of the impact/effect?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Sustained ability to deliver?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Sustained ability to adapt to the changing environment…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9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 external file that holds a picture, illustration, etc.&#10;Object name is 13012_2016_421_Fig2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164" y="429491"/>
            <a:ext cx="6393873" cy="55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0473" y="161568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Impl</a:t>
            </a:r>
            <a:r>
              <a:rPr lang="en-US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Sci</a:t>
            </a:r>
            <a:r>
              <a:rPr lang="en-US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CA" b="1" dirty="0">
                <a:solidFill>
                  <a:srgbClr val="002060"/>
                </a:solidFill>
                <a:latin typeface="Trebuchet MS" panose="020B0603020202020204" pitchFamily="34" charset="0"/>
              </a:rPr>
              <a:t>2016 Apr 21;11:55</a:t>
            </a:r>
          </a:p>
          <a:p>
            <a:endParaRPr lang="en-US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18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What are we sustaining?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83" y="2067849"/>
            <a:ext cx="4175272" cy="3306640"/>
          </a:xfrm>
          <a:prstGeom prst="rect">
            <a:avLst/>
          </a:prstGeom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59486"/>
            <a:ext cx="4431977" cy="13849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4AFA2A-FED1-034F-942B-F551CE5DB302}"/>
              </a:ext>
            </a:extLst>
          </p:cNvPr>
          <p:cNvGrpSpPr/>
          <p:nvPr/>
        </p:nvGrpSpPr>
        <p:grpSpPr>
          <a:xfrm>
            <a:off x="6898166" y="1900957"/>
            <a:ext cx="2743200" cy="3640424"/>
            <a:chOff x="3504851" y="3452158"/>
            <a:chExt cx="2497436" cy="2308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A688FE-4DD4-C64A-954B-003CD546A119}"/>
                </a:ext>
              </a:extLst>
            </p:cNvPr>
            <p:cNvSpPr/>
            <p:nvPr/>
          </p:nvSpPr>
          <p:spPr>
            <a:xfrm>
              <a:off x="3504851" y="3452158"/>
              <a:ext cx="2497436" cy="2308011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8C2604-023E-4D4F-AD28-7B585D0E0BC2}"/>
                </a:ext>
              </a:extLst>
            </p:cNvPr>
            <p:cNvSpPr txBox="1"/>
            <p:nvPr/>
          </p:nvSpPr>
          <p:spPr>
            <a:xfrm>
              <a:off x="3742519" y="4093658"/>
              <a:ext cx="2128415" cy="116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Education sessions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Educational materials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Reminders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Audit and feedback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Local champions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472F01-D1D1-DF46-8694-49D33CC34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 t="6259" r="14588" b="5282"/>
            <a:stretch/>
          </p:blipFill>
          <p:spPr>
            <a:xfrm>
              <a:off x="4540250" y="3493320"/>
              <a:ext cx="426635" cy="544127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167835" y="1316182"/>
            <a:ext cx="3875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Clinical intervention/Evidence-based practice (</a:t>
            </a:r>
            <a:r>
              <a:rPr lang="en-US" sz="1600" b="1" dirty="0">
                <a:solidFill>
                  <a:srgbClr val="7030A0"/>
                </a:solidFill>
              </a:rPr>
              <a:t>WHAT</a:t>
            </a:r>
            <a:r>
              <a:rPr lang="en-US" sz="1600" b="1" dirty="0"/>
              <a:t> we are implementing)</a:t>
            </a:r>
            <a:endParaRPr lang="en-GB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6898166" y="1213699"/>
            <a:ext cx="413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KT intervention/Implementation strategies (</a:t>
            </a:r>
            <a:r>
              <a:rPr lang="en-US" sz="1600" b="1" dirty="0">
                <a:solidFill>
                  <a:srgbClr val="00B050"/>
                </a:solidFill>
              </a:rPr>
              <a:t>HOW</a:t>
            </a:r>
            <a:r>
              <a:rPr lang="en-US" sz="1600" b="1" dirty="0"/>
              <a:t> we are implementing it)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530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theories/models/frameworks can be used to inform sustainability?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2060"/>
                </a:solidFill>
              </a:rPr>
              <a:t>Scoping review of implementation theories/models/frameworks for chronic disease assessment/management or cancer prevention/control</a:t>
            </a:r>
          </a:p>
          <a:p>
            <a:r>
              <a:rPr lang="en-US" sz="2000" dirty="0">
                <a:solidFill>
                  <a:srgbClr val="002060"/>
                </a:solidFill>
              </a:rPr>
              <a:t>597 studies reporting on the use of 159 implementation theories/models/frameworks to inform 669 interventions.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The three most common theories/models/frameworks were:</a:t>
            </a:r>
          </a:p>
          <a:p>
            <a:pPr lvl="1"/>
            <a:r>
              <a:rPr lang="en-US" sz="1800" dirty="0" err="1">
                <a:solidFill>
                  <a:srgbClr val="002060"/>
                </a:solidFill>
              </a:rPr>
              <a:t>Prochaska</a:t>
            </a:r>
            <a:r>
              <a:rPr lang="en-US" sz="1800" dirty="0">
                <a:solidFill>
                  <a:srgbClr val="002060"/>
                </a:solidFill>
              </a:rPr>
              <a:t> and </a:t>
            </a:r>
            <a:r>
              <a:rPr lang="en-US" sz="1800" dirty="0" err="1">
                <a:solidFill>
                  <a:srgbClr val="002060"/>
                </a:solidFill>
              </a:rPr>
              <a:t>DiClemente’s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Transtheoretical</a:t>
            </a:r>
            <a:r>
              <a:rPr lang="en-US" sz="1800" dirty="0">
                <a:solidFill>
                  <a:srgbClr val="002060"/>
                </a:solidFill>
              </a:rPr>
              <a:t> Model of </a:t>
            </a:r>
            <a:r>
              <a:rPr lang="en-US" sz="1800" dirty="0" err="1">
                <a:solidFill>
                  <a:srgbClr val="002060"/>
                </a:solidFill>
              </a:rPr>
              <a:t>Behaviour</a:t>
            </a:r>
            <a:r>
              <a:rPr lang="en-US" sz="1800" dirty="0">
                <a:solidFill>
                  <a:srgbClr val="002060"/>
                </a:solidFill>
              </a:rPr>
              <a:t> Change (144 studies), </a:t>
            </a:r>
          </a:p>
          <a:p>
            <a:pPr lvl="1"/>
            <a:r>
              <a:rPr lang="en-US" sz="1800" dirty="0">
                <a:solidFill>
                  <a:srgbClr val="002060"/>
                </a:solidFill>
              </a:rPr>
              <a:t>Bandura’s Social Cognitive Theory (143 studies), </a:t>
            </a:r>
          </a:p>
          <a:p>
            <a:pPr lvl="1"/>
            <a:r>
              <a:rPr lang="en-US" sz="1800" dirty="0" err="1">
                <a:solidFill>
                  <a:srgbClr val="002060"/>
                </a:solidFill>
              </a:rPr>
              <a:t>Rosenstock’s</a:t>
            </a:r>
            <a:r>
              <a:rPr lang="en-US" sz="1800" dirty="0">
                <a:solidFill>
                  <a:srgbClr val="002060"/>
                </a:solidFill>
              </a:rPr>
              <a:t> Health Belief Model (65 studies)</a:t>
            </a:r>
          </a:p>
          <a:p>
            <a:r>
              <a:rPr lang="en-US" sz="2000" dirty="0">
                <a:solidFill>
                  <a:srgbClr val="002060"/>
                </a:solidFill>
              </a:rPr>
              <a:t>60% were used only once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26 were ‘full spectrum’ theories/models/frameworks</a:t>
            </a:r>
          </a:p>
          <a:p>
            <a:pPr lvl="4"/>
            <a:r>
              <a:rPr lang="en-US" sz="1200" dirty="0">
                <a:solidFill>
                  <a:srgbClr val="002060"/>
                </a:solidFill>
              </a:rPr>
              <a:t>Strifler et al J </a:t>
            </a:r>
            <a:r>
              <a:rPr lang="en-US" sz="1200" dirty="0" err="1">
                <a:solidFill>
                  <a:srgbClr val="002060"/>
                </a:solidFill>
              </a:rPr>
              <a:t>Clin</a:t>
            </a:r>
            <a:r>
              <a:rPr lang="en-US" sz="1200" dirty="0">
                <a:solidFill>
                  <a:srgbClr val="002060"/>
                </a:solidFill>
              </a:rPr>
              <a:t> Epi 2018;100:90-102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5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Which t/m/f?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Of the 26 full spectrum t/m/f: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10 addressed </a:t>
            </a:r>
            <a:r>
              <a:rPr lang="en-US" sz="28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behaviour</a:t>
            </a: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change at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Individual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Organisational</a:t>
            </a:r>
            <a:endParaRPr lang="en-US" sz="24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Community and,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System levels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Strifler et al J </a:t>
            </a:r>
            <a:r>
              <a:rPr lang="en-US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Clin</a:t>
            </a: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Epi 2018;100:90-102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endParaRPr lang="en-US" sz="20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457200" lvl="1" indent="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endParaRPr lang="en-US" sz="28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85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691"/>
            <a:ext cx="12496800" cy="79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02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also frameworks focused on sustainability alone</a:t>
            </a:r>
          </a:p>
        </p:txBody>
      </p:sp>
    </p:spTree>
    <p:extLst>
      <p:ext uri="{BB962C8B-B14F-4D97-AF65-F5344CB8AC3E}">
        <p14:creationId xmlns:p14="http://schemas.microsoft.com/office/powerpoint/2010/main" val="2792749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56792"/>
            <a:ext cx="10515600" cy="2852737"/>
          </a:xfrm>
        </p:spPr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27463"/>
            <a:ext cx="10515600" cy="1500187"/>
          </a:xfrm>
        </p:spPr>
        <p:txBody>
          <a:bodyPr/>
          <a:lstStyle/>
          <a:p>
            <a:r>
              <a:rPr lang="en-US" dirty="0"/>
              <a:t>Sharon E. Straus MD MSc FRCPC</a:t>
            </a:r>
          </a:p>
          <a:p>
            <a:r>
              <a:rPr lang="en-US" dirty="0"/>
              <a:t>Tier 1 Canada Research Chair in Knowledge Translation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7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.springernature.com/lw785/springer-static/image/art%3A10.1186%2F1748-5908-8-117/MediaObjects/13012_2013_Article_697_Fig2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6" y="1143000"/>
            <a:ext cx="74771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00687" y="490348"/>
            <a:ext cx="5926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Dynamic Sustainability Framework. Chambers et al. </a:t>
            </a:r>
            <a:r>
              <a:rPr lang="en-US" dirty="0" err="1"/>
              <a:t>Impl</a:t>
            </a:r>
            <a:r>
              <a:rPr lang="en-US" dirty="0"/>
              <a:t> </a:t>
            </a:r>
            <a:r>
              <a:rPr lang="en-US" dirty="0" err="1"/>
              <a:t>Sci</a:t>
            </a:r>
            <a:r>
              <a:rPr lang="en-US" dirty="0"/>
              <a:t> 2013;8:117</a:t>
            </a:r>
          </a:p>
        </p:txBody>
      </p:sp>
    </p:spTree>
    <p:extLst>
      <p:ext uri="{BB962C8B-B14F-4D97-AF65-F5344CB8AC3E}">
        <p14:creationId xmlns:p14="http://schemas.microsoft.com/office/powerpoint/2010/main" val="93025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sustainability being measured?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243735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Scoping review of implementation interventions in chronic disease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62 studies assessing 13 interventions</a:t>
            </a:r>
          </a:p>
          <a:p>
            <a:pPr marL="1200150" lvl="2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Duration ranged from 61 to 522 weeks</a:t>
            </a:r>
          </a:p>
          <a:p>
            <a:pPr marL="1200150" lvl="2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Interventions commonly targeted patients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61% of studies reported on patient-level outcomes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31% of studies reported on system-level outcomes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Few reported adaptation of the intervention over time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None of the studies reported using a framework to develop, implement or measure sustainability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Tricco et al.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Sci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2016;11:55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sustainability being measured?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562389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Systematic review of community-based public health interventions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26 studies from 2004-2019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6 reported specific sustainability strategies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9 reported outcomes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6 reported on implementation process outcomes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3 reported on the evidence-based intervention outcomes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Hailernariam</a:t>
            </a:r>
            <a:r>
              <a:rPr lang="en-US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et al. </a:t>
            </a:r>
            <a:r>
              <a:rPr lang="en-US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</a:t>
            </a:r>
            <a:r>
              <a:rPr lang="en-US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Sci</a:t>
            </a:r>
            <a:r>
              <a:rPr lang="en-US" sz="1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2019;14:57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35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sustainability being measured?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243734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50% of the 84 R01 studies funded in the D and I Research in Health Study Section mentioned sustainability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2 studies mentioned an implementation framework that included sustainability</a:t>
            </a:r>
          </a:p>
          <a:p>
            <a:pPr marL="40005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Interviews of those funded:</a:t>
            </a:r>
          </a:p>
          <a:p>
            <a:pPr marL="97155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Lack of agreement on sustainability constructs</a:t>
            </a:r>
          </a:p>
          <a:p>
            <a:pPr marL="97155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Most didn’t consider sustained individual behaviour change as a relevant outcome</a:t>
            </a:r>
          </a:p>
          <a:p>
            <a:pPr lvl="4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Johnson AM et al.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Sci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2019;14:50</a:t>
            </a: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78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is sustainability measured?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229880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Scoping review of sustainability of chronic disease health programs found that maintenance of the program was the most common measure of sustainability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CA" sz="24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&gt;50% assessed the sustainability outcome immediately post implementation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1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Measured once</a:t>
            </a:r>
            <a:endParaRPr lang="en-CA" sz="16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Francis et al. BMJ Open 2016;6:e010944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CA" sz="14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Other reviews have looked at instruments to measure sustainability, adaptation etc.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Cooper et al.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Annu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Rev </a:t>
            </a:r>
            <a:r>
              <a:rPr lang="en-CA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Publ</a:t>
            </a:r>
            <a:r>
              <a:rPr lang="en-CA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Health 2018;39:55-76.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31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it examined prospectively or retrospectively?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856095"/>
            <a:ext cx="10515600" cy="4320867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Systematic review of sustainability approaches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67 articles included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Prospective approaches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focused on building relationships and stakeholder buy-in throughout 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highlighted adaptation 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focused on building the initiative into the organization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Retrospective approaches focused on ongoing funding for the initiative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Lennox et al. </a:t>
            </a:r>
            <a:r>
              <a:rPr lang="en-US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</a:t>
            </a: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Sci</a:t>
            </a: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2018;13:27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4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4393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accent1"/>
                </a:solidFill>
              </a:rPr>
              <a:t>What influences sustainability?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26" y="929549"/>
            <a:ext cx="5081747" cy="464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160328" y="7090641"/>
            <a:ext cx="21336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A0E816-A431-194E-86DE-5E25BDA09689}" type="slidenum">
              <a:rPr lang="en-US" smtClean="0">
                <a:solidFill>
                  <a:srgbClr val="008160"/>
                </a:solidFill>
              </a:rPr>
              <a:pPr/>
              <a:t>26</a:t>
            </a:fld>
            <a:endParaRPr lang="en-US" dirty="0">
              <a:solidFill>
                <a:srgbClr val="0081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6690" y="2849267"/>
            <a:ext cx="2057400" cy="584775"/>
          </a:xfrm>
          <a:prstGeom prst="rect">
            <a:avLst/>
          </a:prstGeom>
          <a:solidFill>
            <a:srgbClr val="7030A0"/>
          </a:solidFill>
          <a:ln cap="sq" cmpd="sng">
            <a:noFill/>
          </a:ln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Clr>
                <a:srgbClr val="2E5D8B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evidence-based program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1732" y="2829555"/>
            <a:ext cx="233556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Clr>
                <a:srgbClr val="2E5D8B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strategies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6520" y="4861835"/>
            <a:ext cx="2294808" cy="58477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buClr>
                <a:srgbClr val="2E5D8B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evidence-based clinical practice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12328" y="4519466"/>
            <a:ext cx="533399" cy="3911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712528" y="4438802"/>
            <a:ext cx="618408" cy="33408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623239" y="5535555"/>
            <a:ext cx="483378" cy="36327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47390" y="3364980"/>
            <a:ext cx="533399" cy="3911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864928" y="3492261"/>
            <a:ext cx="618408" cy="3340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540501" y="4438802"/>
            <a:ext cx="483378" cy="363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41951" y="5535555"/>
            <a:ext cx="17855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solidFill>
                  <a:srgbClr val="262626"/>
                </a:solidFill>
              </a:rPr>
              <a:t>Impl Sci 2017;12:110.</a:t>
            </a:r>
            <a:endParaRPr lang="en-US" sz="105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71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3" y="888999"/>
            <a:ext cx="4942307" cy="451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101002" y="264883"/>
            <a:ext cx="10598727" cy="1043565"/>
          </a:xfrm>
        </p:spPr>
        <p:txBody>
          <a:bodyPr>
            <a:noAutofit/>
          </a:bodyPr>
          <a:lstStyle/>
          <a:p>
            <a:pPr lvl="0" algn="ctr"/>
            <a:r>
              <a:rPr lang="en-CA" dirty="0">
                <a:solidFill>
                  <a:schemeClr val="accent1"/>
                </a:solidFill>
              </a:rPr>
              <a:t>What influences sustainability?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Content Placeholder 15"/>
          <p:cNvSpPr txBox="1">
            <a:spLocks/>
          </p:cNvSpPr>
          <p:nvPr/>
        </p:nvSpPr>
        <p:spPr>
          <a:xfrm>
            <a:off x="1199139" y="1049130"/>
            <a:ext cx="5201227" cy="413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B355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EA12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EA12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C5B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BC5B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179B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79BD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sz="2400" dirty="0"/>
              <a:t>Intervention characteristics </a:t>
            </a:r>
          </a:p>
        </p:txBody>
      </p:sp>
      <p:graphicFrame>
        <p:nvGraphicFramePr>
          <p:cNvPr id="20" name="Content Placeholder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577407"/>
              </p:ext>
            </p:extLst>
          </p:nvPr>
        </p:nvGraphicFramePr>
        <p:xfrm>
          <a:off x="6604576" y="1240202"/>
          <a:ext cx="5201227" cy="413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Slide Number Placeholder 3"/>
          <p:cNvSpPr txBox="1">
            <a:spLocks/>
          </p:cNvSpPr>
          <p:nvPr/>
        </p:nvSpPr>
        <p:spPr>
          <a:xfrm>
            <a:off x="7356764" y="6304986"/>
            <a:ext cx="2747818" cy="333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A0E816-A431-194E-86DE-5E25BDA09689}" type="slidenum">
              <a:rPr lang="en-US" smtClean="0">
                <a:solidFill>
                  <a:srgbClr val="008160"/>
                </a:solidFill>
              </a:rPr>
              <a:pPr/>
              <a:t>27</a:t>
            </a:fld>
            <a:endParaRPr lang="en-US" dirty="0">
              <a:solidFill>
                <a:srgbClr val="0081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30673" y="5577098"/>
            <a:ext cx="24757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Impl Sci 2017 Sep 2;12(1):110</a:t>
            </a:r>
            <a:endParaRPr lang="en-US" sz="1100" dirty="0">
              <a:solidFill>
                <a:srgbClr val="26262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4242" y="4100243"/>
            <a:ext cx="1864591" cy="461665"/>
          </a:xfrm>
          <a:prstGeom prst="rect">
            <a:avLst/>
          </a:prstGeom>
          <a:solidFill>
            <a:srgbClr val="7030A0"/>
          </a:solidFill>
          <a:ln cap="sq" cmpd="sng">
            <a:noFill/>
          </a:ln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Clr>
                <a:srgbClr val="2E5D8B"/>
              </a:buClr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evidence-based program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4242" y="4633643"/>
            <a:ext cx="186459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300"/>
              </a:spcAft>
              <a:buClr>
                <a:srgbClr val="2E5D8B"/>
              </a:buClr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strategies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24242" y="5267408"/>
            <a:ext cx="186459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buClr>
                <a:srgbClr val="2E5D8B"/>
              </a:buClr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evidence-based clinical practice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0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457200" y="0"/>
            <a:ext cx="10585938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 pitchFamily="34" charset="0"/>
              </a:rPr>
              <a:t>What influences </a:t>
            </a:r>
            <a:r>
              <a:rPr kumimoji="0" lang="en-CA" sz="4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 pitchFamily="34" charset="0"/>
              </a:rPr>
              <a:t>sustainability</a:t>
            </a: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2004646" y="1291291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</a:rPr>
              <a:t>Implementation team</a:t>
            </a: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Content Placeholder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951161"/>
              </p:ext>
            </p:extLst>
          </p:nvPr>
        </p:nvGraphicFramePr>
        <p:xfrm>
          <a:off x="7162800" y="1291291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9121987" y="5706519"/>
            <a:ext cx="2042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CA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Impl Sci 2017 Sep 2;12(1):110</a:t>
            </a:r>
            <a:endParaRPr lang="en-US" sz="1200" kern="1200" dirty="0">
              <a:solidFill>
                <a:srgbClr val="262626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5719"/>
            <a:ext cx="1664411" cy="109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69" y="1746248"/>
            <a:ext cx="4687454" cy="428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82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2"/>
          <p:cNvSpPr txBox="1">
            <a:spLocks/>
          </p:cNvSpPr>
          <p:nvPr/>
        </p:nvSpPr>
        <p:spPr>
          <a:xfrm>
            <a:off x="2050472" y="-1825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 pitchFamily="34" charset="0"/>
              </a:rPr>
              <a:t>What</a:t>
            </a: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influences sustainability?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30" name="Content Placeholder 15"/>
          <p:cNvSpPr txBox="1">
            <a:spLocks/>
          </p:cNvSpPr>
          <p:nvPr/>
        </p:nvSpPr>
        <p:spPr>
          <a:xfrm>
            <a:off x="2050472" y="11430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</a:rPr>
              <a:t>Implementation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setting </a:t>
            </a:r>
          </a:p>
        </p:txBody>
      </p:sp>
      <p:sp>
        <p:nvSpPr>
          <p:cNvPr id="231" name="Slide Number Placeholder 3"/>
          <p:cNvSpPr txBox="1">
            <a:spLocks/>
          </p:cNvSpPr>
          <p:nvPr/>
        </p:nvSpPr>
        <p:spPr>
          <a:xfrm>
            <a:off x="8198416" y="58099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FontTx/>
            </a:pPr>
            <a:r>
              <a:rPr lang="en-CA" dirty="0" err="1">
                <a:solidFill>
                  <a:srgbClr val="002060"/>
                </a:solidFill>
                <a:latin typeface="Calibri"/>
              </a:rPr>
              <a:t>Impl</a:t>
            </a:r>
            <a:r>
              <a:rPr lang="en-CA" dirty="0">
                <a:solidFill>
                  <a:srgbClr val="002060"/>
                </a:solidFill>
                <a:latin typeface="Calibri"/>
              </a:rPr>
              <a:t> Sci. 2017 Sep 2;12(1):110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32" name="Block Arc 231"/>
          <p:cNvSpPr/>
          <p:nvPr/>
        </p:nvSpPr>
        <p:spPr>
          <a:xfrm>
            <a:off x="297872" y="-242448"/>
            <a:ext cx="7100448" cy="7100448"/>
          </a:xfrm>
          <a:prstGeom prst="blockArc">
            <a:avLst>
              <a:gd name="adj1" fmla="val 18900000"/>
              <a:gd name="adj2" fmla="val 2700000"/>
              <a:gd name="adj3" fmla="val 318"/>
            </a:avLst>
          </a:prstGeom>
          <a:noFill/>
          <a:ln w="25400" cap="flat" cmpd="sng" algn="ctr">
            <a:solidFill>
              <a:srgbClr val="4F81BD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grpSp>
        <p:nvGrpSpPr>
          <p:cNvPr id="233" name="Group 232"/>
          <p:cNvGrpSpPr/>
          <p:nvPr/>
        </p:nvGrpSpPr>
        <p:grpSpPr>
          <a:xfrm>
            <a:off x="6369616" y="910438"/>
            <a:ext cx="3903811" cy="573481"/>
            <a:chOff x="4776344" y="1367638"/>
            <a:chExt cx="3903811" cy="573481"/>
          </a:xfrm>
        </p:grpSpPr>
        <p:grpSp>
          <p:nvGrpSpPr>
            <p:cNvPr id="234" name="Group 233"/>
            <p:cNvGrpSpPr/>
            <p:nvPr/>
          </p:nvGrpSpPr>
          <p:grpSpPr>
            <a:xfrm>
              <a:off x="5063084" y="1424986"/>
              <a:ext cx="3617071" cy="458784"/>
              <a:chOff x="354134" y="372367"/>
              <a:chExt cx="3617071" cy="458784"/>
            </a:xfrm>
          </p:grpSpPr>
          <p:sp>
            <p:nvSpPr>
              <p:cNvPr id="236" name="Rectangle 235"/>
              <p:cNvSpPr/>
              <p:nvPr/>
            </p:nvSpPr>
            <p:spPr>
              <a:xfrm>
                <a:off x="354134" y="372367"/>
                <a:ext cx="3617071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37" name="Rectangle 236"/>
              <p:cNvSpPr/>
              <p:nvPr/>
            </p:nvSpPr>
            <p:spPr>
              <a:xfrm>
                <a:off x="354134" y="372367"/>
                <a:ext cx="3617071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Organization characteristics </a:t>
                </a:r>
              </a:p>
            </p:txBody>
          </p:sp>
        </p:grpSp>
        <p:sp>
          <p:nvSpPr>
            <p:cNvPr id="235" name="Oval 234"/>
            <p:cNvSpPr/>
            <p:nvPr/>
          </p:nvSpPr>
          <p:spPr>
            <a:xfrm>
              <a:off x="4776344" y="1367638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38" name="Group 237"/>
          <p:cNvGrpSpPr/>
          <p:nvPr/>
        </p:nvGrpSpPr>
        <p:grpSpPr>
          <a:xfrm>
            <a:off x="6674416" y="1520038"/>
            <a:ext cx="3599010" cy="573481"/>
            <a:chOff x="5081144" y="1977238"/>
            <a:chExt cx="3599010" cy="573481"/>
          </a:xfrm>
        </p:grpSpPr>
        <p:grpSp>
          <p:nvGrpSpPr>
            <p:cNvPr id="239" name="Group 238"/>
            <p:cNvGrpSpPr/>
            <p:nvPr/>
          </p:nvGrpSpPr>
          <p:grpSpPr>
            <a:xfrm>
              <a:off x="5326807" y="2034586"/>
              <a:ext cx="3353347" cy="458784"/>
              <a:chOff x="728528" y="1114333"/>
              <a:chExt cx="3353347" cy="45878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728528" y="1114333"/>
                <a:ext cx="3353347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42" name="Rectangle 241"/>
              <p:cNvSpPr/>
              <p:nvPr/>
            </p:nvSpPr>
            <p:spPr>
              <a:xfrm>
                <a:off x="728529" y="1114333"/>
                <a:ext cx="3201600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Ability to plan for sustainability </a:t>
                </a:r>
              </a:p>
            </p:txBody>
          </p:sp>
        </p:grpSp>
        <p:sp>
          <p:nvSpPr>
            <p:cNvPr id="240" name="Oval 239"/>
            <p:cNvSpPr/>
            <p:nvPr/>
          </p:nvSpPr>
          <p:spPr>
            <a:xfrm>
              <a:off x="5081144" y="1977238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43" name="Group 242"/>
          <p:cNvGrpSpPr/>
          <p:nvPr/>
        </p:nvGrpSpPr>
        <p:grpSpPr>
          <a:xfrm>
            <a:off x="6995152" y="2129638"/>
            <a:ext cx="3260664" cy="573481"/>
            <a:chOff x="5401880" y="2586838"/>
            <a:chExt cx="3260664" cy="573481"/>
          </a:xfrm>
        </p:grpSpPr>
        <p:grpSp>
          <p:nvGrpSpPr>
            <p:cNvPr id="244" name="Group 243"/>
            <p:cNvGrpSpPr/>
            <p:nvPr/>
          </p:nvGrpSpPr>
          <p:grpSpPr>
            <a:xfrm>
              <a:off x="5688620" y="2644186"/>
              <a:ext cx="2973924" cy="458784"/>
              <a:chOff x="997281" y="1749025"/>
              <a:chExt cx="2973924" cy="458784"/>
            </a:xfrm>
          </p:grpSpPr>
          <p:sp>
            <p:nvSpPr>
              <p:cNvPr id="246" name="Rectangle 245"/>
              <p:cNvSpPr/>
              <p:nvPr/>
            </p:nvSpPr>
            <p:spPr>
              <a:xfrm>
                <a:off x="997281" y="1749025"/>
                <a:ext cx="2973924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47" name="Rectangle 246"/>
              <p:cNvSpPr/>
              <p:nvPr/>
            </p:nvSpPr>
            <p:spPr>
              <a:xfrm>
                <a:off x="997281" y="1749025"/>
                <a:ext cx="2973924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Culture of monitoring and evaluation </a:t>
                </a:r>
              </a:p>
            </p:txBody>
          </p:sp>
        </p:grpSp>
        <p:sp>
          <p:nvSpPr>
            <p:cNvPr id="245" name="Oval 244"/>
            <p:cNvSpPr/>
            <p:nvPr/>
          </p:nvSpPr>
          <p:spPr>
            <a:xfrm>
              <a:off x="5401880" y="2586838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48" name="Group 247"/>
          <p:cNvGrpSpPr/>
          <p:nvPr/>
        </p:nvGrpSpPr>
        <p:grpSpPr>
          <a:xfrm>
            <a:off x="7144046" y="2739238"/>
            <a:ext cx="3187970" cy="573481"/>
            <a:chOff x="5550774" y="3196438"/>
            <a:chExt cx="3187970" cy="573481"/>
          </a:xfrm>
        </p:grpSpPr>
        <p:grpSp>
          <p:nvGrpSpPr>
            <p:cNvPr id="249" name="Group 248"/>
            <p:cNvGrpSpPr/>
            <p:nvPr/>
          </p:nvGrpSpPr>
          <p:grpSpPr>
            <a:xfrm>
              <a:off x="5837515" y="3253787"/>
              <a:ext cx="2901229" cy="458784"/>
              <a:chOff x="1069976" y="2437607"/>
              <a:chExt cx="2901229" cy="458784"/>
            </a:xfrm>
          </p:grpSpPr>
          <p:sp>
            <p:nvSpPr>
              <p:cNvPr id="251" name="Rectangle 250"/>
              <p:cNvSpPr/>
              <p:nvPr/>
            </p:nvSpPr>
            <p:spPr>
              <a:xfrm>
                <a:off x="1069976" y="2437607"/>
                <a:ext cx="2825029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52" name="Rectangle 251"/>
              <p:cNvSpPr/>
              <p:nvPr/>
            </p:nvSpPr>
            <p:spPr>
              <a:xfrm>
                <a:off x="1069976" y="2437607"/>
                <a:ext cx="2901229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Commitment to EBP implementation</a:t>
                </a:r>
              </a:p>
            </p:txBody>
          </p:sp>
        </p:grpSp>
        <p:sp>
          <p:nvSpPr>
            <p:cNvPr id="250" name="Oval 249"/>
            <p:cNvSpPr/>
            <p:nvPr/>
          </p:nvSpPr>
          <p:spPr>
            <a:xfrm>
              <a:off x="5550774" y="3196438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53" name="Group 252"/>
          <p:cNvGrpSpPr/>
          <p:nvPr/>
        </p:nvGrpSpPr>
        <p:grpSpPr>
          <a:xfrm>
            <a:off x="7131616" y="3388919"/>
            <a:ext cx="3260664" cy="573481"/>
            <a:chOff x="5538344" y="3846119"/>
            <a:chExt cx="3260664" cy="573481"/>
          </a:xfrm>
        </p:grpSpPr>
        <p:grpSp>
          <p:nvGrpSpPr>
            <p:cNvPr id="254" name="Group 253"/>
            <p:cNvGrpSpPr/>
            <p:nvPr/>
          </p:nvGrpSpPr>
          <p:grpSpPr>
            <a:xfrm>
              <a:off x="5825084" y="3903467"/>
              <a:ext cx="2973924" cy="458784"/>
              <a:chOff x="997281" y="3126188"/>
              <a:chExt cx="2973924" cy="458784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997281" y="3126188"/>
                <a:ext cx="2837460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57" name="Rectangle 256"/>
              <p:cNvSpPr/>
              <p:nvPr/>
            </p:nvSpPr>
            <p:spPr>
              <a:xfrm>
                <a:off x="997281" y="3126188"/>
                <a:ext cx="2973924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Perceived need for change</a:t>
                </a:r>
              </a:p>
            </p:txBody>
          </p:sp>
        </p:grpSp>
        <p:sp>
          <p:nvSpPr>
            <p:cNvPr id="255" name="Oval 254"/>
            <p:cNvSpPr/>
            <p:nvPr/>
          </p:nvSpPr>
          <p:spPr>
            <a:xfrm>
              <a:off x="5538344" y="3846119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58" name="Group 257"/>
          <p:cNvGrpSpPr/>
          <p:nvPr/>
        </p:nvGrpSpPr>
        <p:grpSpPr>
          <a:xfrm>
            <a:off x="6979216" y="3998519"/>
            <a:ext cx="3488340" cy="573481"/>
            <a:chOff x="5385944" y="4455719"/>
            <a:chExt cx="3488340" cy="573481"/>
          </a:xfrm>
        </p:grpSpPr>
        <p:grpSp>
          <p:nvGrpSpPr>
            <p:cNvPr id="259" name="Group 258"/>
            <p:cNvGrpSpPr/>
            <p:nvPr/>
          </p:nvGrpSpPr>
          <p:grpSpPr>
            <a:xfrm>
              <a:off x="5672684" y="4513067"/>
              <a:ext cx="3201600" cy="458784"/>
              <a:chOff x="769605" y="3814264"/>
              <a:chExt cx="3201600" cy="458784"/>
            </a:xfrm>
          </p:grpSpPr>
          <p:sp>
            <p:nvSpPr>
              <p:cNvPr id="261" name="Rectangle 260"/>
              <p:cNvSpPr/>
              <p:nvPr/>
            </p:nvSpPr>
            <p:spPr>
              <a:xfrm>
                <a:off x="769605" y="3814264"/>
                <a:ext cx="2989860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62" name="Rectangle 261"/>
              <p:cNvSpPr/>
              <p:nvPr/>
            </p:nvSpPr>
            <p:spPr>
              <a:xfrm>
                <a:off x="769605" y="3814264"/>
                <a:ext cx="3201600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Leadership</a:t>
                </a:r>
              </a:p>
            </p:txBody>
          </p:sp>
        </p:grpSp>
        <p:sp>
          <p:nvSpPr>
            <p:cNvPr id="260" name="Oval 259"/>
            <p:cNvSpPr/>
            <p:nvPr/>
          </p:nvSpPr>
          <p:spPr>
            <a:xfrm>
              <a:off x="5385944" y="4455719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63" name="Group 262"/>
          <p:cNvGrpSpPr/>
          <p:nvPr/>
        </p:nvGrpSpPr>
        <p:grpSpPr>
          <a:xfrm>
            <a:off x="6733005" y="4608119"/>
            <a:ext cx="3903811" cy="573481"/>
            <a:chOff x="5139733" y="5065319"/>
            <a:chExt cx="3903811" cy="573481"/>
          </a:xfrm>
        </p:grpSpPr>
        <p:grpSp>
          <p:nvGrpSpPr>
            <p:cNvPr id="264" name="Group 263"/>
            <p:cNvGrpSpPr/>
            <p:nvPr/>
          </p:nvGrpSpPr>
          <p:grpSpPr>
            <a:xfrm>
              <a:off x="5426473" y="5122668"/>
              <a:ext cx="3617071" cy="458784"/>
              <a:chOff x="354134" y="4502846"/>
              <a:chExt cx="3617071" cy="458784"/>
            </a:xfrm>
          </p:grpSpPr>
          <p:sp>
            <p:nvSpPr>
              <p:cNvPr id="266" name="Rectangle 265"/>
              <p:cNvSpPr/>
              <p:nvPr/>
            </p:nvSpPr>
            <p:spPr>
              <a:xfrm>
                <a:off x="354134" y="4502846"/>
                <a:ext cx="3236071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67" name="Rectangle 266"/>
              <p:cNvSpPr/>
              <p:nvPr/>
            </p:nvSpPr>
            <p:spPr>
              <a:xfrm>
                <a:off x="354134" y="4502846"/>
                <a:ext cx="3617071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Community engagement </a:t>
                </a:r>
              </a:p>
            </p:txBody>
          </p:sp>
        </p:grpSp>
        <p:sp>
          <p:nvSpPr>
            <p:cNvPr id="265" name="Oval 264"/>
            <p:cNvSpPr/>
            <p:nvPr/>
          </p:nvSpPr>
          <p:spPr>
            <a:xfrm>
              <a:off x="5139733" y="5065319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grpSp>
        <p:nvGrpSpPr>
          <p:cNvPr id="268" name="Group 267"/>
          <p:cNvGrpSpPr/>
          <p:nvPr/>
        </p:nvGrpSpPr>
        <p:grpSpPr>
          <a:xfrm>
            <a:off x="6428205" y="5217719"/>
            <a:ext cx="3903811" cy="573481"/>
            <a:chOff x="4834933" y="5674919"/>
            <a:chExt cx="3903811" cy="573481"/>
          </a:xfrm>
        </p:grpSpPr>
        <p:grpSp>
          <p:nvGrpSpPr>
            <p:cNvPr id="269" name="Group 268"/>
            <p:cNvGrpSpPr/>
            <p:nvPr/>
          </p:nvGrpSpPr>
          <p:grpSpPr>
            <a:xfrm>
              <a:off x="5121673" y="5732268"/>
              <a:ext cx="3617071" cy="458784"/>
              <a:chOff x="354134" y="4502846"/>
              <a:chExt cx="3617071" cy="458784"/>
            </a:xfrm>
          </p:grpSpPr>
          <p:sp>
            <p:nvSpPr>
              <p:cNvPr id="271" name="Rectangle 270"/>
              <p:cNvSpPr/>
              <p:nvPr/>
            </p:nvSpPr>
            <p:spPr>
              <a:xfrm>
                <a:off x="354134" y="4502846"/>
                <a:ext cx="3540871" cy="458784"/>
              </a:xfrm>
              <a:prstGeom prst="rect">
                <a:avLst/>
              </a:prstGeom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72" name="Rectangle 271"/>
              <p:cNvSpPr/>
              <p:nvPr/>
            </p:nvSpPr>
            <p:spPr>
              <a:xfrm>
                <a:off x="354134" y="4502846"/>
                <a:ext cx="3617071" cy="4587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64161" tIns="35560" rIns="35560" bIns="35560" numCol="1" spcCol="1270" anchor="ctr" anchorCtr="0">
                <a:noAutofit/>
              </a:bodyPr>
              <a:lstStyle/>
              <a:p>
                <a:pPr marL="0" marR="0" lvl="0" indent="0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Internal funding</a:t>
                </a:r>
              </a:p>
            </p:txBody>
          </p:sp>
        </p:grpSp>
        <p:sp>
          <p:nvSpPr>
            <p:cNvPr id="270" name="Oval 269"/>
            <p:cNvSpPr/>
            <p:nvPr/>
          </p:nvSpPr>
          <p:spPr>
            <a:xfrm>
              <a:off x="4834933" y="5674919"/>
              <a:ext cx="573481" cy="573481"/>
            </a:xfrm>
            <a:prstGeom prst="ellipse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</p:grpSp>
      <p:pic>
        <p:nvPicPr>
          <p:cNvPr id="2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68" y="1716451"/>
            <a:ext cx="4327279" cy="395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90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31">
            <a:off x="7167892" y="3147001"/>
            <a:ext cx="4752191" cy="236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Google Shape;29;p2"/>
          <p:cNvSpPr txBox="1">
            <a:spLocks noGrp="1"/>
          </p:cNvSpPr>
          <p:nvPr>
            <p:ph type="title"/>
          </p:nvPr>
        </p:nvSpPr>
        <p:spPr>
          <a:xfrm>
            <a:off x="707159" y="0"/>
            <a:ext cx="10515600" cy="108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sz="4400" dirty="0"/>
              <a:t>Acknowledgement of Traditional Land</a:t>
            </a:r>
            <a:endParaRPr sz="4400" dirty="0"/>
          </a:p>
        </p:txBody>
      </p:sp>
      <p:sp>
        <p:nvSpPr>
          <p:cNvPr id="3" name="Rectangle 2"/>
          <p:cNvSpPr/>
          <p:nvPr/>
        </p:nvSpPr>
        <p:spPr>
          <a:xfrm>
            <a:off x="886691" y="1274618"/>
            <a:ext cx="1022465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I wish to acknowledge the land on which we work. I recognize this territory’s long history, predating European colonies and also acknowledge this territory’s significance for the Indigenous peoples who lived, and continue to live upon it – people whose practices and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spiritualities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were tied to the land and continue to develop in relationship to the territory and its other inhabitants today. </a:t>
            </a:r>
          </a:p>
          <a:p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For thousands of years it has been the traditional land of the of many nations including:</a:t>
            </a:r>
          </a:p>
          <a:p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Mississaugas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of the Credit, </a:t>
            </a:r>
          </a:p>
          <a:p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Anishinaabe</a:t>
            </a:r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Chippewa </a:t>
            </a: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Haudenosaunee</a:t>
            </a:r>
          </a:p>
          <a:p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Wendat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, and </a:t>
            </a: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is now home to many diverse First Nations, Inuit and Métis peoples. </a:t>
            </a:r>
          </a:p>
          <a:p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Today, this meeting place is still the home to many Indigenous people from across Turtle Island and I am grateful to have the opportunity to work on this land and acknowledge a responsibility to care for this land that we use.</a:t>
            </a:r>
          </a:p>
          <a:p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I acknowledge that we are committed to recognize,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honour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and take action on the Truth and Reconciliation Commission and Missing and Murdered Indigenous Women and Girls Inquiry calls to action.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1014099" y="-221672"/>
            <a:ext cx="10845391" cy="127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influences sustainability?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1731818" y="852247"/>
            <a:ext cx="4874876" cy="5064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</a:rPr>
              <a:t>System</a:t>
            </a:r>
          </a:p>
        </p:txBody>
      </p:sp>
      <p:graphicFrame>
        <p:nvGraphicFramePr>
          <p:cNvPr id="13" name="Content Placeholder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318452"/>
              </p:ext>
            </p:extLst>
          </p:nvPr>
        </p:nvGraphicFramePr>
        <p:xfrm>
          <a:off x="6132301" y="872836"/>
          <a:ext cx="4590858" cy="4893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3"/>
          <p:cNvSpPr txBox="1">
            <a:spLocks/>
          </p:cNvSpPr>
          <p:nvPr/>
        </p:nvSpPr>
        <p:spPr>
          <a:xfrm>
            <a:off x="8021782" y="5952659"/>
            <a:ext cx="2575406" cy="40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endParaRPr lang="en-US" dirty="0">
              <a:solidFill>
                <a:srgbClr val="008160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2782" y="5640102"/>
            <a:ext cx="2320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CA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Impl Sci 2017 Sep 2;12(1):110</a:t>
            </a:r>
            <a:endParaRPr lang="en-US" sz="1200" kern="1200" dirty="0">
              <a:solidFill>
                <a:srgbClr val="262626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9" y="1316473"/>
            <a:ext cx="4871366" cy="44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4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Sustainability planning steps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551709"/>
            <a:ext cx="5728855" cy="4209618"/>
          </a:xfrm>
        </p:spPr>
        <p:txBody>
          <a:bodyPr/>
          <a:lstStyle/>
          <a:p>
            <a:pPr marL="45720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Define</a:t>
            </a:r>
            <a:r>
              <a:rPr lang="en-CA" sz="20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 our sustainability domains</a:t>
            </a:r>
          </a:p>
          <a:p>
            <a:pPr marL="857250" lvl="2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16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What is being sustained</a:t>
            </a:r>
          </a:p>
          <a:p>
            <a:pPr marL="857250" lvl="2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16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Where is it being sustained </a:t>
            </a:r>
          </a:p>
          <a:p>
            <a:pPr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endParaRPr lang="en-CA" sz="2000" kern="1200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  <a:cs typeface="+mn-cs"/>
            </a:endParaRPr>
          </a:p>
          <a:p>
            <a:pPr marL="45720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Identify</a:t>
            </a:r>
            <a:r>
              <a:rPr lang="en-CA" sz="20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 our sustainability stakeholders </a:t>
            </a:r>
          </a:p>
          <a:p>
            <a:pPr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endParaRPr lang="en-CA" sz="2000" kern="1200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  <a:cs typeface="+mn-cs"/>
            </a:endParaRPr>
          </a:p>
          <a:p>
            <a:pPr marL="45720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Assess</a:t>
            </a:r>
            <a:r>
              <a:rPr lang="en-CA" sz="20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 the context for sustainability </a:t>
            </a:r>
          </a:p>
          <a:p>
            <a:pPr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endParaRPr lang="en-CA" sz="2000" kern="1200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  <a:cs typeface="+mn-cs"/>
            </a:endParaRPr>
          </a:p>
          <a:p>
            <a:pPr marL="45720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Develop</a:t>
            </a:r>
            <a:r>
              <a:rPr lang="en-CA" sz="20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 sustainability strategies </a:t>
            </a:r>
          </a:p>
          <a:p>
            <a:pPr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endParaRPr lang="en-CA" sz="2000" kern="1200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  <a:cs typeface="+mn-cs"/>
            </a:endParaRPr>
          </a:p>
          <a:p>
            <a:pPr marL="457200" lvl="1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US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Execute, evaluate, and revise </a:t>
            </a:r>
            <a:r>
              <a:rPr lang="en-US" sz="2000" kern="1200" dirty="0">
                <a:solidFill>
                  <a:srgbClr val="002060"/>
                </a:solidFill>
                <a:latin typeface="Trebuchet MS" panose="020B0603020202020204" pitchFamily="34" charset="0"/>
                <a:ea typeface="Batang" panose="02030600000101010101" pitchFamily="18" charset="-127"/>
                <a:cs typeface="+mn-cs"/>
              </a:rPr>
              <a:t>our plan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kern="1200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  <a:ea typeface="Batang" panose="02030600000101010101" pitchFamily="18" charset="-127"/>
            </a:endParaRPr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65" y="1690688"/>
            <a:ext cx="22599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8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example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Sustainability and scalability of a volunteer-based primary care intervention (Health Tapestry)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Used the NHS sustainability survey to develop, implement and pilot the intervention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Used to develop recommendations to optimize intervention to facilitate sustainability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Kastner et al. BMC Health </a:t>
            </a:r>
            <a:r>
              <a:rPr lang="en-US" sz="1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Serv</a:t>
            </a: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Res 2017;17:514.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23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2463" y="28654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Additional Considerations</a:t>
            </a:r>
            <a:b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56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Intersectionality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382713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CA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How is gender and its intersection with other characteristics/factors considered in the development, implementation, and sustainability of implementation interventions?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79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1F6BA3-2584-E540-896B-D4405873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862" y="166687"/>
            <a:ext cx="5200651" cy="57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an intersectionality lens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33734" y="1354137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Implementation of an intervention requires decision making on the part of individuals or organizations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Different leadership traits, influenced by intersectionality</a:t>
            </a:r>
            <a:b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endParaRPr lang="en-US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Stakeholder engagement may be influenced by intersectionality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Different approaches to consensus building etc.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BMC Med Res Methods 2016;16:145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65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an intersectionality lens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47382" y="1327458"/>
            <a:ext cx="10515600" cy="4876800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Communication strategies may differ and response to different communication strategies (such as persuasive techniques) may differ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Negative stereotypes may impede uptake/outcomes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School-based interventions to prevent domestic abuse for children reported that LGBTQ youth felt excluded from the programs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Women/men physicians treat women/men patients differently with different outcomes (for some conditions)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How can sustainability be considered using an intersectionality lens?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Stakeholder engagement, tailoring of the intervention and outcomes…</a:t>
            </a:r>
            <a:br>
              <a:rPr lang="en-US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endParaRPr lang="en-US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r>
              <a:rPr lang="en-US" sz="1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BMC Med Res Methods 2016;16:145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endParaRPr lang="en-US" sz="2400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»"/>
            </a:pPr>
            <a:endParaRPr lang="en-US" sz="2400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600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56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5FA352-C2D4-A24F-8066-E9768C746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7404"/>
            <a:ext cx="12330113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0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A41C89-C75F-8D44-BB52-6CE8827E4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3041" y="-896293"/>
            <a:ext cx="13425488" cy="8001000"/>
          </a:xfrm>
          <a:prstGeom prst="rect">
            <a:avLst/>
          </a:prstGeom>
        </p:spPr>
      </p:pic>
      <p:pic>
        <p:nvPicPr>
          <p:cNvPr id="7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B5D204-B775-634D-B7E6-E05078A8F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02" y="-830798"/>
            <a:ext cx="5732859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665596" y="0"/>
            <a:ext cx="10515600" cy="108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en-US" sz="4400" dirty="0"/>
              <a:t>Competing Interests</a:t>
            </a:r>
            <a:endParaRPr sz="4400" dirty="0"/>
          </a:p>
        </p:txBody>
      </p:sp>
      <p:sp>
        <p:nvSpPr>
          <p:cNvPr id="2" name="Rectangle 1"/>
          <p:cNvSpPr/>
          <p:nvPr/>
        </p:nvSpPr>
        <p:spPr>
          <a:xfrm>
            <a:off x="665595" y="1496290"/>
            <a:ext cx="9711459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CA" alt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No Pharma funding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CA" alt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Associate editor for ACP Journal Club, Implementation Science; Editorial Board for JCE</a:t>
            </a:r>
          </a:p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Wrote a book on knowledge translation, royalties go to a trainee fund</a:t>
            </a:r>
          </a:p>
          <a:p>
            <a:endParaRPr lang="en-US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example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33735" y="1282060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The National Diabetes Prevention Program Implementation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164 participating sites across 38 states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24% of participants reported racial/ethnic minority status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Reach into underserved population groups was limited (20% male participants)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In 2017, CDC began funding 10 organization to deliver in underserved areas</a:t>
            </a:r>
          </a:p>
          <a:p>
            <a:pPr marL="2057400" lvl="4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Nhim</a:t>
            </a:r>
            <a:r>
              <a:rPr lang="en-US" sz="2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et al. </a:t>
            </a:r>
            <a:r>
              <a:rPr lang="en-US" sz="2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Impl</a:t>
            </a:r>
            <a:r>
              <a:rPr lang="en-US" sz="2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Sci</a:t>
            </a:r>
            <a:r>
              <a:rPr lang="en-US" sz="2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2019;14:81.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13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considerations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47382" y="1690688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We need to know when to stop doing something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8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De-adoption</a:t>
            </a:r>
          </a:p>
          <a:p>
            <a:pPr marL="1143000" lvl="2" indent="-2286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And, how to sustain de-adoption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0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57388" y="3603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dirty="0">
                <a:solidFill>
                  <a:prstClr val="black"/>
                </a:solidFill>
              </a:rPr>
              <a:t>Niven et al. BMC Med 2015;13:255</a:t>
            </a:r>
            <a:br>
              <a:rPr lang="en-US" sz="5400" dirty="0">
                <a:solidFill>
                  <a:sysClr val="windowText" lastClr="000000"/>
                </a:solidFill>
              </a:rPr>
            </a:br>
            <a:endParaRPr lang="en-US" sz="1600" dirty="0"/>
          </a:p>
        </p:txBody>
      </p:sp>
      <p:pic>
        <p:nvPicPr>
          <p:cNvPr id="5" name="Picture 2" descr="Fig.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303338"/>
            <a:ext cx="6682977" cy="44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80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considerations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88326" y="1526915"/>
            <a:ext cx="10515600" cy="4486275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altLang="en-US" sz="32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Policy cycles/interests are often different from organisational and research timelines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altLang="en-US" sz="32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?Academic credit for staying engaged with a project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92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850" y="-1006596"/>
            <a:ext cx="16316183" cy="211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22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06689" y="1402544"/>
            <a:ext cx="10515600" cy="4351338"/>
          </a:xfrm>
        </p:spPr>
        <p:txBody>
          <a:bodyPr/>
          <a:lstStyle/>
          <a:p>
            <a:pPr lvl="0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Plan for sustainability at project onset and select an appropriate theory/model/framework</a:t>
            </a:r>
          </a:p>
          <a:p>
            <a:pPr lvl="0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Consider what we are trying to sustain and how/when we are going to measure it</a:t>
            </a:r>
          </a:p>
          <a:p>
            <a:pPr lvl="0" indent="-45720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AutoNum type="arabicPeriod"/>
            </a:pPr>
            <a:r>
              <a:rPr lang="en-CA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Consider using an intersectionality lens </a:t>
            </a: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13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Other tools/products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402544"/>
            <a:ext cx="10515600" cy="4351338"/>
          </a:xfrm>
        </p:spPr>
        <p:txBody>
          <a:bodyPr/>
          <a:lstStyle/>
          <a:p>
            <a:endParaRPr lang="en-CA" dirty="0">
              <a:solidFill>
                <a:srgbClr val="002060"/>
              </a:solidFill>
              <a:hlinkClick r:id="" action="ppaction://noaction"/>
            </a:endParaRPr>
          </a:p>
          <a:p>
            <a:r>
              <a:rPr lang="en-CA" dirty="0">
                <a:solidFill>
                  <a:srgbClr val="002060"/>
                </a:solidFill>
                <a:hlinkClick r:id="rId2"/>
              </a:rPr>
              <a:t>https://knowledgetranslation.net/kt-tools</a:t>
            </a:r>
            <a:endParaRPr lang="en-CA" dirty="0">
              <a:solidFill>
                <a:srgbClr val="002060"/>
              </a:solidFill>
            </a:endParaRPr>
          </a:p>
          <a:p>
            <a:endParaRPr lang="en-CA" dirty="0">
              <a:solidFill>
                <a:srgbClr val="002060"/>
              </a:solidFill>
            </a:endParaRPr>
          </a:p>
          <a:p>
            <a:r>
              <a:rPr lang="en-CA" dirty="0">
                <a:solidFill>
                  <a:srgbClr val="002060"/>
                </a:solidFill>
              </a:rPr>
              <a:t>Sharon.straus@utoronto.ca </a:t>
            </a:r>
          </a:p>
          <a:p>
            <a:pPr marL="55562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66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Acknowledgements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8427" y="1150132"/>
            <a:ext cx="4620904" cy="4351338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Andrea Tricco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Tina Fahim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Deb White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Noah </a:t>
            </a:r>
            <a:r>
              <a:rPr lang="en-CA" sz="26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Ivers</a:t>
            </a:r>
            <a:endParaRPr lang="en-CA" sz="26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Onil</a:t>
            </a: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Bhattacharyya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Lisa Puchalski-Ritchie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Andrea Page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Lisa Strifler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Jennifer Watt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26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Eric Wong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CA" sz="26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5168" y="1150132"/>
            <a:ext cx="41625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 err="1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Jayna</a:t>
            </a: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 Holroyd-Leduc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Monika Kastner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Barbara Liu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Catherine Yu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Tom Stelfox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Camilla Wong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Samir Gupta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Argie Veroniki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Meghan Elliott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Charlene Soobiah</a:t>
            </a:r>
          </a:p>
          <a:p>
            <a:pPr marL="342900" lvl="0" indent="-342900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My KT Program!</a:t>
            </a:r>
          </a:p>
        </p:txBody>
      </p:sp>
    </p:spTree>
    <p:extLst>
      <p:ext uri="{BB962C8B-B14F-4D97-AF65-F5344CB8AC3E}">
        <p14:creationId xmlns:p14="http://schemas.microsoft.com/office/powerpoint/2010/main" val="672198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What are the research gaps?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522413"/>
            <a:ext cx="10515600" cy="4351338"/>
          </a:xfrm>
        </p:spPr>
        <p:txBody>
          <a:bodyPr/>
          <a:lstStyle/>
          <a:p>
            <a:r>
              <a:rPr lang="en-CA" sz="2400" dirty="0">
                <a:latin typeface="Trebuchet MS" panose="020B0603020202020204" pitchFamily="34" charset="0"/>
              </a:rPr>
              <a:t>Identify determinants of implementation intervention sustainability across settings, interventions, conditions,  and time</a:t>
            </a:r>
          </a:p>
          <a:p>
            <a:r>
              <a:rPr lang="en-CA" sz="2400" dirty="0">
                <a:latin typeface="Trebuchet MS" panose="020B0603020202020204" pitchFamily="34" charset="0"/>
              </a:rPr>
              <a:t>Identify how and why these interventions are adapted and impact on sustainability</a:t>
            </a:r>
          </a:p>
          <a:p>
            <a:r>
              <a:rPr lang="en-CA" sz="2400" dirty="0">
                <a:latin typeface="Trebuchet MS" panose="020B0603020202020204" pitchFamily="34" charset="0"/>
              </a:rPr>
              <a:t>Determine the return on investment of implementation intervention sustainability over different periods and stakeholder perspectives</a:t>
            </a:r>
          </a:p>
          <a:p>
            <a:r>
              <a:rPr lang="en-CA" sz="2400" dirty="0">
                <a:latin typeface="Trebuchet MS" panose="020B0603020202020204" pitchFamily="34" charset="0"/>
              </a:rPr>
              <a:t>Leverage existing and planned projects across settings and countries! </a:t>
            </a:r>
          </a:p>
          <a:p>
            <a:r>
              <a:rPr lang="en-CA" sz="2400" dirty="0">
                <a:latin typeface="Trebuchet MS" panose="020B0603020202020204" pitchFamily="34" charset="0"/>
              </a:rPr>
              <a:t>Use of AI to model sustainability</a:t>
            </a:r>
          </a:p>
          <a:p>
            <a:pPr lvl="1"/>
            <a:endParaRPr lang="en-CA" sz="1800" dirty="0">
              <a:latin typeface="Trebuchet MS" panose="020B0603020202020204" pitchFamily="34" charset="0"/>
            </a:endParaRPr>
          </a:p>
          <a:p>
            <a:endParaRPr lang="en-CA" sz="2000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2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651741" y="0"/>
            <a:ext cx="10515600" cy="108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en-US" sz="4400" dirty="0"/>
              <a:t>Objectives</a:t>
            </a:r>
            <a:endParaRPr sz="4400" dirty="0"/>
          </a:p>
        </p:txBody>
      </p:sp>
      <p:sp>
        <p:nvSpPr>
          <p:cNvPr id="2" name="Rectangle 1"/>
          <p:cNvSpPr/>
          <p:nvPr/>
        </p:nvSpPr>
        <p:spPr>
          <a:xfrm>
            <a:off x="651741" y="1302325"/>
            <a:ext cx="111535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Increase knowledge of what sustainability is and why it is relevant to implementation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Increase knowledge in the use of a framework for implementation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Increase knowledge for evaluating implementation sustainability</a:t>
            </a:r>
            <a:endParaRPr lang="en-US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7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86" y="0"/>
            <a:ext cx="5927688" cy="61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9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56" y="176689"/>
            <a:ext cx="5749636" cy="5924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13165" y="2410691"/>
            <a:ext cx="4211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2000" b="1" dirty="0">
                <a:solidFill>
                  <a:srgbClr val="002060"/>
                </a:solidFill>
                <a:latin typeface="+mn-lt"/>
              </a:rPr>
              <a:t>‘Evidence-based medicine should be complemented by evidence-based implementation’</a:t>
            </a:r>
          </a:p>
        </p:txBody>
      </p:sp>
    </p:spTree>
    <p:extLst>
      <p:ext uri="{BB962C8B-B14F-4D97-AF65-F5344CB8AC3E}">
        <p14:creationId xmlns:p14="http://schemas.microsoft.com/office/powerpoint/2010/main" val="368333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people have tried to: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Exercise more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Lose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Stop 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Reduce ETOH intake ...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31850" y="1607128"/>
            <a:ext cx="8727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213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Sustainability is challenging!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Systematic review of professionals’ adherence to guidelines</a:t>
            </a:r>
          </a:p>
          <a:p>
            <a:pPr marL="533400" lvl="1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>
                <a:solidFill>
                  <a:srgbClr val="002060"/>
                </a:solidFill>
              </a:rPr>
              <a:t>14 studies with 18 sustainability evaluations</a:t>
            </a:r>
          </a:p>
          <a:p>
            <a:pPr marL="533400" lvl="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- Mean timeframe of 2.6 years (1.5 to 7 years)</a:t>
            </a:r>
          </a:p>
          <a:p>
            <a:pPr marL="533400" lvl="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- Adherence decreased after more than </a:t>
            </a:r>
            <a:r>
              <a:rPr lang="en-US" dirty="0">
                <a:solidFill>
                  <a:srgbClr val="002060"/>
                </a:solidFill>
              </a:rPr>
              <a:t>1 year in half of the cases</a:t>
            </a:r>
          </a:p>
          <a:p>
            <a:pPr lvl="4"/>
            <a:r>
              <a:rPr lang="en-US" sz="1600" dirty="0"/>
              <a:t>Ament et al. BMJ Open 2015;5(12):e008073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9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14141"/>
      </a:dk1>
      <a:lt1>
        <a:srgbClr val="FFFFFF"/>
      </a:lt1>
      <a:dk2>
        <a:srgbClr val="4179BD"/>
      </a:dk2>
      <a:lt2>
        <a:srgbClr val="E7E6E6"/>
      </a:lt2>
      <a:accent1>
        <a:srgbClr val="4179BD"/>
      </a:accent1>
      <a:accent2>
        <a:srgbClr val="EEA120"/>
      </a:accent2>
      <a:accent3>
        <a:srgbClr val="FBC5B5"/>
      </a:accent3>
      <a:accent4>
        <a:srgbClr val="1B3455"/>
      </a:accent4>
      <a:accent5>
        <a:srgbClr val="414141"/>
      </a:accent5>
      <a:accent6>
        <a:srgbClr val="414141"/>
      </a:accent6>
      <a:hlink>
        <a:srgbClr val="4179BD"/>
      </a:hlink>
      <a:folHlink>
        <a:srgbClr val="1B34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1928</Words>
  <Application>Microsoft Office PowerPoint</Application>
  <PresentationFormat>Widescreen</PresentationFormat>
  <Paragraphs>293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Trebuchet MS</vt:lpstr>
      <vt:lpstr>Office Theme</vt:lpstr>
      <vt:lpstr>ENTER PRESENTATION  TITLE HERE</vt:lpstr>
      <vt:lpstr>Sustainability</vt:lpstr>
      <vt:lpstr>Acknowledgement of Traditional Land</vt:lpstr>
      <vt:lpstr>Competing Interests</vt:lpstr>
      <vt:lpstr>Objectives</vt:lpstr>
      <vt:lpstr>PowerPoint Presentation</vt:lpstr>
      <vt:lpstr>PowerPoint Presentation</vt:lpstr>
      <vt:lpstr>How many people have tried to:</vt:lpstr>
      <vt:lpstr>Sustainability is challenging!</vt:lpstr>
      <vt:lpstr>Why is sustainability important?</vt:lpstr>
      <vt:lpstr>Why is sustainability important?</vt:lpstr>
      <vt:lpstr>What is sustainability?</vt:lpstr>
      <vt:lpstr>The importance of defining it</vt:lpstr>
      <vt:lpstr>PowerPoint Presentation</vt:lpstr>
      <vt:lpstr>What are we sustaining?</vt:lpstr>
      <vt:lpstr>What theories/models/frameworks can be used to inform sustainability?</vt:lpstr>
      <vt:lpstr>Which t/m/f?</vt:lpstr>
      <vt:lpstr>PowerPoint Presentation</vt:lpstr>
      <vt:lpstr>There are also frameworks focused on sustainability alone</vt:lpstr>
      <vt:lpstr>PowerPoint Presentation</vt:lpstr>
      <vt:lpstr>Is sustainability being measured?</vt:lpstr>
      <vt:lpstr>Is sustainability being measured?</vt:lpstr>
      <vt:lpstr>Is sustainability being measured?</vt:lpstr>
      <vt:lpstr>How is sustainability measured?</vt:lpstr>
      <vt:lpstr>Is it examined prospectively or retrospectively?</vt:lpstr>
      <vt:lpstr>What influences sustainability?</vt:lpstr>
      <vt:lpstr>What influences sustainability?</vt:lpstr>
      <vt:lpstr>PowerPoint Presentation</vt:lpstr>
      <vt:lpstr>PowerPoint Presentation</vt:lpstr>
      <vt:lpstr>PowerPoint Presentation</vt:lpstr>
      <vt:lpstr>Sustainability planning steps</vt:lpstr>
      <vt:lpstr>An example</vt:lpstr>
      <vt:lpstr>Additional Considerations </vt:lpstr>
      <vt:lpstr>Intersectionality</vt:lpstr>
      <vt:lpstr>PowerPoint Presentation</vt:lpstr>
      <vt:lpstr>Using an intersectionality lens</vt:lpstr>
      <vt:lpstr>Using an intersectionality lens</vt:lpstr>
      <vt:lpstr>PowerPoint Presentation</vt:lpstr>
      <vt:lpstr>PowerPoint Presentation</vt:lpstr>
      <vt:lpstr>An example </vt:lpstr>
      <vt:lpstr>Additional considerations</vt:lpstr>
      <vt:lpstr>PowerPoint Presentation</vt:lpstr>
      <vt:lpstr>Additional considerations</vt:lpstr>
      <vt:lpstr>PowerPoint Presentation</vt:lpstr>
      <vt:lpstr>Summary</vt:lpstr>
      <vt:lpstr>Other tools/products</vt:lpstr>
      <vt:lpstr>Acknowledgements</vt:lpstr>
      <vt:lpstr>What are the research gaps?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PRESENTATION  TITLE HERE</dc:title>
  <dc:creator>JILL Haught</dc:creator>
  <cp:lastModifiedBy>Jennifer</cp:lastModifiedBy>
  <cp:revision>99</cp:revision>
  <dcterms:created xsi:type="dcterms:W3CDTF">2019-06-12T14:21:30Z</dcterms:created>
  <dcterms:modified xsi:type="dcterms:W3CDTF">2020-07-30T18:41:09Z</dcterms:modified>
</cp:coreProperties>
</file>