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62" r:id="rId3"/>
    <p:sldId id="267" r:id="rId4"/>
    <p:sldId id="258" r:id="rId5"/>
    <p:sldId id="277" r:id="rId6"/>
    <p:sldId id="265" r:id="rId7"/>
    <p:sldId id="398" r:id="rId8"/>
    <p:sldId id="360" r:id="rId9"/>
    <p:sldId id="272" r:id="rId10"/>
    <p:sldId id="269" r:id="rId11"/>
    <p:sldId id="268" r:id="rId12"/>
    <p:sldId id="273" r:id="rId13"/>
    <p:sldId id="283" r:id="rId14"/>
    <p:sldId id="270" r:id="rId15"/>
    <p:sldId id="274" r:id="rId16"/>
    <p:sldId id="275" r:id="rId17"/>
    <p:sldId id="356" r:id="rId18"/>
    <p:sldId id="276" r:id="rId19"/>
    <p:sldId id="359" r:id="rId20"/>
    <p:sldId id="278" r:id="rId21"/>
    <p:sldId id="354" r:id="rId22"/>
    <p:sldId id="397" r:id="rId23"/>
    <p:sldId id="365" r:id="rId24"/>
    <p:sldId id="396" r:id="rId25"/>
    <p:sldId id="284" r:id="rId26"/>
    <p:sldId id="289" r:id="rId27"/>
    <p:sldId id="394" r:id="rId28"/>
    <p:sldId id="347" r:id="rId29"/>
    <p:sldId id="346" r:id="rId30"/>
    <p:sldId id="285" r:id="rId31"/>
    <p:sldId id="286" r:id="rId32"/>
    <p:sldId id="287" r:id="rId33"/>
    <p:sldId id="288" r:id="rId34"/>
    <p:sldId id="361" r:id="rId35"/>
    <p:sldId id="279" r:id="rId36"/>
    <p:sldId id="355" r:id="rId37"/>
    <p:sldId id="357" r:id="rId38"/>
    <p:sldId id="296" r:id="rId39"/>
    <p:sldId id="311" r:id="rId40"/>
    <p:sldId id="299" r:id="rId41"/>
    <p:sldId id="300" r:id="rId42"/>
    <p:sldId id="304" r:id="rId43"/>
    <p:sldId id="308" r:id="rId44"/>
    <p:sldId id="306" r:id="rId45"/>
    <p:sldId id="310" r:id="rId46"/>
    <p:sldId id="313" r:id="rId47"/>
    <p:sldId id="348" r:id="rId48"/>
    <p:sldId id="349" r:id="rId49"/>
    <p:sldId id="353" r:id="rId50"/>
    <p:sldId id="399" r:id="rId51"/>
    <p:sldId id="352" r:id="rId52"/>
    <p:sldId id="400" r:id="rId5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6" autoAdjust="0"/>
  </p:normalViewPr>
  <p:slideViewPr>
    <p:cSldViewPr snapToGrid="0">
      <p:cViewPr varScale="1">
        <p:scale>
          <a:sx n="102" d="100"/>
          <a:sy n="102" d="100"/>
        </p:scale>
        <p:origin x="992" y="184"/>
      </p:cViewPr>
      <p:guideLst/>
    </p:cSldViewPr>
  </p:slideViewPr>
  <p:outlineViewPr>
    <p:cViewPr>
      <p:scale>
        <a:sx n="33" d="100"/>
        <a:sy n="33" d="100"/>
      </p:scale>
      <p:origin x="0" y="-23628"/>
    </p:cViewPr>
  </p:outlin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CVA</c:v>
                </c:pt>
              </c:strCache>
            </c:strRef>
          </c:tx>
          <c:spPr>
            <a:ln w="28575" cap="rnd">
              <a:solidFill>
                <a:schemeClr val="accent4"/>
              </a:solidFill>
              <a:round/>
            </a:ln>
            <a:effectLst/>
          </c:spPr>
          <c:marker>
            <c:symbol val="none"/>
          </c:marker>
          <c:cat>
            <c:numRef>
              <c:f>Sheet1!$A$2:$A$6</c:f>
              <c:numCache>
                <c:formatCode>General</c:formatCode>
                <c:ptCount val="5"/>
                <c:pt idx="0">
                  <c:v>200</c:v>
                </c:pt>
                <c:pt idx="1">
                  <c:v>180</c:v>
                </c:pt>
                <c:pt idx="2">
                  <c:v>150</c:v>
                </c:pt>
                <c:pt idx="3">
                  <c:v>140</c:v>
                </c:pt>
                <c:pt idx="4">
                  <c:v>120</c:v>
                </c:pt>
              </c:numCache>
            </c:numRef>
          </c:cat>
          <c:val>
            <c:numRef>
              <c:f>Sheet1!$B$2:$B$6</c:f>
              <c:numCache>
                <c:formatCode>0%</c:formatCode>
                <c:ptCount val="5"/>
                <c:pt idx="0">
                  <c:v>0.3</c:v>
                </c:pt>
                <c:pt idx="1">
                  <c:v>0.2</c:v>
                </c:pt>
                <c:pt idx="2">
                  <c:v>0.1</c:v>
                </c:pt>
                <c:pt idx="3">
                  <c:v>0.1</c:v>
                </c:pt>
                <c:pt idx="4">
                  <c:v>0.1</c:v>
                </c:pt>
              </c:numCache>
            </c:numRef>
          </c:val>
          <c:smooth val="0"/>
          <c:extLst>
            <c:ext xmlns:c16="http://schemas.microsoft.com/office/drawing/2014/chart" uri="{C3380CC4-5D6E-409C-BE32-E72D297353CC}">
              <c16:uniqueId val="{00000000-9D4D-4B2E-98FC-C3CD41C4647E}"/>
            </c:ext>
          </c:extLst>
        </c:ser>
        <c:ser>
          <c:idx val="1"/>
          <c:order val="1"/>
          <c:tx>
            <c:strRef>
              <c:f>Sheet1!$C$1</c:f>
              <c:strCache>
                <c:ptCount val="1"/>
                <c:pt idx="0">
                  <c:v>MI</c:v>
                </c:pt>
              </c:strCache>
            </c:strRef>
          </c:tx>
          <c:spPr>
            <a:ln w="28575" cap="rnd">
              <a:solidFill>
                <a:schemeClr val="tx2"/>
              </a:solidFill>
              <a:round/>
            </a:ln>
            <a:effectLst/>
          </c:spPr>
          <c:marker>
            <c:symbol val="none"/>
          </c:marker>
          <c:cat>
            <c:numRef>
              <c:f>Sheet1!$A$2:$A$6</c:f>
              <c:numCache>
                <c:formatCode>General</c:formatCode>
                <c:ptCount val="5"/>
                <c:pt idx="0">
                  <c:v>200</c:v>
                </c:pt>
                <c:pt idx="1">
                  <c:v>180</c:v>
                </c:pt>
                <c:pt idx="2">
                  <c:v>150</c:v>
                </c:pt>
                <c:pt idx="3">
                  <c:v>140</c:v>
                </c:pt>
                <c:pt idx="4">
                  <c:v>120</c:v>
                </c:pt>
              </c:numCache>
            </c:numRef>
          </c:cat>
          <c:val>
            <c:numRef>
              <c:f>Sheet1!$C$2:$C$6</c:f>
              <c:numCache>
                <c:formatCode>0%</c:formatCode>
                <c:ptCount val="5"/>
                <c:pt idx="0">
                  <c:v>0.12</c:v>
                </c:pt>
                <c:pt idx="1">
                  <c:v>0.11</c:v>
                </c:pt>
                <c:pt idx="2">
                  <c:v>9.7000000000000003E-2</c:v>
                </c:pt>
                <c:pt idx="3">
                  <c:v>0.09</c:v>
                </c:pt>
                <c:pt idx="4">
                  <c:v>0.08</c:v>
                </c:pt>
              </c:numCache>
            </c:numRef>
          </c:val>
          <c:smooth val="0"/>
          <c:extLst>
            <c:ext xmlns:c16="http://schemas.microsoft.com/office/drawing/2014/chart" uri="{C3380CC4-5D6E-409C-BE32-E72D297353CC}">
              <c16:uniqueId val="{00000001-9D4D-4B2E-98FC-C3CD41C4647E}"/>
            </c:ext>
          </c:extLst>
        </c:ser>
        <c:dLbls>
          <c:showLegendKey val="0"/>
          <c:showVal val="0"/>
          <c:showCatName val="0"/>
          <c:showSerName val="0"/>
          <c:showPercent val="0"/>
          <c:showBubbleSize val="0"/>
        </c:dLbls>
        <c:smooth val="0"/>
        <c:axId val="509188144"/>
        <c:axId val="509185792"/>
      </c:lineChart>
      <c:catAx>
        <c:axId val="5091881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a:t>Systolic BP</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185792"/>
        <c:crosses val="autoZero"/>
        <c:auto val="1"/>
        <c:lblAlgn val="ctr"/>
        <c:lblOffset val="100"/>
        <c:noMultiLvlLbl val="0"/>
      </c:catAx>
      <c:valAx>
        <c:axId val="509185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a:t>%</a:t>
                </a:r>
                <a:r>
                  <a:rPr lang="en-US" sz="1600" b="1" baseline="0" dirty="0"/>
                  <a:t> Risk</a:t>
                </a:r>
                <a:endParaRPr lang="en-US" sz="1600" b="1" dirty="0"/>
              </a:p>
            </c:rich>
          </c:tx>
          <c:layout>
            <c:manualLayout>
              <c:xMode val="edge"/>
              <c:yMode val="edge"/>
              <c:x val="1.7728532887126478E-2"/>
              <c:y val="0.3937915246245295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18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62607A5-FBE3-401F-ACCE-D1E00C3FA344}" type="datetimeFigureOut">
              <a:rPr lang="en-US" smtClean="0"/>
              <a:t>8/19/19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2410D028-5CE3-40A3-8093-2D5691276351}" type="slidenum">
              <a:rPr lang="en-US" smtClean="0"/>
              <a:t>‹#›</a:t>
            </a:fld>
            <a:endParaRPr lang="en-US"/>
          </a:p>
        </p:txBody>
      </p:sp>
    </p:spTree>
    <p:extLst>
      <p:ext uri="{BB962C8B-B14F-4D97-AF65-F5344CB8AC3E}">
        <p14:creationId xmlns:p14="http://schemas.microsoft.com/office/powerpoint/2010/main" val="191809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D028-5CE3-40A3-8093-2D5691276351}" type="slidenum">
              <a:rPr lang="en-US" smtClean="0"/>
              <a:t>1</a:t>
            </a:fld>
            <a:endParaRPr lang="en-US"/>
          </a:p>
        </p:txBody>
      </p:sp>
    </p:spTree>
    <p:extLst>
      <p:ext uri="{BB962C8B-B14F-4D97-AF65-F5344CB8AC3E}">
        <p14:creationId xmlns:p14="http://schemas.microsoft.com/office/powerpoint/2010/main" val="362427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are desired outcomes for which it makes little sense to ask why or …so that?  </a:t>
            </a:r>
          </a:p>
        </p:txBody>
      </p:sp>
      <p:sp>
        <p:nvSpPr>
          <p:cNvPr id="4" name="Slide Number Placeholder 3"/>
          <p:cNvSpPr>
            <a:spLocks noGrp="1"/>
          </p:cNvSpPr>
          <p:nvPr>
            <p:ph type="sldNum" sz="quarter" idx="5"/>
          </p:nvPr>
        </p:nvSpPr>
        <p:spPr/>
        <p:txBody>
          <a:bodyPr/>
          <a:lstStyle/>
          <a:p>
            <a:fld id="{2410D028-5CE3-40A3-8093-2D5691276351}" type="slidenum">
              <a:rPr lang="en-US" smtClean="0"/>
              <a:t>12</a:t>
            </a:fld>
            <a:endParaRPr lang="en-US"/>
          </a:p>
        </p:txBody>
      </p:sp>
    </p:spTree>
    <p:extLst>
      <p:ext uri="{BB962C8B-B14F-4D97-AF65-F5344CB8AC3E}">
        <p14:creationId xmlns:p14="http://schemas.microsoft.com/office/powerpoint/2010/main" val="250372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Person-centered care would focus first and most heavily on the preventive measures that would probably have the largest impact (physical activity and firearm safety).</a:t>
            </a:r>
          </a:p>
        </p:txBody>
      </p:sp>
      <p:sp>
        <p:nvSpPr>
          <p:cNvPr id="4" name="Slide Number Placeholder 3"/>
          <p:cNvSpPr>
            <a:spLocks noGrp="1"/>
          </p:cNvSpPr>
          <p:nvPr>
            <p:ph type="sldNum" sz="quarter" idx="5"/>
          </p:nvPr>
        </p:nvSpPr>
        <p:spPr/>
        <p:txBody>
          <a:bodyPr/>
          <a:lstStyle/>
          <a:p>
            <a:fld id="{2410D028-5CE3-40A3-8093-2D5691276351}" type="slidenum">
              <a:rPr lang="en-US" smtClean="0"/>
              <a:t>13</a:t>
            </a:fld>
            <a:endParaRPr lang="en-US"/>
          </a:p>
        </p:txBody>
      </p:sp>
    </p:spTree>
    <p:extLst>
      <p:ext uri="{BB962C8B-B14F-4D97-AF65-F5344CB8AC3E}">
        <p14:creationId xmlns:p14="http://schemas.microsoft.com/office/powerpoint/2010/main" val="147565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Person-centered care focuses in the outcomes of importance to each person.  That doesn’t always require achieving normalcy.</a:t>
            </a:r>
          </a:p>
        </p:txBody>
      </p:sp>
      <p:sp>
        <p:nvSpPr>
          <p:cNvPr id="4" name="Slide Number Placeholder 3"/>
          <p:cNvSpPr>
            <a:spLocks noGrp="1"/>
          </p:cNvSpPr>
          <p:nvPr>
            <p:ph type="sldNum" sz="quarter" idx="5"/>
          </p:nvPr>
        </p:nvSpPr>
        <p:spPr/>
        <p:txBody>
          <a:bodyPr/>
          <a:lstStyle/>
          <a:p>
            <a:fld id="{2410D028-5CE3-40A3-8093-2D5691276351}" type="slidenum">
              <a:rPr lang="en-US" smtClean="0"/>
              <a:t>14</a:t>
            </a:fld>
            <a:endParaRPr lang="en-US"/>
          </a:p>
        </p:txBody>
      </p:sp>
    </p:spTree>
    <p:extLst>
      <p:ext uri="{BB962C8B-B14F-4D97-AF65-F5344CB8AC3E}">
        <p14:creationId xmlns:p14="http://schemas.microsoft.com/office/powerpoint/2010/main" val="56841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and development goal is generally assumed, and the clinician’s role is often covert.</a:t>
            </a:r>
          </a:p>
        </p:txBody>
      </p:sp>
      <p:sp>
        <p:nvSpPr>
          <p:cNvPr id="4" name="Slide Number Placeholder 3"/>
          <p:cNvSpPr>
            <a:spLocks noGrp="1"/>
          </p:cNvSpPr>
          <p:nvPr>
            <p:ph type="sldNum" sz="quarter" idx="5"/>
          </p:nvPr>
        </p:nvSpPr>
        <p:spPr/>
        <p:txBody>
          <a:bodyPr/>
          <a:lstStyle/>
          <a:p>
            <a:fld id="{2410D028-5CE3-40A3-8093-2D5691276351}" type="slidenum">
              <a:rPr lang="en-US" smtClean="0"/>
              <a:t>15</a:t>
            </a:fld>
            <a:endParaRPr lang="en-US"/>
          </a:p>
        </p:txBody>
      </p:sp>
    </p:spTree>
    <p:extLst>
      <p:ext uri="{BB962C8B-B14F-4D97-AF65-F5344CB8AC3E}">
        <p14:creationId xmlns:p14="http://schemas.microsoft.com/office/powerpoint/2010/main" val="210882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Viewing a good death as a goal assures that everyone has been advised and helped to communicate advance directives.</a:t>
            </a:r>
          </a:p>
        </p:txBody>
      </p:sp>
      <p:sp>
        <p:nvSpPr>
          <p:cNvPr id="4" name="Slide Number Placeholder 3"/>
          <p:cNvSpPr>
            <a:spLocks noGrp="1"/>
          </p:cNvSpPr>
          <p:nvPr>
            <p:ph type="sldNum" sz="quarter" idx="5"/>
          </p:nvPr>
        </p:nvSpPr>
        <p:spPr/>
        <p:txBody>
          <a:bodyPr/>
          <a:lstStyle/>
          <a:p>
            <a:fld id="{2410D028-5CE3-40A3-8093-2D5691276351}" type="slidenum">
              <a:rPr lang="en-US" smtClean="0"/>
              <a:t>16</a:t>
            </a:fld>
            <a:endParaRPr lang="en-US"/>
          </a:p>
        </p:txBody>
      </p:sp>
    </p:spTree>
    <p:extLst>
      <p:ext uri="{BB962C8B-B14F-4D97-AF65-F5344CB8AC3E}">
        <p14:creationId xmlns:p14="http://schemas.microsoft.com/office/powerpoint/2010/main" val="425484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the quadruple aim since patient experience of care is a major component of financial viability.</a:t>
            </a:r>
          </a:p>
        </p:txBody>
      </p:sp>
      <p:sp>
        <p:nvSpPr>
          <p:cNvPr id="4" name="Slide Number Placeholder 3"/>
          <p:cNvSpPr>
            <a:spLocks noGrp="1"/>
          </p:cNvSpPr>
          <p:nvPr>
            <p:ph type="sldNum" sz="quarter" idx="5"/>
          </p:nvPr>
        </p:nvSpPr>
        <p:spPr/>
        <p:txBody>
          <a:bodyPr/>
          <a:lstStyle/>
          <a:p>
            <a:fld id="{2410D028-5CE3-40A3-8093-2D5691276351}" type="slidenum">
              <a:rPr lang="en-US" smtClean="0"/>
              <a:t>18</a:t>
            </a:fld>
            <a:endParaRPr lang="en-US"/>
          </a:p>
        </p:txBody>
      </p:sp>
    </p:spTree>
    <p:extLst>
      <p:ext uri="{BB962C8B-B14F-4D97-AF65-F5344CB8AC3E}">
        <p14:creationId xmlns:p14="http://schemas.microsoft.com/office/powerpoint/2010/main" val="43755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this conference.) The challenge then becomes prioritization based upon each person’s risk/asset profile.  Not everyone benefits from reduction in BP.  Said in another way, ideal BP is probably different for each person. </a:t>
            </a:r>
          </a:p>
        </p:txBody>
      </p:sp>
      <p:sp>
        <p:nvSpPr>
          <p:cNvPr id="4" name="Slide Number Placeholder 3"/>
          <p:cNvSpPr>
            <a:spLocks noGrp="1"/>
          </p:cNvSpPr>
          <p:nvPr>
            <p:ph type="sldNum" sz="quarter" idx="5"/>
          </p:nvPr>
        </p:nvSpPr>
        <p:spPr/>
        <p:txBody>
          <a:bodyPr/>
          <a:lstStyle/>
          <a:p>
            <a:fld id="{2410D028-5CE3-40A3-8093-2D5691276351}" type="slidenum">
              <a:rPr lang="en-US" smtClean="0"/>
              <a:t>25</a:t>
            </a:fld>
            <a:endParaRPr lang="en-US"/>
          </a:p>
        </p:txBody>
      </p:sp>
    </p:spTree>
    <p:extLst>
      <p:ext uri="{BB962C8B-B14F-4D97-AF65-F5344CB8AC3E}">
        <p14:creationId xmlns:p14="http://schemas.microsoft.com/office/powerpoint/2010/main" val="313350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individual, the benefit of BP reduction depends upon how high their BP is.  Instead of telling people they have or do not have HTN, should we simply tell them whether and how much they might benefit from lowering their BP?</a:t>
            </a:r>
          </a:p>
        </p:txBody>
      </p:sp>
      <p:sp>
        <p:nvSpPr>
          <p:cNvPr id="4" name="Slide Number Placeholder 3"/>
          <p:cNvSpPr>
            <a:spLocks noGrp="1"/>
          </p:cNvSpPr>
          <p:nvPr>
            <p:ph type="sldNum" sz="quarter" idx="5"/>
          </p:nvPr>
        </p:nvSpPr>
        <p:spPr/>
        <p:txBody>
          <a:bodyPr/>
          <a:lstStyle/>
          <a:p>
            <a:fld id="{2410D028-5CE3-40A3-8093-2D5691276351}" type="slidenum">
              <a:rPr lang="en-US" smtClean="0"/>
              <a:t>26</a:t>
            </a:fld>
            <a:endParaRPr lang="en-US"/>
          </a:p>
        </p:txBody>
      </p:sp>
    </p:spTree>
    <p:extLst>
      <p:ext uri="{BB962C8B-B14F-4D97-AF65-F5344CB8AC3E}">
        <p14:creationId xmlns:p14="http://schemas.microsoft.com/office/powerpoint/2010/main" val="3850117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B18B2-DD93-4FEF-A9FE-82388AFCE4C9}" type="slidenum">
              <a:rPr lang="en-US" smtClean="0"/>
              <a:t>27</a:t>
            </a:fld>
            <a:endParaRPr lang="en-US" dirty="0"/>
          </a:p>
        </p:txBody>
      </p:sp>
    </p:spTree>
    <p:extLst>
      <p:ext uri="{BB962C8B-B14F-4D97-AF65-F5344CB8AC3E}">
        <p14:creationId xmlns:p14="http://schemas.microsoft.com/office/powerpoint/2010/main" val="1512634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Prioritizing preventive strategies means focusing on those strategies likely to yield the greatest ratio of benefits to risk.  In this patient’s case, the potential hazards of taking BP medicine my not be worth the relatively small benefit in terms of increased life expectancy, particularly when compared to increasing physical activity and losing weight.  </a:t>
            </a:r>
          </a:p>
        </p:txBody>
      </p:sp>
      <p:sp>
        <p:nvSpPr>
          <p:cNvPr id="4" name="Slide Number Placeholder 3"/>
          <p:cNvSpPr>
            <a:spLocks noGrp="1"/>
          </p:cNvSpPr>
          <p:nvPr>
            <p:ph type="sldNum" sz="quarter" idx="5"/>
          </p:nvPr>
        </p:nvSpPr>
        <p:spPr/>
        <p:txBody>
          <a:bodyPr/>
          <a:lstStyle/>
          <a:p>
            <a:fld id="{2410D028-5CE3-40A3-8093-2D5691276351}" type="slidenum">
              <a:rPr lang="en-US" smtClean="0"/>
              <a:t>29</a:t>
            </a:fld>
            <a:endParaRPr lang="en-US"/>
          </a:p>
        </p:txBody>
      </p:sp>
    </p:spTree>
    <p:extLst>
      <p:ext uri="{BB962C8B-B14F-4D97-AF65-F5344CB8AC3E}">
        <p14:creationId xmlns:p14="http://schemas.microsoft.com/office/powerpoint/2010/main" val="424833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medical school I have been on a mission to humanize health care.</a:t>
            </a:r>
          </a:p>
        </p:txBody>
      </p:sp>
      <p:sp>
        <p:nvSpPr>
          <p:cNvPr id="4" name="Slide Number Placeholder 3"/>
          <p:cNvSpPr>
            <a:spLocks noGrp="1"/>
          </p:cNvSpPr>
          <p:nvPr>
            <p:ph type="sldNum" sz="quarter" idx="5"/>
          </p:nvPr>
        </p:nvSpPr>
        <p:spPr/>
        <p:txBody>
          <a:bodyPr/>
          <a:lstStyle/>
          <a:p>
            <a:fld id="{2410D028-5CE3-40A3-8093-2D5691276351}" type="slidenum">
              <a:rPr lang="en-US" smtClean="0"/>
              <a:t>3</a:t>
            </a:fld>
            <a:endParaRPr lang="en-US"/>
          </a:p>
        </p:txBody>
      </p:sp>
    </p:spTree>
    <p:extLst>
      <p:ext uri="{BB962C8B-B14F-4D97-AF65-F5344CB8AC3E}">
        <p14:creationId xmlns:p14="http://schemas.microsoft.com/office/powerpoint/2010/main" val="336822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QOL is the top priority for patients most of the time.  When clinicians emphasize prevention, it creates a balanced view.  </a:t>
            </a:r>
          </a:p>
        </p:txBody>
      </p:sp>
      <p:sp>
        <p:nvSpPr>
          <p:cNvPr id="4" name="Slide Number Placeholder 3"/>
          <p:cNvSpPr>
            <a:spLocks noGrp="1"/>
          </p:cNvSpPr>
          <p:nvPr>
            <p:ph type="sldNum" sz="quarter" idx="5"/>
          </p:nvPr>
        </p:nvSpPr>
        <p:spPr/>
        <p:txBody>
          <a:bodyPr/>
          <a:lstStyle/>
          <a:p>
            <a:fld id="{2410D028-5CE3-40A3-8093-2D5691276351}" type="slidenum">
              <a:rPr lang="en-US" smtClean="0"/>
              <a:t>30</a:t>
            </a:fld>
            <a:endParaRPr lang="en-US"/>
          </a:p>
        </p:txBody>
      </p:sp>
    </p:spTree>
    <p:extLst>
      <p:ext uri="{BB962C8B-B14F-4D97-AF65-F5344CB8AC3E}">
        <p14:creationId xmlns:p14="http://schemas.microsoft.com/office/powerpoint/2010/main" val="271370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delaying antibiotic treatment for otitis media., etc. to allow immune system to respond and become more resilient.</a:t>
            </a:r>
          </a:p>
        </p:txBody>
      </p:sp>
      <p:sp>
        <p:nvSpPr>
          <p:cNvPr id="4" name="Slide Number Placeholder 3"/>
          <p:cNvSpPr>
            <a:spLocks noGrp="1"/>
          </p:cNvSpPr>
          <p:nvPr>
            <p:ph type="sldNum" sz="quarter" idx="5"/>
          </p:nvPr>
        </p:nvSpPr>
        <p:spPr/>
        <p:txBody>
          <a:bodyPr/>
          <a:lstStyle/>
          <a:p>
            <a:fld id="{2410D028-5CE3-40A3-8093-2D5691276351}" type="slidenum">
              <a:rPr lang="en-US" smtClean="0"/>
              <a:t>31</a:t>
            </a:fld>
            <a:endParaRPr lang="en-US"/>
          </a:p>
        </p:txBody>
      </p:sp>
    </p:spTree>
    <p:extLst>
      <p:ext uri="{BB962C8B-B14F-4D97-AF65-F5344CB8AC3E}">
        <p14:creationId xmlns:p14="http://schemas.microsoft.com/office/powerpoint/2010/main" val="57692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list of practice goal types was purely speculative.</a:t>
            </a:r>
          </a:p>
        </p:txBody>
      </p:sp>
      <p:sp>
        <p:nvSpPr>
          <p:cNvPr id="4" name="Slide Number Placeholder 3"/>
          <p:cNvSpPr>
            <a:spLocks noGrp="1"/>
          </p:cNvSpPr>
          <p:nvPr>
            <p:ph type="sldNum" sz="quarter" idx="5"/>
          </p:nvPr>
        </p:nvSpPr>
        <p:spPr/>
        <p:txBody>
          <a:bodyPr/>
          <a:lstStyle/>
          <a:p>
            <a:fld id="{2410D028-5CE3-40A3-8093-2D5691276351}" type="slidenum">
              <a:rPr lang="en-US" smtClean="0"/>
              <a:t>33</a:t>
            </a:fld>
            <a:endParaRPr lang="en-US"/>
          </a:p>
        </p:txBody>
      </p:sp>
    </p:spTree>
    <p:extLst>
      <p:ext uri="{BB962C8B-B14F-4D97-AF65-F5344CB8AC3E}">
        <p14:creationId xmlns:p14="http://schemas.microsoft.com/office/powerpoint/2010/main" val="1390453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only going to focus on study populations, interventions and outcomes.  I won’t address research designs though that is an interesting topic.</a:t>
            </a:r>
          </a:p>
        </p:txBody>
      </p:sp>
      <p:sp>
        <p:nvSpPr>
          <p:cNvPr id="4" name="Slide Number Placeholder 3"/>
          <p:cNvSpPr>
            <a:spLocks noGrp="1"/>
          </p:cNvSpPr>
          <p:nvPr>
            <p:ph type="sldNum" sz="quarter" idx="5"/>
          </p:nvPr>
        </p:nvSpPr>
        <p:spPr/>
        <p:txBody>
          <a:bodyPr/>
          <a:lstStyle/>
          <a:p>
            <a:fld id="{2410D028-5CE3-40A3-8093-2D5691276351}" type="slidenum">
              <a:rPr lang="en-US" smtClean="0"/>
              <a:t>35</a:t>
            </a:fld>
            <a:endParaRPr lang="en-US"/>
          </a:p>
        </p:txBody>
      </p:sp>
    </p:spTree>
    <p:extLst>
      <p:ext uri="{BB962C8B-B14F-4D97-AF65-F5344CB8AC3E}">
        <p14:creationId xmlns:p14="http://schemas.microsoft.com/office/powerpoint/2010/main" val="3498174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populations?</a:t>
            </a:r>
          </a:p>
        </p:txBody>
      </p:sp>
      <p:sp>
        <p:nvSpPr>
          <p:cNvPr id="4" name="Slide Number Placeholder 3"/>
          <p:cNvSpPr>
            <a:spLocks noGrp="1"/>
          </p:cNvSpPr>
          <p:nvPr>
            <p:ph type="sldNum" sz="quarter" idx="5"/>
          </p:nvPr>
        </p:nvSpPr>
        <p:spPr/>
        <p:txBody>
          <a:bodyPr/>
          <a:lstStyle/>
          <a:p>
            <a:fld id="{2410D028-5CE3-40A3-8093-2D5691276351}" type="slidenum">
              <a:rPr lang="en-US" smtClean="0"/>
              <a:t>37</a:t>
            </a:fld>
            <a:endParaRPr lang="en-US"/>
          </a:p>
        </p:txBody>
      </p:sp>
    </p:spTree>
    <p:extLst>
      <p:ext uri="{BB962C8B-B14F-4D97-AF65-F5344CB8AC3E}">
        <p14:creationId xmlns:p14="http://schemas.microsoft.com/office/powerpoint/2010/main" val="3606110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410D028-5CE3-40A3-8093-2D5691276351}" type="slidenum">
              <a:rPr lang="en-US" smtClean="0"/>
              <a:t>38</a:t>
            </a:fld>
            <a:endParaRPr lang="en-US"/>
          </a:p>
        </p:txBody>
      </p:sp>
    </p:spTree>
    <p:extLst>
      <p:ext uri="{BB962C8B-B14F-4D97-AF65-F5344CB8AC3E}">
        <p14:creationId xmlns:p14="http://schemas.microsoft.com/office/powerpoint/2010/main" val="1959387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characterize processes.  In our work with practices, this framework has been useful.  </a:t>
            </a:r>
          </a:p>
          <a:p>
            <a:r>
              <a:rPr lang="en-US" dirty="0"/>
              <a:t>In cardiology, heart age was found to be the best way to communicate the seriousness of a heart disease.</a:t>
            </a:r>
          </a:p>
        </p:txBody>
      </p:sp>
      <p:sp>
        <p:nvSpPr>
          <p:cNvPr id="4" name="Slide Number Placeholder 3"/>
          <p:cNvSpPr>
            <a:spLocks noGrp="1"/>
          </p:cNvSpPr>
          <p:nvPr>
            <p:ph type="sldNum" sz="quarter" idx="5"/>
          </p:nvPr>
        </p:nvSpPr>
        <p:spPr/>
        <p:txBody>
          <a:bodyPr/>
          <a:lstStyle/>
          <a:p>
            <a:fld id="{2410D028-5CE3-40A3-8093-2D5691276351}" type="slidenum">
              <a:rPr lang="en-US" smtClean="0"/>
              <a:t>39</a:t>
            </a:fld>
            <a:endParaRPr lang="en-US"/>
          </a:p>
        </p:txBody>
      </p:sp>
    </p:spTree>
    <p:extLst>
      <p:ext uri="{BB962C8B-B14F-4D97-AF65-F5344CB8AC3E}">
        <p14:creationId xmlns:p14="http://schemas.microsoft.com/office/powerpoint/2010/main" val="1873112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was developed in a series of steps involving clinicians and patients, technology development, and field tests.  The study has been completed as a pilot.  The results were dramatic (6 mo. Greater increase in LE).  Can’t get funding for a larger study because “too many moving parts.”</a:t>
            </a:r>
          </a:p>
        </p:txBody>
      </p:sp>
      <p:sp>
        <p:nvSpPr>
          <p:cNvPr id="4" name="Slide Number Placeholder 3"/>
          <p:cNvSpPr>
            <a:spLocks noGrp="1"/>
          </p:cNvSpPr>
          <p:nvPr>
            <p:ph type="sldNum" sz="quarter" idx="5"/>
          </p:nvPr>
        </p:nvSpPr>
        <p:spPr/>
        <p:txBody>
          <a:bodyPr/>
          <a:lstStyle/>
          <a:p>
            <a:fld id="{2410D028-5CE3-40A3-8093-2D5691276351}" type="slidenum">
              <a:rPr lang="en-US" smtClean="0"/>
              <a:t>40</a:t>
            </a:fld>
            <a:endParaRPr lang="en-US"/>
          </a:p>
        </p:txBody>
      </p:sp>
    </p:spTree>
    <p:extLst>
      <p:ext uri="{BB962C8B-B14F-4D97-AF65-F5344CB8AC3E}">
        <p14:creationId xmlns:p14="http://schemas.microsoft.com/office/powerpoint/2010/main" val="1169238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simple, one-step process.  The study has been done.  Results showed no effect on physician behavior (ignored the prompts) and fewer empathic responses.  Should this step be abandoned or should we add additional components?</a:t>
            </a:r>
          </a:p>
        </p:txBody>
      </p:sp>
      <p:sp>
        <p:nvSpPr>
          <p:cNvPr id="4" name="Slide Number Placeholder 3"/>
          <p:cNvSpPr>
            <a:spLocks noGrp="1"/>
          </p:cNvSpPr>
          <p:nvPr>
            <p:ph type="sldNum" sz="quarter" idx="5"/>
          </p:nvPr>
        </p:nvSpPr>
        <p:spPr/>
        <p:txBody>
          <a:bodyPr/>
          <a:lstStyle/>
          <a:p>
            <a:fld id="{2410D028-5CE3-40A3-8093-2D5691276351}" type="slidenum">
              <a:rPr lang="en-US" smtClean="0"/>
              <a:t>41</a:t>
            </a:fld>
            <a:endParaRPr lang="en-US"/>
          </a:p>
        </p:txBody>
      </p:sp>
    </p:spTree>
    <p:extLst>
      <p:ext uri="{BB962C8B-B14F-4D97-AF65-F5344CB8AC3E}">
        <p14:creationId xmlns:p14="http://schemas.microsoft.com/office/powerpoint/2010/main" val="4263584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consider some possible outcome measures.  In studies of patients with cardiovascular challenges, heart age was the measure preferred by patients.</a:t>
            </a:r>
          </a:p>
        </p:txBody>
      </p:sp>
      <p:sp>
        <p:nvSpPr>
          <p:cNvPr id="4" name="Slide Number Placeholder 3"/>
          <p:cNvSpPr>
            <a:spLocks noGrp="1"/>
          </p:cNvSpPr>
          <p:nvPr>
            <p:ph type="sldNum" sz="quarter" idx="5"/>
          </p:nvPr>
        </p:nvSpPr>
        <p:spPr/>
        <p:txBody>
          <a:bodyPr/>
          <a:lstStyle/>
          <a:p>
            <a:fld id="{2410D028-5CE3-40A3-8093-2D5691276351}" type="slidenum">
              <a:rPr lang="en-US" smtClean="0"/>
              <a:t>42</a:t>
            </a:fld>
            <a:endParaRPr lang="en-US"/>
          </a:p>
        </p:txBody>
      </p:sp>
    </p:spTree>
    <p:extLst>
      <p:ext uri="{BB962C8B-B14F-4D97-AF65-F5344CB8AC3E}">
        <p14:creationId xmlns:p14="http://schemas.microsoft.com/office/powerpoint/2010/main" val="72575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my comments in each section I will mention the implications for research and QI with practices.</a:t>
            </a:r>
          </a:p>
        </p:txBody>
      </p:sp>
      <p:sp>
        <p:nvSpPr>
          <p:cNvPr id="4" name="Slide Number Placeholder 3"/>
          <p:cNvSpPr>
            <a:spLocks noGrp="1"/>
          </p:cNvSpPr>
          <p:nvPr>
            <p:ph type="sldNum" sz="quarter" idx="5"/>
          </p:nvPr>
        </p:nvSpPr>
        <p:spPr/>
        <p:txBody>
          <a:bodyPr/>
          <a:lstStyle/>
          <a:p>
            <a:fld id="{2410D028-5CE3-40A3-8093-2D5691276351}" type="slidenum">
              <a:rPr lang="en-US" smtClean="0"/>
              <a:t>4</a:t>
            </a:fld>
            <a:endParaRPr lang="en-US"/>
          </a:p>
        </p:txBody>
      </p:sp>
    </p:spTree>
    <p:extLst>
      <p:ext uri="{BB962C8B-B14F-4D97-AF65-F5344CB8AC3E}">
        <p14:creationId xmlns:p14="http://schemas.microsoft.com/office/powerpoint/2010/main" val="658261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instruments tend to take at least 30 minutes to complete and require a trained facilitator.  All but the SQLP produce a numerical score.  Computerized versions are being developed.</a:t>
            </a:r>
          </a:p>
        </p:txBody>
      </p:sp>
      <p:sp>
        <p:nvSpPr>
          <p:cNvPr id="4" name="Slide Number Placeholder 3"/>
          <p:cNvSpPr>
            <a:spLocks noGrp="1"/>
          </p:cNvSpPr>
          <p:nvPr>
            <p:ph type="sldNum" sz="quarter" idx="5"/>
          </p:nvPr>
        </p:nvSpPr>
        <p:spPr/>
        <p:txBody>
          <a:bodyPr/>
          <a:lstStyle/>
          <a:p>
            <a:fld id="{2410D028-5CE3-40A3-8093-2D5691276351}" type="slidenum">
              <a:rPr lang="en-US" smtClean="0"/>
              <a:t>43</a:t>
            </a:fld>
            <a:endParaRPr lang="en-US"/>
          </a:p>
        </p:txBody>
      </p:sp>
    </p:spTree>
    <p:extLst>
      <p:ext uri="{BB962C8B-B14F-4D97-AF65-F5344CB8AC3E}">
        <p14:creationId xmlns:p14="http://schemas.microsoft.com/office/powerpoint/2010/main" val="1932985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these instruments allows patients to specify areas of importance or concern.  Most result in a calculatable QOL score.  While there are many conceptual and methodological issues of potential interest with these instruments, clinically it is the process of working toward a shared goal that matters more than its achievement.</a:t>
            </a:r>
          </a:p>
          <a:p>
            <a:endParaRPr lang="en-US" dirty="0"/>
          </a:p>
        </p:txBody>
      </p:sp>
      <p:sp>
        <p:nvSpPr>
          <p:cNvPr id="4" name="Slide Number Placeholder 3"/>
          <p:cNvSpPr>
            <a:spLocks noGrp="1"/>
          </p:cNvSpPr>
          <p:nvPr>
            <p:ph type="sldNum" sz="quarter" idx="5"/>
          </p:nvPr>
        </p:nvSpPr>
        <p:spPr/>
        <p:txBody>
          <a:bodyPr/>
          <a:lstStyle/>
          <a:p>
            <a:fld id="{2410D028-5CE3-40A3-8093-2D5691276351}" type="slidenum">
              <a:rPr lang="en-US" smtClean="0"/>
              <a:t>44</a:t>
            </a:fld>
            <a:endParaRPr lang="en-US"/>
          </a:p>
        </p:txBody>
      </p:sp>
    </p:spTree>
    <p:extLst>
      <p:ext uri="{BB962C8B-B14F-4D97-AF65-F5344CB8AC3E}">
        <p14:creationId xmlns:p14="http://schemas.microsoft.com/office/powerpoint/2010/main" val="1326984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a:t>
            </a:r>
          </a:p>
        </p:txBody>
      </p:sp>
      <p:sp>
        <p:nvSpPr>
          <p:cNvPr id="4" name="Slide Number Placeholder 3"/>
          <p:cNvSpPr>
            <a:spLocks noGrp="1"/>
          </p:cNvSpPr>
          <p:nvPr>
            <p:ph type="sldNum" sz="quarter" idx="5"/>
          </p:nvPr>
        </p:nvSpPr>
        <p:spPr/>
        <p:txBody>
          <a:bodyPr/>
          <a:lstStyle/>
          <a:p>
            <a:fld id="{2410D028-5CE3-40A3-8093-2D5691276351}" type="slidenum">
              <a:rPr lang="en-US" smtClean="0"/>
              <a:t>45</a:t>
            </a:fld>
            <a:endParaRPr lang="en-US"/>
          </a:p>
        </p:txBody>
      </p:sp>
    </p:spTree>
    <p:extLst>
      <p:ext uri="{BB962C8B-B14F-4D97-AF65-F5344CB8AC3E}">
        <p14:creationId xmlns:p14="http://schemas.microsoft.com/office/powerpoint/2010/main" val="3932929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number of possible less specific outcomes.  Adherence, with all its challenges, may be one of the best possible measures of patient-centeredness.  It also happens to be predictive of better health outcomes.</a:t>
            </a:r>
          </a:p>
        </p:txBody>
      </p:sp>
      <p:sp>
        <p:nvSpPr>
          <p:cNvPr id="4" name="Slide Number Placeholder 3"/>
          <p:cNvSpPr>
            <a:spLocks noGrp="1"/>
          </p:cNvSpPr>
          <p:nvPr>
            <p:ph type="sldNum" sz="quarter" idx="5"/>
          </p:nvPr>
        </p:nvSpPr>
        <p:spPr/>
        <p:txBody>
          <a:bodyPr/>
          <a:lstStyle/>
          <a:p>
            <a:fld id="{2410D028-5CE3-40A3-8093-2D5691276351}" type="slidenum">
              <a:rPr lang="en-US" smtClean="0"/>
              <a:t>47</a:t>
            </a:fld>
            <a:endParaRPr lang="en-US"/>
          </a:p>
        </p:txBody>
      </p:sp>
    </p:spTree>
    <p:extLst>
      <p:ext uri="{BB962C8B-B14F-4D97-AF65-F5344CB8AC3E}">
        <p14:creationId xmlns:p14="http://schemas.microsoft.com/office/powerpoint/2010/main" val="2928441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Metrics should be determined by the practice.</a:t>
            </a:r>
          </a:p>
        </p:txBody>
      </p:sp>
      <p:sp>
        <p:nvSpPr>
          <p:cNvPr id="4" name="Slide Number Placeholder 3"/>
          <p:cNvSpPr>
            <a:spLocks noGrp="1"/>
          </p:cNvSpPr>
          <p:nvPr>
            <p:ph type="sldNum" sz="quarter" idx="5"/>
          </p:nvPr>
        </p:nvSpPr>
        <p:spPr/>
        <p:txBody>
          <a:bodyPr/>
          <a:lstStyle/>
          <a:p>
            <a:fld id="{2410D028-5CE3-40A3-8093-2D5691276351}" type="slidenum">
              <a:rPr lang="en-US" smtClean="0"/>
              <a:t>49</a:t>
            </a:fld>
            <a:endParaRPr lang="en-US"/>
          </a:p>
        </p:txBody>
      </p:sp>
    </p:spTree>
    <p:extLst>
      <p:ext uri="{BB962C8B-B14F-4D97-AF65-F5344CB8AC3E}">
        <p14:creationId xmlns:p14="http://schemas.microsoft.com/office/powerpoint/2010/main" val="312663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plan to focus primarily on person-centered care, and I will use the example of goal-directed care because I am most familiar with it and because it can most comfortably embrace the other two models as well as medical science.</a:t>
            </a:r>
          </a:p>
        </p:txBody>
      </p:sp>
      <p:sp>
        <p:nvSpPr>
          <p:cNvPr id="4" name="Slide Number Placeholder 3"/>
          <p:cNvSpPr>
            <a:spLocks noGrp="1"/>
          </p:cNvSpPr>
          <p:nvPr>
            <p:ph type="sldNum" sz="quarter" idx="5"/>
          </p:nvPr>
        </p:nvSpPr>
        <p:spPr/>
        <p:txBody>
          <a:bodyPr/>
          <a:lstStyle/>
          <a:p>
            <a:fld id="{2410D028-5CE3-40A3-8093-2D5691276351}" type="slidenum">
              <a:rPr lang="en-US" smtClean="0"/>
              <a:t>6</a:t>
            </a:fld>
            <a:endParaRPr lang="en-US"/>
          </a:p>
        </p:txBody>
      </p:sp>
    </p:spTree>
    <p:extLst>
      <p:ext uri="{BB962C8B-B14F-4D97-AF65-F5344CB8AC3E}">
        <p14:creationId xmlns:p14="http://schemas.microsoft.com/office/powerpoint/2010/main" val="73321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a:t>
            </a:r>
          </a:p>
        </p:txBody>
      </p:sp>
      <p:sp>
        <p:nvSpPr>
          <p:cNvPr id="4" name="Slide Number Placeholder 3"/>
          <p:cNvSpPr>
            <a:spLocks noGrp="1"/>
          </p:cNvSpPr>
          <p:nvPr>
            <p:ph type="sldNum" sz="quarter" idx="5"/>
          </p:nvPr>
        </p:nvSpPr>
        <p:spPr/>
        <p:txBody>
          <a:bodyPr/>
          <a:lstStyle/>
          <a:p>
            <a:fld id="{2410D028-5CE3-40A3-8093-2D5691276351}" type="slidenum">
              <a:rPr lang="en-US" smtClean="0"/>
              <a:t>7</a:t>
            </a:fld>
            <a:endParaRPr lang="en-US"/>
          </a:p>
        </p:txBody>
      </p:sp>
    </p:spTree>
    <p:extLst>
      <p:ext uri="{BB962C8B-B14F-4D97-AF65-F5344CB8AC3E}">
        <p14:creationId xmlns:p14="http://schemas.microsoft.com/office/powerpoint/2010/main" val="349979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all have our DNA mapped at birth, we will realize that we are all complex, multi-problem patients. </a:t>
            </a:r>
          </a:p>
        </p:txBody>
      </p:sp>
      <p:sp>
        <p:nvSpPr>
          <p:cNvPr id="4" name="Slide Number Placeholder 3"/>
          <p:cNvSpPr>
            <a:spLocks noGrp="1"/>
          </p:cNvSpPr>
          <p:nvPr>
            <p:ph type="sldNum" sz="quarter" idx="5"/>
          </p:nvPr>
        </p:nvSpPr>
        <p:spPr/>
        <p:txBody>
          <a:bodyPr/>
          <a:lstStyle/>
          <a:p>
            <a:fld id="{2410D028-5CE3-40A3-8093-2D5691276351}" type="slidenum">
              <a:rPr lang="en-US" smtClean="0"/>
              <a:t>8</a:t>
            </a:fld>
            <a:endParaRPr lang="en-US"/>
          </a:p>
        </p:txBody>
      </p:sp>
    </p:spTree>
    <p:extLst>
      <p:ext uri="{BB962C8B-B14F-4D97-AF65-F5344CB8AC3E}">
        <p14:creationId xmlns:p14="http://schemas.microsoft.com/office/powerpoint/2010/main" val="338734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care is qualitatively different from subspecialty care.  Many of the failures of primary care can be attributed to the passive adoption of a disease-oriented model of care.</a:t>
            </a:r>
          </a:p>
        </p:txBody>
      </p:sp>
      <p:sp>
        <p:nvSpPr>
          <p:cNvPr id="4" name="Slide Number Placeholder 3"/>
          <p:cNvSpPr>
            <a:spLocks noGrp="1"/>
          </p:cNvSpPr>
          <p:nvPr>
            <p:ph type="sldNum" sz="quarter" idx="5"/>
          </p:nvPr>
        </p:nvSpPr>
        <p:spPr/>
        <p:txBody>
          <a:bodyPr/>
          <a:lstStyle/>
          <a:p>
            <a:fld id="{2410D028-5CE3-40A3-8093-2D5691276351}" type="slidenum">
              <a:rPr lang="en-US" smtClean="0"/>
              <a:t>9</a:t>
            </a:fld>
            <a:endParaRPr lang="en-US"/>
          </a:p>
        </p:txBody>
      </p:sp>
    </p:spTree>
    <p:extLst>
      <p:ext uri="{BB962C8B-B14F-4D97-AF65-F5344CB8AC3E}">
        <p14:creationId xmlns:p14="http://schemas.microsoft.com/office/powerpoint/2010/main" val="229108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Person-centered care involves shifting the focus from problems to patients, not patients with problems, but patients.</a:t>
            </a:r>
          </a:p>
        </p:txBody>
      </p:sp>
      <p:sp>
        <p:nvSpPr>
          <p:cNvPr id="4" name="Slide Number Placeholder 3"/>
          <p:cNvSpPr>
            <a:spLocks noGrp="1"/>
          </p:cNvSpPr>
          <p:nvPr>
            <p:ph type="sldNum" sz="quarter" idx="5"/>
          </p:nvPr>
        </p:nvSpPr>
        <p:spPr/>
        <p:txBody>
          <a:bodyPr/>
          <a:lstStyle/>
          <a:p>
            <a:fld id="{2410D028-5CE3-40A3-8093-2D5691276351}" type="slidenum">
              <a:rPr lang="en-US" smtClean="0"/>
              <a:t>10</a:t>
            </a:fld>
            <a:endParaRPr lang="en-US"/>
          </a:p>
        </p:txBody>
      </p:sp>
    </p:spTree>
    <p:extLst>
      <p:ext uri="{BB962C8B-B14F-4D97-AF65-F5344CB8AC3E}">
        <p14:creationId xmlns:p14="http://schemas.microsoft.com/office/powerpoint/2010/main" val="231821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problems are viewed as potential obstacle or challenges to achievement of personal goals.  Think financial planning or educational counseling.  Problem solving is just one of many potentially useful strategies, depending upon the goal.</a:t>
            </a:r>
          </a:p>
        </p:txBody>
      </p:sp>
      <p:sp>
        <p:nvSpPr>
          <p:cNvPr id="4" name="Slide Number Placeholder 3"/>
          <p:cNvSpPr>
            <a:spLocks noGrp="1"/>
          </p:cNvSpPr>
          <p:nvPr>
            <p:ph type="sldNum" sz="quarter" idx="5"/>
          </p:nvPr>
        </p:nvSpPr>
        <p:spPr/>
        <p:txBody>
          <a:bodyPr/>
          <a:lstStyle/>
          <a:p>
            <a:fld id="{2410D028-5CE3-40A3-8093-2D5691276351}" type="slidenum">
              <a:rPr lang="en-US" smtClean="0"/>
              <a:t>11</a:t>
            </a:fld>
            <a:endParaRPr lang="en-US"/>
          </a:p>
        </p:txBody>
      </p:sp>
    </p:spTree>
    <p:extLst>
      <p:ext uri="{BB962C8B-B14F-4D97-AF65-F5344CB8AC3E}">
        <p14:creationId xmlns:p14="http://schemas.microsoft.com/office/powerpoint/2010/main" val="15281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304126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7810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887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50608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537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2622058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384445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161282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76935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8D18-506F-4F80-AB0F-83F175C62A74}"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398367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D8D18-506F-4F80-AB0F-83F175C62A74}"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180464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D8D18-506F-4F80-AB0F-83F175C62A74}" type="datetimeFigureOut">
              <a:rPr lang="en-US" smtClean="0"/>
              <a:t>8/19/19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346262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4D8D18-506F-4F80-AB0F-83F175C62A74}" type="datetimeFigureOut">
              <a:rPr lang="en-US" smtClean="0"/>
              <a:t>8/19/19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37143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D8D18-506F-4F80-AB0F-83F175C62A74}" type="datetimeFigureOut">
              <a:rPr lang="en-US" smtClean="0"/>
              <a:t>8/19/19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194608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D8D18-506F-4F80-AB0F-83F175C62A74}"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103078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D8D18-506F-4F80-AB0F-83F175C62A74}"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61756-D555-45D4-81E8-2ECF3D4C0D88}" type="slidenum">
              <a:rPr lang="en-US" smtClean="0"/>
              <a:t>‹#›</a:t>
            </a:fld>
            <a:endParaRPr lang="en-US"/>
          </a:p>
        </p:txBody>
      </p:sp>
    </p:spTree>
    <p:extLst>
      <p:ext uri="{BB962C8B-B14F-4D97-AF65-F5344CB8AC3E}">
        <p14:creationId xmlns:p14="http://schemas.microsoft.com/office/powerpoint/2010/main" val="392212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4D8D18-506F-4F80-AB0F-83F175C62A74}" type="datetimeFigureOut">
              <a:rPr lang="en-US" smtClean="0"/>
              <a:t>8/19/19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B61756-D555-45D4-81E8-2ECF3D4C0D88}" type="slidenum">
              <a:rPr lang="en-US" smtClean="0"/>
              <a:t>‹#›</a:t>
            </a:fld>
            <a:endParaRPr lang="en-US"/>
          </a:p>
        </p:txBody>
      </p:sp>
    </p:spTree>
    <p:extLst>
      <p:ext uri="{BB962C8B-B14F-4D97-AF65-F5344CB8AC3E}">
        <p14:creationId xmlns:p14="http://schemas.microsoft.com/office/powerpoint/2010/main" val="3446253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atientprioritiescare.org/" TargetMode="External"/><Relationship Id="rId2" Type="http://schemas.openxmlformats.org/officeDocument/2006/relationships/hyperlink" Target="http://www.goaldirectedhealthcare.org/" TargetMode="External"/><Relationship Id="rId1" Type="http://schemas.openxmlformats.org/officeDocument/2006/relationships/slideLayout" Target="../slideLayouts/slideLayout2.xml"/><Relationship Id="rId5" Type="http://schemas.openxmlformats.org/officeDocument/2006/relationships/hyperlink" Target="https://www.uclahealth.org/nursing/relationship-based-care" TargetMode="External"/><Relationship Id="rId4" Type="http://schemas.openxmlformats.org/officeDocument/2006/relationships/hyperlink" Target="https://www.narrativemedicine.org/about-narrative-medicin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C082-7BE5-4A20-8404-70CCDBC8D028}"/>
              </a:ext>
            </a:extLst>
          </p:cNvPr>
          <p:cNvSpPr>
            <a:spLocks noGrp="1"/>
          </p:cNvSpPr>
          <p:nvPr>
            <p:ph type="ctrTitle"/>
          </p:nvPr>
        </p:nvSpPr>
        <p:spPr>
          <a:xfrm>
            <a:off x="1507067" y="1904804"/>
            <a:ext cx="7766936" cy="1646302"/>
          </a:xfrm>
        </p:spPr>
        <p:txBody>
          <a:bodyPr/>
          <a:lstStyle/>
          <a:p>
            <a:pPr algn="ctr"/>
            <a:r>
              <a:rPr lang="en-US" dirty="0"/>
              <a:t>Person- (and Practice-)</a:t>
            </a:r>
            <a:br>
              <a:rPr lang="en-US" dirty="0"/>
            </a:br>
            <a:r>
              <a:rPr lang="en-US" dirty="0"/>
              <a:t>Centered Research</a:t>
            </a:r>
          </a:p>
        </p:txBody>
      </p:sp>
      <p:sp>
        <p:nvSpPr>
          <p:cNvPr id="3" name="Subtitle 2">
            <a:extLst>
              <a:ext uri="{FF2B5EF4-FFF2-40B4-BE49-F238E27FC236}">
                <a16:creationId xmlns:a16="http://schemas.microsoft.com/office/drawing/2014/main" id="{C7425F64-AFD5-40B0-B259-86DEA1822CA8}"/>
              </a:ext>
            </a:extLst>
          </p:cNvPr>
          <p:cNvSpPr>
            <a:spLocks noGrp="1"/>
          </p:cNvSpPr>
          <p:nvPr>
            <p:ph type="subTitle" idx="1"/>
          </p:nvPr>
        </p:nvSpPr>
        <p:spPr>
          <a:xfrm>
            <a:off x="1507067" y="4497571"/>
            <a:ext cx="7766936" cy="1541721"/>
          </a:xfrm>
        </p:spPr>
        <p:txBody>
          <a:bodyPr>
            <a:normAutofit/>
          </a:bodyPr>
          <a:lstStyle/>
          <a:p>
            <a:pPr algn="ctr"/>
            <a:r>
              <a:rPr lang="en-US" sz="2400" dirty="0"/>
              <a:t>James W. Mold, MD, MPH</a:t>
            </a:r>
          </a:p>
          <a:p>
            <a:pPr algn="ctr"/>
            <a:r>
              <a:rPr lang="en-US" sz="2400" dirty="0"/>
              <a:t>Emeritus Professor of Family and Preventive Medicine</a:t>
            </a:r>
          </a:p>
          <a:p>
            <a:pPr algn="ctr"/>
            <a:r>
              <a:rPr lang="en-US" sz="2400" dirty="0"/>
              <a:t>University of Oklahoma</a:t>
            </a:r>
          </a:p>
          <a:p>
            <a:pPr algn="ctr"/>
            <a:endParaRPr lang="en-US" sz="2800" dirty="0"/>
          </a:p>
        </p:txBody>
      </p:sp>
    </p:spTree>
    <p:extLst>
      <p:ext uri="{BB962C8B-B14F-4D97-AF65-F5344CB8AC3E}">
        <p14:creationId xmlns:p14="http://schemas.microsoft.com/office/powerpoint/2010/main" val="22099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251C-F35E-406B-B9B1-67D00F212A83}"/>
              </a:ext>
            </a:extLst>
          </p:cNvPr>
          <p:cNvSpPr>
            <a:spLocks noGrp="1"/>
          </p:cNvSpPr>
          <p:nvPr>
            <p:ph type="title"/>
          </p:nvPr>
        </p:nvSpPr>
        <p:spPr>
          <a:xfrm>
            <a:off x="677335" y="935862"/>
            <a:ext cx="8596668" cy="1286343"/>
          </a:xfrm>
        </p:spPr>
        <p:txBody>
          <a:bodyPr>
            <a:normAutofit/>
          </a:bodyPr>
          <a:lstStyle/>
          <a:p>
            <a:r>
              <a:rPr lang="en-US" sz="2800" dirty="0"/>
              <a:t>A man walks into a bar with a frog on his head, and the bartender asks him, “Where did you get that?”</a:t>
            </a:r>
          </a:p>
        </p:txBody>
      </p:sp>
      <p:sp>
        <p:nvSpPr>
          <p:cNvPr id="3" name="Text Placeholder 2">
            <a:extLst>
              <a:ext uri="{FF2B5EF4-FFF2-40B4-BE49-F238E27FC236}">
                <a16:creationId xmlns:a16="http://schemas.microsoft.com/office/drawing/2014/main" id="{FFB7DA8F-991D-4CD5-80EE-E771A2DEBB7B}"/>
              </a:ext>
            </a:extLst>
          </p:cNvPr>
          <p:cNvSpPr>
            <a:spLocks noGrp="1"/>
          </p:cNvSpPr>
          <p:nvPr>
            <p:ph type="body" idx="1"/>
          </p:nvPr>
        </p:nvSpPr>
        <p:spPr>
          <a:xfrm>
            <a:off x="677335" y="3429000"/>
            <a:ext cx="8596668" cy="1060397"/>
          </a:xfrm>
        </p:spPr>
        <p:txBody>
          <a:bodyPr>
            <a:noAutofit/>
          </a:bodyPr>
          <a:lstStyle/>
          <a:p>
            <a:r>
              <a:rPr lang="en-US" sz="2800" dirty="0"/>
              <a:t>The frog answers, “I’m not sure.  It started as a tiny pimple on my butt.”</a:t>
            </a:r>
          </a:p>
        </p:txBody>
      </p:sp>
    </p:spTree>
    <p:extLst>
      <p:ext uri="{BB962C8B-B14F-4D97-AF65-F5344CB8AC3E}">
        <p14:creationId xmlns:p14="http://schemas.microsoft.com/office/powerpoint/2010/main" val="5926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2658-FC65-4DD1-9000-CAED6B1DD71E}"/>
              </a:ext>
            </a:extLst>
          </p:cNvPr>
          <p:cNvSpPr>
            <a:spLocks noGrp="1"/>
          </p:cNvSpPr>
          <p:nvPr>
            <p:ph type="title"/>
          </p:nvPr>
        </p:nvSpPr>
        <p:spPr>
          <a:xfrm>
            <a:off x="675745" y="338732"/>
            <a:ext cx="8596668" cy="708837"/>
          </a:xfrm>
        </p:spPr>
        <p:txBody>
          <a:bodyPr/>
          <a:lstStyle/>
          <a:p>
            <a:pPr algn="ctr"/>
            <a:r>
              <a:rPr lang="en-US" dirty="0"/>
              <a:t>Care Plan Structures</a:t>
            </a:r>
          </a:p>
        </p:txBody>
      </p:sp>
      <p:sp>
        <p:nvSpPr>
          <p:cNvPr id="3" name="Text Placeholder 2">
            <a:extLst>
              <a:ext uri="{FF2B5EF4-FFF2-40B4-BE49-F238E27FC236}">
                <a16:creationId xmlns:a16="http://schemas.microsoft.com/office/drawing/2014/main" id="{02A8C551-4108-4CEE-9E70-F4B03AB17997}"/>
              </a:ext>
            </a:extLst>
          </p:cNvPr>
          <p:cNvSpPr>
            <a:spLocks noGrp="1"/>
          </p:cNvSpPr>
          <p:nvPr>
            <p:ph type="body" idx="1"/>
          </p:nvPr>
        </p:nvSpPr>
        <p:spPr>
          <a:xfrm>
            <a:off x="675301" y="1065274"/>
            <a:ext cx="4185623" cy="576262"/>
          </a:xfrm>
        </p:spPr>
        <p:txBody>
          <a:bodyPr/>
          <a:lstStyle/>
          <a:p>
            <a:r>
              <a:rPr lang="en-US" dirty="0"/>
              <a:t>Person-Centered Care</a:t>
            </a:r>
          </a:p>
        </p:txBody>
      </p:sp>
      <p:graphicFrame>
        <p:nvGraphicFramePr>
          <p:cNvPr id="7" name="Content Placeholder 6">
            <a:extLst>
              <a:ext uri="{FF2B5EF4-FFF2-40B4-BE49-F238E27FC236}">
                <a16:creationId xmlns:a16="http://schemas.microsoft.com/office/drawing/2014/main" id="{10DAD68F-3ABB-4B3C-8B37-2C77D0E0A54D}"/>
              </a:ext>
            </a:extLst>
          </p:cNvPr>
          <p:cNvGraphicFramePr>
            <a:graphicFrameLocks noGrp="1"/>
          </p:cNvGraphicFramePr>
          <p:nvPr>
            <p:ph sz="half" idx="2"/>
            <p:extLst>
              <p:ext uri="{D42A27DB-BD31-4B8C-83A1-F6EECF244321}">
                <p14:modId xmlns:p14="http://schemas.microsoft.com/office/powerpoint/2010/main" val="430015958"/>
              </p:ext>
            </p:extLst>
          </p:nvPr>
        </p:nvGraphicFramePr>
        <p:xfrm>
          <a:off x="244549" y="1669874"/>
          <a:ext cx="4616375" cy="4818339"/>
        </p:xfrm>
        <a:graphic>
          <a:graphicData uri="http://schemas.openxmlformats.org/drawingml/2006/table">
            <a:tbl>
              <a:tblPr firstRow="1" bandRow="1">
                <a:tableStyleId>{5C22544A-7EE6-4342-B048-85BDC9FD1C3A}</a:tableStyleId>
              </a:tblPr>
              <a:tblGrid>
                <a:gridCol w="1313318">
                  <a:extLst>
                    <a:ext uri="{9D8B030D-6E8A-4147-A177-3AD203B41FA5}">
                      <a16:colId xmlns:a16="http://schemas.microsoft.com/office/drawing/2014/main" val="3827590036"/>
                    </a:ext>
                  </a:extLst>
                </a:gridCol>
                <a:gridCol w="1536207">
                  <a:extLst>
                    <a:ext uri="{9D8B030D-6E8A-4147-A177-3AD203B41FA5}">
                      <a16:colId xmlns:a16="http://schemas.microsoft.com/office/drawing/2014/main" val="1777661188"/>
                    </a:ext>
                  </a:extLst>
                </a:gridCol>
                <a:gridCol w="1766850">
                  <a:extLst>
                    <a:ext uri="{9D8B030D-6E8A-4147-A177-3AD203B41FA5}">
                      <a16:colId xmlns:a16="http://schemas.microsoft.com/office/drawing/2014/main" val="3405786355"/>
                    </a:ext>
                  </a:extLst>
                </a:gridCol>
              </a:tblGrid>
              <a:tr h="337121">
                <a:tc>
                  <a:txBody>
                    <a:bodyPr/>
                    <a:lstStyle/>
                    <a:p>
                      <a:r>
                        <a:rPr lang="en-US" dirty="0"/>
                        <a:t>Goals</a:t>
                      </a:r>
                    </a:p>
                  </a:txBody>
                  <a:tcPr/>
                </a:tc>
                <a:tc>
                  <a:txBody>
                    <a:bodyPr/>
                    <a:lstStyle/>
                    <a:p>
                      <a:r>
                        <a:rPr lang="en-US" dirty="0"/>
                        <a:t>Obstacles</a:t>
                      </a:r>
                    </a:p>
                  </a:txBody>
                  <a:tcPr/>
                </a:tc>
                <a:tc>
                  <a:txBody>
                    <a:bodyPr/>
                    <a:lstStyle/>
                    <a:p>
                      <a:r>
                        <a:rPr lang="en-US" dirty="0"/>
                        <a:t>Plan</a:t>
                      </a:r>
                    </a:p>
                  </a:txBody>
                  <a:tcPr/>
                </a:tc>
                <a:extLst>
                  <a:ext uri="{0D108BD9-81ED-4DB2-BD59-A6C34878D82A}">
                    <a16:rowId xmlns:a16="http://schemas.microsoft.com/office/drawing/2014/main" val="1723123297"/>
                  </a:ext>
                </a:extLst>
              </a:tr>
              <a:tr h="1601326">
                <a:tc>
                  <a:txBody>
                    <a:bodyPr/>
                    <a:lstStyle/>
                    <a:p>
                      <a:r>
                        <a:rPr lang="en-US" dirty="0"/>
                        <a:t>Prevent premature death</a:t>
                      </a:r>
                    </a:p>
                  </a:txBody>
                  <a:tcPr/>
                </a:tc>
                <a:tc>
                  <a:txBody>
                    <a:bodyPr/>
                    <a:lstStyle/>
                    <a:p>
                      <a:r>
                        <a:rPr lang="en-US" dirty="0"/>
                        <a:t>High CAD Risk; HTN; High LDL</a:t>
                      </a:r>
                    </a:p>
                  </a:txBody>
                  <a:tcPr/>
                </a:tc>
                <a:tc>
                  <a:txBody>
                    <a:bodyPr/>
                    <a:lstStyle/>
                    <a:p>
                      <a:r>
                        <a:rPr lang="en-US" dirty="0"/>
                        <a:t>Aerobic activities; SMART Diet; ramipril; statin trial; colonoscopy</a:t>
                      </a:r>
                    </a:p>
                  </a:txBody>
                  <a:tcPr/>
                </a:tc>
                <a:extLst>
                  <a:ext uri="{0D108BD9-81ED-4DB2-BD59-A6C34878D82A}">
                    <a16:rowId xmlns:a16="http://schemas.microsoft.com/office/drawing/2014/main" val="4217442745"/>
                  </a:ext>
                </a:extLst>
              </a:tr>
              <a:tr h="842803">
                <a:tc>
                  <a:txBody>
                    <a:bodyPr/>
                    <a:lstStyle/>
                    <a:p>
                      <a:r>
                        <a:rPr lang="en-US" dirty="0"/>
                        <a:t>Play basketball</a:t>
                      </a:r>
                    </a:p>
                  </a:txBody>
                  <a:tcPr/>
                </a:tc>
                <a:tc>
                  <a:txBody>
                    <a:bodyPr/>
                    <a:lstStyle/>
                    <a:p>
                      <a:r>
                        <a:rPr lang="en-US" dirty="0"/>
                        <a:t>Tendonitis,</a:t>
                      </a:r>
                    </a:p>
                    <a:p>
                      <a:r>
                        <a:rPr lang="en-US" dirty="0"/>
                        <a:t>Statin concerns</a:t>
                      </a:r>
                    </a:p>
                  </a:txBody>
                  <a:tcPr/>
                </a:tc>
                <a:tc>
                  <a:txBody>
                    <a:bodyPr/>
                    <a:lstStyle/>
                    <a:p>
                      <a:r>
                        <a:rPr lang="en-US" dirty="0"/>
                        <a:t>Comprehensive home exercise program; PT</a:t>
                      </a:r>
                    </a:p>
                  </a:txBody>
                  <a:tcPr/>
                </a:tc>
                <a:extLst>
                  <a:ext uri="{0D108BD9-81ED-4DB2-BD59-A6C34878D82A}">
                    <a16:rowId xmlns:a16="http://schemas.microsoft.com/office/drawing/2014/main" val="229950922"/>
                  </a:ext>
                </a:extLst>
              </a:tr>
              <a:tr h="1800819">
                <a:tc>
                  <a:txBody>
                    <a:bodyPr/>
                    <a:lstStyle/>
                    <a:p>
                      <a:r>
                        <a:rPr lang="en-US" dirty="0"/>
                        <a:t>Minimize end-of-life burden on family</a:t>
                      </a:r>
                    </a:p>
                  </a:txBody>
                  <a:tcPr/>
                </a:tc>
                <a:tc>
                  <a:txBody>
                    <a:bodyPr/>
                    <a:lstStyle/>
                    <a:p>
                      <a:r>
                        <a:rPr lang="en-US" dirty="0"/>
                        <a:t>Advance directives out of date; Children out of country</a:t>
                      </a:r>
                    </a:p>
                  </a:txBody>
                  <a:tcPr/>
                </a:tc>
                <a:tc>
                  <a:txBody>
                    <a:bodyPr/>
                    <a:lstStyle/>
                    <a:p>
                      <a:r>
                        <a:rPr lang="en-US" dirty="0"/>
                        <a:t>Update directives; review with kids; update Will; unload junk</a:t>
                      </a:r>
                    </a:p>
                  </a:txBody>
                  <a:tcPr/>
                </a:tc>
                <a:extLst>
                  <a:ext uri="{0D108BD9-81ED-4DB2-BD59-A6C34878D82A}">
                    <a16:rowId xmlns:a16="http://schemas.microsoft.com/office/drawing/2014/main" val="1997314063"/>
                  </a:ext>
                </a:extLst>
              </a:tr>
            </a:tbl>
          </a:graphicData>
        </a:graphic>
      </p:graphicFrame>
      <p:sp>
        <p:nvSpPr>
          <p:cNvPr id="5" name="Text Placeholder 4">
            <a:extLst>
              <a:ext uri="{FF2B5EF4-FFF2-40B4-BE49-F238E27FC236}">
                <a16:creationId xmlns:a16="http://schemas.microsoft.com/office/drawing/2014/main" id="{11EE8C54-9AC1-4548-8DF2-650813FC909F}"/>
              </a:ext>
            </a:extLst>
          </p:cNvPr>
          <p:cNvSpPr>
            <a:spLocks noGrp="1"/>
          </p:cNvSpPr>
          <p:nvPr>
            <p:ph type="body" sz="quarter" idx="3"/>
          </p:nvPr>
        </p:nvSpPr>
        <p:spPr>
          <a:xfrm>
            <a:off x="5086795" y="1093612"/>
            <a:ext cx="4185618" cy="576262"/>
          </a:xfrm>
        </p:spPr>
        <p:txBody>
          <a:bodyPr/>
          <a:lstStyle/>
          <a:p>
            <a:r>
              <a:rPr lang="en-US" dirty="0"/>
              <a:t>Problem-Oriented Care*</a:t>
            </a:r>
          </a:p>
        </p:txBody>
      </p:sp>
      <p:graphicFrame>
        <p:nvGraphicFramePr>
          <p:cNvPr id="8" name="Content Placeholder 7">
            <a:extLst>
              <a:ext uri="{FF2B5EF4-FFF2-40B4-BE49-F238E27FC236}">
                <a16:creationId xmlns:a16="http://schemas.microsoft.com/office/drawing/2014/main" id="{6C420682-C2F0-42A6-AA7F-29503E09D978}"/>
              </a:ext>
            </a:extLst>
          </p:cNvPr>
          <p:cNvGraphicFramePr>
            <a:graphicFrameLocks noGrp="1"/>
          </p:cNvGraphicFramePr>
          <p:nvPr>
            <p:ph sz="quarter" idx="4"/>
            <p:extLst>
              <p:ext uri="{D42A27DB-BD31-4B8C-83A1-F6EECF244321}">
                <p14:modId xmlns:p14="http://schemas.microsoft.com/office/powerpoint/2010/main" val="2836022970"/>
              </p:ext>
            </p:extLst>
          </p:nvPr>
        </p:nvGraphicFramePr>
        <p:xfrm>
          <a:off x="5069130" y="1669875"/>
          <a:ext cx="4523895" cy="3326002"/>
        </p:xfrm>
        <a:graphic>
          <a:graphicData uri="http://schemas.openxmlformats.org/drawingml/2006/table">
            <a:tbl>
              <a:tblPr firstRow="1" bandRow="1">
                <a:tableStyleId>{5C22544A-7EE6-4342-B048-85BDC9FD1C3A}</a:tableStyleId>
              </a:tblPr>
              <a:tblGrid>
                <a:gridCol w="1759430">
                  <a:extLst>
                    <a:ext uri="{9D8B030D-6E8A-4147-A177-3AD203B41FA5}">
                      <a16:colId xmlns:a16="http://schemas.microsoft.com/office/drawing/2014/main" val="1486694525"/>
                    </a:ext>
                  </a:extLst>
                </a:gridCol>
                <a:gridCol w="1318438">
                  <a:extLst>
                    <a:ext uri="{9D8B030D-6E8A-4147-A177-3AD203B41FA5}">
                      <a16:colId xmlns:a16="http://schemas.microsoft.com/office/drawing/2014/main" val="3378062875"/>
                    </a:ext>
                  </a:extLst>
                </a:gridCol>
                <a:gridCol w="1446027">
                  <a:extLst>
                    <a:ext uri="{9D8B030D-6E8A-4147-A177-3AD203B41FA5}">
                      <a16:colId xmlns:a16="http://schemas.microsoft.com/office/drawing/2014/main" val="1054402538"/>
                    </a:ext>
                  </a:extLst>
                </a:gridCol>
              </a:tblGrid>
              <a:tr h="435684">
                <a:tc>
                  <a:txBody>
                    <a:bodyPr/>
                    <a:lstStyle/>
                    <a:p>
                      <a:r>
                        <a:rPr lang="en-US" dirty="0"/>
                        <a:t>Problems</a:t>
                      </a:r>
                    </a:p>
                  </a:txBody>
                  <a:tcPr/>
                </a:tc>
                <a:tc>
                  <a:txBody>
                    <a:bodyPr/>
                    <a:lstStyle/>
                    <a:p>
                      <a:r>
                        <a:rPr lang="en-US" dirty="0"/>
                        <a:t>Goals</a:t>
                      </a:r>
                    </a:p>
                  </a:txBody>
                  <a:tcPr/>
                </a:tc>
                <a:tc>
                  <a:txBody>
                    <a:bodyPr/>
                    <a:lstStyle/>
                    <a:p>
                      <a:r>
                        <a:rPr lang="en-US" dirty="0"/>
                        <a:t>Plan</a:t>
                      </a:r>
                    </a:p>
                  </a:txBody>
                  <a:tcPr/>
                </a:tc>
                <a:extLst>
                  <a:ext uri="{0D108BD9-81ED-4DB2-BD59-A6C34878D82A}">
                    <a16:rowId xmlns:a16="http://schemas.microsoft.com/office/drawing/2014/main" val="994377494"/>
                  </a:ext>
                </a:extLst>
              </a:tr>
              <a:tr h="435684">
                <a:tc>
                  <a:txBody>
                    <a:bodyPr/>
                    <a:lstStyle/>
                    <a:p>
                      <a:r>
                        <a:rPr lang="en-US" dirty="0"/>
                        <a:t>HTN</a:t>
                      </a:r>
                    </a:p>
                  </a:txBody>
                  <a:tcPr/>
                </a:tc>
                <a:tc>
                  <a:txBody>
                    <a:bodyPr/>
                    <a:lstStyle/>
                    <a:p>
                      <a:r>
                        <a:rPr lang="en-US" dirty="0"/>
                        <a:t>BP&lt;140/90</a:t>
                      </a:r>
                    </a:p>
                  </a:txBody>
                  <a:tcPr/>
                </a:tc>
                <a:tc>
                  <a:txBody>
                    <a:bodyPr/>
                    <a:lstStyle/>
                    <a:p>
                      <a:r>
                        <a:rPr lang="en-US" dirty="0"/>
                        <a:t>ACEI, etc.</a:t>
                      </a:r>
                    </a:p>
                  </a:txBody>
                  <a:tcPr/>
                </a:tc>
                <a:extLst>
                  <a:ext uri="{0D108BD9-81ED-4DB2-BD59-A6C34878D82A}">
                    <a16:rowId xmlns:a16="http://schemas.microsoft.com/office/drawing/2014/main" val="2619230475"/>
                  </a:ext>
                </a:extLst>
              </a:tr>
              <a:tr h="435684">
                <a:tc>
                  <a:txBody>
                    <a:bodyPr/>
                    <a:lstStyle/>
                    <a:p>
                      <a:r>
                        <a:rPr lang="en-US" dirty="0"/>
                        <a:t>Hyperlipidemia</a:t>
                      </a:r>
                    </a:p>
                  </a:txBody>
                  <a:tcPr/>
                </a:tc>
                <a:tc>
                  <a:txBody>
                    <a:bodyPr/>
                    <a:lstStyle/>
                    <a:p>
                      <a:r>
                        <a:rPr lang="en-US" dirty="0"/>
                        <a:t>LDL&lt;100</a:t>
                      </a:r>
                    </a:p>
                  </a:txBody>
                  <a:tcPr/>
                </a:tc>
                <a:tc>
                  <a:txBody>
                    <a:bodyPr/>
                    <a:lstStyle/>
                    <a:p>
                      <a:r>
                        <a:rPr lang="en-US" dirty="0"/>
                        <a:t>Diet; statin</a:t>
                      </a:r>
                    </a:p>
                  </a:txBody>
                  <a:tcPr/>
                </a:tc>
                <a:extLst>
                  <a:ext uri="{0D108BD9-81ED-4DB2-BD59-A6C34878D82A}">
                    <a16:rowId xmlns:a16="http://schemas.microsoft.com/office/drawing/2014/main" val="1596749923"/>
                  </a:ext>
                </a:extLst>
              </a:tr>
              <a:tr h="689435">
                <a:tc>
                  <a:txBody>
                    <a:bodyPr/>
                    <a:lstStyle/>
                    <a:p>
                      <a:r>
                        <a:rPr lang="en-US" dirty="0"/>
                        <a:t>Rotator Cuff</a:t>
                      </a:r>
                    </a:p>
                    <a:p>
                      <a:r>
                        <a:rPr lang="en-US" dirty="0"/>
                        <a:t>Tendonitis</a:t>
                      </a:r>
                    </a:p>
                  </a:txBody>
                  <a:tcPr/>
                </a:tc>
                <a:tc>
                  <a:txBody>
                    <a:bodyPr/>
                    <a:lstStyle/>
                    <a:p>
                      <a:r>
                        <a:rPr lang="en-US" dirty="0"/>
                        <a:t>Resolve </a:t>
                      </a:r>
                    </a:p>
                    <a:p>
                      <a:r>
                        <a:rPr lang="en-US" dirty="0"/>
                        <a:t>tendonitis</a:t>
                      </a:r>
                    </a:p>
                  </a:txBody>
                  <a:tcPr/>
                </a:tc>
                <a:tc>
                  <a:txBody>
                    <a:bodyPr/>
                    <a:lstStyle/>
                    <a:p>
                      <a:r>
                        <a:rPr lang="en-US" dirty="0"/>
                        <a:t>Ortho, PT, </a:t>
                      </a:r>
                    </a:p>
                    <a:p>
                      <a:r>
                        <a:rPr lang="en-US" dirty="0"/>
                        <a:t>etc.</a:t>
                      </a:r>
                    </a:p>
                  </a:txBody>
                  <a:tcPr/>
                </a:tc>
                <a:extLst>
                  <a:ext uri="{0D108BD9-81ED-4DB2-BD59-A6C34878D82A}">
                    <a16:rowId xmlns:a16="http://schemas.microsoft.com/office/drawing/2014/main" val="328866869"/>
                  </a:ext>
                </a:extLst>
              </a:tr>
              <a:tr h="689435">
                <a:tc>
                  <a:txBody>
                    <a:bodyPr/>
                    <a:lstStyle/>
                    <a:p>
                      <a:r>
                        <a:rPr lang="en-US" dirty="0"/>
                        <a:t>Allergic rhinitis</a:t>
                      </a:r>
                    </a:p>
                  </a:txBody>
                  <a:tcPr/>
                </a:tc>
                <a:tc>
                  <a:txBody>
                    <a:bodyPr/>
                    <a:lstStyle/>
                    <a:p>
                      <a:r>
                        <a:rPr lang="en-US" dirty="0"/>
                        <a:t>Control symptoms</a:t>
                      </a:r>
                    </a:p>
                  </a:txBody>
                  <a:tcPr/>
                </a:tc>
                <a:tc>
                  <a:txBody>
                    <a:bodyPr/>
                    <a:lstStyle/>
                    <a:p>
                      <a:r>
                        <a:rPr lang="en-US" dirty="0"/>
                        <a:t>Zyrtec</a:t>
                      </a:r>
                    </a:p>
                  </a:txBody>
                  <a:tcPr/>
                </a:tc>
                <a:extLst>
                  <a:ext uri="{0D108BD9-81ED-4DB2-BD59-A6C34878D82A}">
                    <a16:rowId xmlns:a16="http://schemas.microsoft.com/office/drawing/2014/main" val="2485863104"/>
                  </a:ext>
                </a:extLst>
              </a:tr>
              <a:tr h="435684">
                <a:tc>
                  <a:txBody>
                    <a:bodyPr/>
                    <a:lstStyle/>
                    <a:p>
                      <a:r>
                        <a:rPr lang="en-US" dirty="0"/>
                        <a:t>HPDP</a:t>
                      </a:r>
                    </a:p>
                  </a:txBody>
                  <a:tcPr/>
                </a:tc>
                <a:tc>
                  <a:txBody>
                    <a:bodyPr/>
                    <a:lstStyle/>
                    <a:p>
                      <a:r>
                        <a:rPr lang="en-US" dirty="0"/>
                        <a:t>Complete  services</a:t>
                      </a:r>
                    </a:p>
                  </a:txBody>
                  <a:tcPr/>
                </a:tc>
                <a:tc>
                  <a:txBody>
                    <a:bodyPr/>
                    <a:lstStyle/>
                    <a:p>
                      <a:r>
                        <a:rPr lang="en-US" dirty="0"/>
                        <a:t>Colonoscopy</a:t>
                      </a:r>
                    </a:p>
                  </a:txBody>
                  <a:tcPr/>
                </a:tc>
                <a:extLst>
                  <a:ext uri="{0D108BD9-81ED-4DB2-BD59-A6C34878D82A}">
                    <a16:rowId xmlns:a16="http://schemas.microsoft.com/office/drawing/2014/main" val="1955305002"/>
                  </a:ext>
                </a:extLst>
              </a:tr>
            </a:tbl>
          </a:graphicData>
        </a:graphic>
      </p:graphicFrame>
      <p:sp>
        <p:nvSpPr>
          <p:cNvPr id="4" name="TextBox 3">
            <a:extLst>
              <a:ext uri="{FF2B5EF4-FFF2-40B4-BE49-F238E27FC236}">
                <a16:creationId xmlns:a16="http://schemas.microsoft.com/office/drawing/2014/main" id="{8EA271F3-11E2-43AA-B92D-5451CAC0E744}"/>
              </a:ext>
            </a:extLst>
          </p:cNvPr>
          <p:cNvSpPr txBox="1"/>
          <p:nvPr/>
        </p:nvSpPr>
        <p:spPr>
          <a:xfrm>
            <a:off x="5326912" y="5348177"/>
            <a:ext cx="3763925" cy="923330"/>
          </a:xfrm>
          <a:prstGeom prst="rect">
            <a:avLst/>
          </a:prstGeom>
          <a:noFill/>
        </p:spPr>
        <p:txBody>
          <a:bodyPr wrap="square" rtlCol="0">
            <a:spAutoFit/>
          </a:bodyPr>
          <a:lstStyle/>
          <a:p>
            <a:r>
              <a:rPr lang="en-US" dirty="0"/>
              <a:t>*Assumes that correcting problems will result in longer, better life, so no need to explore goals.</a:t>
            </a:r>
          </a:p>
        </p:txBody>
      </p:sp>
    </p:spTree>
    <p:extLst>
      <p:ext uri="{BB962C8B-B14F-4D97-AF65-F5344CB8AC3E}">
        <p14:creationId xmlns:p14="http://schemas.microsoft.com/office/powerpoint/2010/main" val="296902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4E5F-4B46-40BE-ADE8-46AFFE436644}"/>
              </a:ext>
            </a:extLst>
          </p:cNvPr>
          <p:cNvSpPr>
            <a:spLocks noGrp="1"/>
          </p:cNvSpPr>
          <p:nvPr>
            <p:ph type="title"/>
          </p:nvPr>
        </p:nvSpPr>
        <p:spPr>
          <a:xfrm>
            <a:off x="677334" y="343786"/>
            <a:ext cx="8596668" cy="708837"/>
          </a:xfrm>
        </p:spPr>
        <p:txBody>
          <a:bodyPr/>
          <a:lstStyle/>
          <a:p>
            <a:pPr algn="ctr"/>
            <a:r>
              <a:rPr lang="en-US" dirty="0"/>
              <a:t>Personal Health Goals</a:t>
            </a:r>
          </a:p>
        </p:txBody>
      </p:sp>
      <p:sp>
        <p:nvSpPr>
          <p:cNvPr id="3" name="Content Placeholder 2">
            <a:extLst>
              <a:ext uri="{FF2B5EF4-FFF2-40B4-BE49-F238E27FC236}">
                <a16:creationId xmlns:a16="http://schemas.microsoft.com/office/drawing/2014/main" id="{684F61C7-6F46-48B0-B42A-5D81EF6C8372}"/>
              </a:ext>
            </a:extLst>
          </p:cNvPr>
          <p:cNvSpPr>
            <a:spLocks noGrp="1"/>
          </p:cNvSpPr>
          <p:nvPr>
            <p:ph idx="1"/>
          </p:nvPr>
        </p:nvSpPr>
        <p:spPr>
          <a:xfrm>
            <a:off x="677334" y="1318437"/>
            <a:ext cx="8596668" cy="5195777"/>
          </a:xfrm>
        </p:spPr>
        <p:txBody>
          <a:bodyPr>
            <a:normAutofit/>
          </a:bodyPr>
          <a:lstStyle/>
          <a:p>
            <a:pPr marL="0" indent="0">
              <a:buNone/>
            </a:pPr>
            <a:r>
              <a:rPr lang="en-US" sz="2400" dirty="0"/>
              <a:t>There are four personal goals to which primary care clinicians’ knowledge and skills often apply:</a:t>
            </a:r>
          </a:p>
          <a:p>
            <a:pPr marL="0" indent="0">
              <a:buNone/>
            </a:pPr>
            <a:endParaRPr lang="en-US" sz="2400" dirty="0"/>
          </a:p>
          <a:p>
            <a:pPr>
              <a:buFont typeface="Wingdings" panose="05000000000000000000" pitchFamily="2" charset="2"/>
              <a:buChar char="Ø"/>
            </a:pPr>
            <a:r>
              <a:rPr lang="en-US" sz="2400" dirty="0"/>
              <a:t>Prevention of premature death and/or disability</a:t>
            </a:r>
          </a:p>
          <a:p>
            <a:pPr>
              <a:buFont typeface="Wingdings" panose="05000000000000000000" pitchFamily="2" charset="2"/>
              <a:buChar char="Ø"/>
            </a:pPr>
            <a:r>
              <a:rPr lang="en-US" sz="2400" dirty="0"/>
              <a:t>Maintenance and/or improvement in quality of life (includes activities, relationships, meaning/purpose, etc.)</a:t>
            </a:r>
          </a:p>
          <a:p>
            <a:pPr>
              <a:buFont typeface="Wingdings" panose="05000000000000000000" pitchFamily="2" charset="2"/>
              <a:buChar char="Ø"/>
            </a:pPr>
            <a:r>
              <a:rPr lang="en-US" sz="2400" dirty="0"/>
              <a:t>Optimization of person growth and development</a:t>
            </a:r>
          </a:p>
          <a:p>
            <a:pPr>
              <a:buFont typeface="Wingdings" panose="05000000000000000000" pitchFamily="2" charset="2"/>
              <a:buChar char="Ø"/>
            </a:pPr>
            <a:r>
              <a:rPr lang="en-US" sz="2400" dirty="0"/>
              <a:t>Increasing the probability of a good death</a:t>
            </a:r>
          </a:p>
        </p:txBody>
      </p:sp>
    </p:spTree>
    <p:extLst>
      <p:ext uri="{BB962C8B-B14F-4D97-AF65-F5344CB8AC3E}">
        <p14:creationId xmlns:p14="http://schemas.microsoft.com/office/powerpoint/2010/main" val="100539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BE90-D235-4EBF-813B-6385C5CAAFD5}"/>
              </a:ext>
            </a:extLst>
          </p:cNvPr>
          <p:cNvSpPr>
            <a:spLocks noGrp="1"/>
          </p:cNvSpPr>
          <p:nvPr>
            <p:ph type="title"/>
          </p:nvPr>
        </p:nvSpPr>
        <p:spPr>
          <a:xfrm>
            <a:off x="677334" y="229615"/>
            <a:ext cx="8596668" cy="745067"/>
          </a:xfrm>
        </p:spPr>
        <p:txBody>
          <a:bodyPr/>
          <a:lstStyle/>
          <a:p>
            <a:pPr algn="ctr"/>
            <a:r>
              <a:rPr lang="en-US" dirty="0"/>
              <a:t>Adrian Metcalf</a:t>
            </a:r>
          </a:p>
        </p:txBody>
      </p:sp>
      <p:sp>
        <p:nvSpPr>
          <p:cNvPr id="3" name="Content Placeholder 2">
            <a:extLst>
              <a:ext uri="{FF2B5EF4-FFF2-40B4-BE49-F238E27FC236}">
                <a16:creationId xmlns:a16="http://schemas.microsoft.com/office/drawing/2014/main" id="{77239F9B-72CD-4693-8826-47A7B890170C}"/>
              </a:ext>
            </a:extLst>
          </p:cNvPr>
          <p:cNvSpPr>
            <a:spLocks noGrp="1"/>
          </p:cNvSpPr>
          <p:nvPr>
            <p:ph idx="1"/>
          </p:nvPr>
        </p:nvSpPr>
        <p:spPr>
          <a:xfrm>
            <a:off x="530578" y="1001097"/>
            <a:ext cx="9471377" cy="5653703"/>
          </a:xfrm>
        </p:spPr>
        <p:txBody>
          <a:bodyPr>
            <a:normAutofit fontScale="92500" lnSpcReduction="10000"/>
          </a:bodyPr>
          <a:lstStyle/>
          <a:p>
            <a:pPr marL="0" indent="0">
              <a:buNone/>
            </a:pPr>
            <a:r>
              <a:rPr lang="en-US" sz="2000" dirty="0"/>
              <a:t>12 </a:t>
            </a:r>
            <a:r>
              <a:rPr lang="en-US" sz="2000" dirty="0" err="1"/>
              <a:t>y.o</a:t>
            </a:r>
            <a:r>
              <a:rPr lang="en-US" sz="2000" dirty="0"/>
              <a:t>. AA boy being raised by single mother; below median household income; urban, high-crime neighborhood; loaded, unlocked gun in house; rides bike without helmet; unhealthy diet; BMI 65%tile</a:t>
            </a:r>
            <a:r>
              <a:rPr lang="en-US" sz="2000"/>
              <a:t>; little physical </a:t>
            </a:r>
            <a:r>
              <a:rPr lang="en-US" sz="2000" dirty="0"/>
              <a:t>activity; fam. hx of HTN, CVA, DM; UTD on immunizations.</a:t>
            </a:r>
          </a:p>
          <a:p>
            <a:pPr marL="0" indent="0">
              <a:buNone/>
            </a:pPr>
            <a:endParaRPr lang="en-US" sz="800" dirty="0"/>
          </a:p>
          <a:p>
            <a:pPr marL="0" indent="0">
              <a:buNone/>
            </a:pPr>
            <a:r>
              <a:rPr lang="en-US" sz="2000" dirty="0"/>
              <a:t>Goal: Prevent premature death:</a:t>
            </a:r>
          </a:p>
          <a:p>
            <a:pPr marL="0" indent="0">
              <a:buNone/>
            </a:pPr>
            <a:r>
              <a:rPr lang="en-US" sz="2000" dirty="0"/>
              <a:t>Estimated life expectancy: 67</a:t>
            </a:r>
          </a:p>
          <a:p>
            <a:pPr marL="0" indent="0">
              <a:buNone/>
            </a:pPr>
            <a:r>
              <a:rPr lang="en-US" sz="2000" dirty="0"/>
              <a:t>Could gain 4.2 additional years of life by:*</a:t>
            </a:r>
          </a:p>
          <a:p>
            <a:pPr>
              <a:buFont typeface="Wingdings" panose="05000000000000000000" pitchFamily="2" charset="2"/>
              <a:buChar char="Ø"/>
            </a:pPr>
            <a:r>
              <a:rPr lang="en-US" sz="2000" dirty="0"/>
              <a:t>Increasing physical activity (2.5 years)</a:t>
            </a:r>
          </a:p>
          <a:p>
            <a:pPr>
              <a:buFont typeface="Wingdings" panose="05000000000000000000" pitchFamily="2" charset="2"/>
              <a:buChar char="Ø"/>
            </a:pPr>
            <a:r>
              <a:rPr lang="en-US" sz="2000" dirty="0"/>
              <a:t>Firearm safety measures (1.2 years)</a:t>
            </a:r>
          </a:p>
          <a:p>
            <a:pPr>
              <a:buFont typeface="Wingdings" panose="05000000000000000000" pitchFamily="2" charset="2"/>
              <a:buChar char="Ø"/>
            </a:pPr>
            <a:r>
              <a:rPr lang="en-US" sz="2000" dirty="0"/>
              <a:t>Eating a healthier diet (0.5 years)</a:t>
            </a:r>
          </a:p>
          <a:p>
            <a:pPr marL="0" indent="0">
              <a:buNone/>
            </a:pPr>
            <a:r>
              <a:rPr lang="en-US" sz="2000" dirty="0"/>
              <a:t>Note: I was not able to accurately estimate impact of moving to safer neighborhood.</a:t>
            </a:r>
          </a:p>
          <a:p>
            <a:pPr marL="0" indent="0">
              <a:buNone/>
            </a:pPr>
            <a:r>
              <a:rPr lang="en-US" sz="2000" dirty="0"/>
              <a:t>The estimated impacts of other preventive strategies are negligible.</a:t>
            </a:r>
          </a:p>
          <a:p>
            <a:pPr marL="0" indent="0">
              <a:buNone/>
            </a:pPr>
            <a:endParaRPr lang="en-US" sz="900" dirty="0"/>
          </a:p>
          <a:p>
            <a:pPr marL="0" indent="0">
              <a:buNone/>
            </a:pPr>
            <a:r>
              <a:rPr lang="en-US" sz="2000" dirty="0"/>
              <a:t>*Calculated using a predictive model developed by Zsolt Nagykaldi</a:t>
            </a:r>
          </a:p>
          <a:p>
            <a:pPr marL="0" indent="0">
              <a:buNone/>
            </a:pPr>
            <a:r>
              <a:rPr lang="en-US" sz="2000" dirty="0">
                <a:solidFill>
                  <a:schemeClr val="accent2"/>
                </a:solidFill>
              </a:rPr>
              <a:t>Nagykaldi Z, et al. Applied Clin Informatics 2013; 4(1): 75-87.</a:t>
            </a:r>
          </a:p>
          <a:p>
            <a:pPr marL="0" indent="0">
              <a:buNone/>
            </a:pPr>
            <a:endParaRPr lang="en-US" sz="2000" dirty="0"/>
          </a:p>
        </p:txBody>
      </p:sp>
    </p:spTree>
    <p:extLst>
      <p:ext uri="{BB962C8B-B14F-4D97-AF65-F5344CB8AC3E}">
        <p14:creationId xmlns:p14="http://schemas.microsoft.com/office/powerpoint/2010/main" val="35787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14FB-C89C-41D6-9BDC-59BF73B22E9A}"/>
              </a:ext>
            </a:extLst>
          </p:cNvPr>
          <p:cNvSpPr>
            <a:spLocks noGrp="1"/>
          </p:cNvSpPr>
          <p:nvPr>
            <p:ph type="title"/>
          </p:nvPr>
        </p:nvSpPr>
        <p:spPr>
          <a:xfrm>
            <a:off x="677334" y="609600"/>
            <a:ext cx="8596668" cy="740735"/>
          </a:xfrm>
        </p:spPr>
        <p:txBody>
          <a:bodyPr/>
          <a:lstStyle/>
          <a:p>
            <a:pPr algn="ctr"/>
            <a:r>
              <a:rPr lang="en-US" dirty="0"/>
              <a:t>Jeremy Scott</a:t>
            </a:r>
          </a:p>
        </p:txBody>
      </p:sp>
      <p:sp>
        <p:nvSpPr>
          <p:cNvPr id="3" name="Content Placeholder 2">
            <a:extLst>
              <a:ext uri="{FF2B5EF4-FFF2-40B4-BE49-F238E27FC236}">
                <a16:creationId xmlns:a16="http://schemas.microsoft.com/office/drawing/2014/main" id="{9194B006-9DAC-4BE0-9446-8388D83C3207}"/>
              </a:ext>
            </a:extLst>
          </p:cNvPr>
          <p:cNvSpPr>
            <a:spLocks noGrp="1"/>
          </p:cNvSpPr>
          <p:nvPr>
            <p:ph idx="1"/>
          </p:nvPr>
        </p:nvSpPr>
        <p:spPr>
          <a:xfrm>
            <a:off x="677334" y="1350335"/>
            <a:ext cx="8817540" cy="5061754"/>
          </a:xfrm>
        </p:spPr>
        <p:txBody>
          <a:bodyPr>
            <a:normAutofit/>
          </a:bodyPr>
          <a:lstStyle/>
          <a:p>
            <a:pPr marL="0" indent="0">
              <a:buNone/>
            </a:pPr>
            <a:r>
              <a:rPr lang="en-US" sz="2000" dirty="0"/>
              <a:t>33-y.o. with chronic shoulder pain from an HS sports-related rotator cuff tear. Has seen a primary care doctor, an orthopedic surgeon, and a physical therapist. Tried rest, heat, and ice, a variety of exercises, an injection, anti-inflammatory medications. Was offered surgery but with difficult recovery and no guarantees. </a:t>
            </a:r>
          </a:p>
          <a:p>
            <a:pPr marL="0" indent="0">
              <a:buNone/>
            </a:pPr>
            <a:endParaRPr lang="en-US" sz="2000" dirty="0"/>
          </a:p>
          <a:p>
            <a:pPr marL="0" indent="0">
              <a:buNone/>
            </a:pPr>
            <a:r>
              <a:rPr lang="en-US" sz="2000" dirty="0"/>
              <a:t>Goal: Improve QOL (ability to participate in meaningful activities):</a:t>
            </a:r>
          </a:p>
          <a:p>
            <a:pPr marL="0" indent="0">
              <a:buNone/>
            </a:pPr>
            <a:r>
              <a:rPr lang="en-US" sz="2000" dirty="0"/>
              <a:t>When asked what he would like to be able to do that he couldn’t because of the shoulder problem, he said he would like to be able to go bow hunting with his brothers.  It then occurred to him that he might be able to use a crossbow with a physician’s note</a:t>
            </a:r>
            <a:r>
              <a:rPr lang="en-US" dirty="0"/>
              <a:t>.  </a:t>
            </a:r>
          </a:p>
          <a:p>
            <a:pPr>
              <a:buFont typeface="Wingdings" panose="05000000000000000000" pitchFamily="2" charset="2"/>
              <a:buChar char="Ø"/>
            </a:pPr>
            <a:r>
              <a:rPr lang="en-US" sz="2000" dirty="0"/>
              <a:t>Note written</a:t>
            </a:r>
          </a:p>
          <a:p>
            <a:pPr marL="0" indent="0">
              <a:buNone/>
            </a:pPr>
            <a:endParaRPr lang="en-US" dirty="0"/>
          </a:p>
          <a:p>
            <a:pPr marL="0" indent="0">
              <a:buNone/>
            </a:pPr>
            <a:endParaRPr lang="en-US" sz="2000" dirty="0"/>
          </a:p>
        </p:txBody>
      </p:sp>
    </p:spTree>
    <p:extLst>
      <p:ext uri="{BB962C8B-B14F-4D97-AF65-F5344CB8AC3E}">
        <p14:creationId xmlns:p14="http://schemas.microsoft.com/office/powerpoint/2010/main" val="30144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BD6F-F093-4B81-A518-F81D55AA7197}"/>
              </a:ext>
            </a:extLst>
          </p:cNvPr>
          <p:cNvSpPr>
            <a:spLocks noGrp="1"/>
          </p:cNvSpPr>
          <p:nvPr>
            <p:ph type="title"/>
          </p:nvPr>
        </p:nvSpPr>
        <p:spPr>
          <a:xfrm>
            <a:off x="677334" y="609600"/>
            <a:ext cx="8596668" cy="687572"/>
          </a:xfrm>
        </p:spPr>
        <p:txBody>
          <a:bodyPr/>
          <a:lstStyle/>
          <a:p>
            <a:pPr algn="ctr"/>
            <a:r>
              <a:rPr lang="en-US" dirty="0"/>
              <a:t>Mary and Sarah Treadwell</a:t>
            </a:r>
          </a:p>
        </p:txBody>
      </p:sp>
      <p:sp>
        <p:nvSpPr>
          <p:cNvPr id="3" name="Content Placeholder 2">
            <a:extLst>
              <a:ext uri="{FF2B5EF4-FFF2-40B4-BE49-F238E27FC236}">
                <a16:creationId xmlns:a16="http://schemas.microsoft.com/office/drawing/2014/main" id="{128CAC64-A300-464A-8729-113B6C0C0B23}"/>
              </a:ext>
            </a:extLst>
          </p:cNvPr>
          <p:cNvSpPr>
            <a:spLocks noGrp="1"/>
          </p:cNvSpPr>
          <p:nvPr>
            <p:ph idx="1"/>
          </p:nvPr>
        </p:nvSpPr>
        <p:spPr>
          <a:xfrm>
            <a:off x="677334" y="1371600"/>
            <a:ext cx="8596668" cy="4876799"/>
          </a:xfrm>
        </p:spPr>
        <p:txBody>
          <a:bodyPr>
            <a:normAutofit lnSpcReduction="10000"/>
          </a:bodyPr>
          <a:lstStyle/>
          <a:p>
            <a:pPr marL="0" indent="0">
              <a:buNone/>
            </a:pPr>
            <a:r>
              <a:rPr lang="en-US" sz="2000" dirty="0"/>
              <a:t>40-y.o. F and her 70-year-old mother, a long-time patient. Since the death of father when 14, daughter had lived with mother. When tried to become more independent — get a job, go on dates, etc. — mother’s symptoms (headaches, dizziness, stomach pain, fatigue) became worse. Once I began seeing the daughter, the nature of the dance became clear. </a:t>
            </a:r>
          </a:p>
          <a:p>
            <a:pPr marL="0" indent="0">
              <a:buNone/>
            </a:pPr>
            <a:endParaRPr lang="en-US" sz="2000" dirty="0"/>
          </a:p>
          <a:p>
            <a:pPr marL="0" indent="0">
              <a:buNone/>
            </a:pPr>
            <a:r>
              <a:rPr lang="en-US" sz="2000" dirty="0"/>
              <a:t>Goal: Enhance personal growth and development:</a:t>
            </a:r>
          </a:p>
          <a:p>
            <a:pPr>
              <a:buFont typeface="Wingdings" panose="05000000000000000000" pitchFamily="2" charset="2"/>
              <a:buChar char="Ø"/>
            </a:pPr>
            <a:r>
              <a:rPr lang="en-US" sz="2000" dirty="0"/>
              <a:t>Some time at each visit spent teaching/encouraging each of them to contribute to the other’s psychological growth. </a:t>
            </a:r>
          </a:p>
          <a:p>
            <a:pPr marL="0" indent="0">
              <a:buNone/>
            </a:pPr>
            <a:endParaRPr lang="en-US" sz="2000" dirty="0"/>
          </a:p>
          <a:p>
            <a:pPr marL="0" indent="0">
              <a:buNone/>
            </a:pPr>
            <a:r>
              <a:rPr lang="en-US" sz="2000" dirty="0"/>
              <a:t>Focusing on personal development as a goal helped the daughter find the courage to get a job, move out, and get married (the identity and intimacy tasks) and the mother to proudly let her do so (the generativity and ego identity tasks).</a:t>
            </a:r>
          </a:p>
          <a:p>
            <a:endParaRPr lang="en-US" dirty="0"/>
          </a:p>
        </p:txBody>
      </p:sp>
    </p:spTree>
    <p:extLst>
      <p:ext uri="{BB962C8B-B14F-4D97-AF65-F5344CB8AC3E}">
        <p14:creationId xmlns:p14="http://schemas.microsoft.com/office/powerpoint/2010/main" val="24944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376F-AF4F-42D1-A85F-95B6FEF332AE}"/>
              </a:ext>
            </a:extLst>
          </p:cNvPr>
          <p:cNvSpPr>
            <a:spLocks noGrp="1"/>
          </p:cNvSpPr>
          <p:nvPr>
            <p:ph type="title"/>
          </p:nvPr>
        </p:nvSpPr>
        <p:spPr>
          <a:xfrm>
            <a:off x="677334" y="237067"/>
            <a:ext cx="8596668" cy="676940"/>
          </a:xfrm>
        </p:spPr>
        <p:txBody>
          <a:bodyPr/>
          <a:lstStyle/>
          <a:p>
            <a:pPr algn="ctr"/>
            <a:r>
              <a:rPr lang="en-US" dirty="0"/>
              <a:t>Mrs. Lively</a:t>
            </a:r>
          </a:p>
        </p:txBody>
      </p:sp>
      <p:sp>
        <p:nvSpPr>
          <p:cNvPr id="3" name="Content Placeholder 2">
            <a:extLst>
              <a:ext uri="{FF2B5EF4-FFF2-40B4-BE49-F238E27FC236}">
                <a16:creationId xmlns:a16="http://schemas.microsoft.com/office/drawing/2014/main" id="{9F09B604-8D0B-4793-9AC3-66FF6A4340D1}"/>
              </a:ext>
            </a:extLst>
          </p:cNvPr>
          <p:cNvSpPr>
            <a:spLocks noGrp="1"/>
          </p:cNvSpPr>
          <p:nvPr>
            <p:ph idx="1"/>
          </p:nvPr>
        </p:nvSpPr>
        <p:spPr>
          <a:xfrm>
            <a:off x="677334" y="1072444"/>
            <a:ext cx="8596668" cy="5192889"/>
          </a:xfrm>
        </p:spPr>
        <p:txBody>
          <a:bodyPr/>
          <a:lstStyle/>
          <a:p>
            <a:pPr marL="0" indent="0">
              <a:buNone/>
            </a:pPr>
            <a:r>
              <a:rPr lang="en-US" sz="2000" dirty="0"/>
              <a:t>75-y.o. widow. Daughter brought her in with concerns about short-term memory loss, a concern shared by her mother.  Cognitive testing confirmed; judgement and decision-making abilities still intact.  </a:t>
            </a:r>
          </a:p>
          <a:p>
            <a:pPr marL="0" indent="0">
              <a:buNone/>
            </a:pPr>
            <a:endParaRPr lang="en-US" sz="2000" dirty="0"/>
          </a:p>
          <a:p>
            <a:pPr marL="0" indent="0">
              <a:buNone/>
            </a:pPr>
            <a:r>
              <a:rPr lang="en-US" sz="2000" dirty="0"/>
              <a:t>Goal: Increase the probability of a good death:</a:t>
            </a:r>
          </a:p>
          <a:p>
            <a:pPr>
              <a:buFont typeface="Wingdings" panose="05000000000000000000" pitchFamily="2" charset="2"/>
              <a:buChar char="Ø"/>
            </a:pPr>
            <a:r>
              <a:rPr lang="en-US" sz="2000" dirty="0"/>
              <a:t>Discussed probability that her thinking difficulties might get worse over time, and asked her if there would be a point at which she would no longer want to her life to be prolonged.  She said if she was no longer able to recognize family members.  </a:t>
            </a:r>
          </a:p>
          <a:p>
            <a:pPr>
              <a:buFont typeface="Wingdings" panose="05000000000000000000" pitchFamily="2" charset="2"/>
              <a:buChar char="Ø"/>
            </a:pPr>
            <a:endParaRPr lang="en-US" sz="800" dirty="0"/>
          </a:p>
          <a:p>
            <a:pPr>
              <a:buFont typeface="Wingdings" panose="05000000000000000000" pitchFamily="2" charset="2"/>
              <a:buChar char="Ø"/>
            </a:pPr>
            <a:r>
              <a:rPr lang="en-US" sz="2000" dirty="0"/>
              <a:t>Two years from that encounter, daughter called to tell me that her mother no longer recognized her.  Life-prolonging medications were stopped, and she died peacefully a few weeks later.</a:t>
            </a:r>
          </a:p>
          <a:p>
            <a:endParaRPr lang="en-US" dirty="0"/>
          </a:p>
        </p:txBody>
      </p:sp>
    </p:spTree>
    <p:extLst>
      <p:ext uri="{BB962C8B-B14F-4D97-AF65-F5344CB8AC3E}">
        <p14:creationId xmlns:p14="http://schemas.microsoft.com/office/powerpoint/2010/main" val="30298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018E-B8EE-47DE-BEC0-6961B3A414DF}"/>
              </a:ext>
            </a:extLst>
          </p:cNvPr>
          <p:cNvSpPr>
            <a:spLocks noGrp="1"/>
          </p:cNvSpPr>
          <p:nvPr>
            <p:ph type="title"/>
          </p:nvPr>
        </p:nvSpPr>
        <p:spPr>
          <a:xfrm>
            <a:off x="981598" y="202656"/>
            <a:ext cx="9720072" cy="765119"/>
          </a:xfrm>
        </p:spPr>
        <p:txBody>
          <a:bodyPr>
            <a:normAutofit/>
          </a:bodyPr>
          <a:lstStyle/>
          <a:p>
            <a:pPr algn="ctr"/>
            <a:r>
              <a:rPr lang="en-US" sz="4400" dirty="0"/>
              <a:t>Common Misconceptions</a:t>
            </a:r>
          </a:p>
        </p:txBody>
      </p:sp>
      <p:sp>
        <p:nvSpPr>
          <p:cNvPr id="3" name="Content Placeholder 2">
            <a:extLst>
              <a:ext uri="{FF2B5EF4-FFF2-40B4-BE49-F238E27FC236}">
                <a16:creationId xmlns:a16="http://schemas.microsoft.com/office/drawing/2014/main" id="{FA7B5D96-C887-44A4-9DC5-C47182B90E9F}"/>
              </a:ext>
            </a:extLst>
          </p:cNvPr>
          <p:cNvSpPr>
            <a:spLocks noGrp="1"/>
          </p:cNvSpPr>
          <p:nvPr>
            <p:ph idx="1"/>
          </p:nvPr>
        </p:nvSpPr>
        <p:spPr>
          <a:xfrm>
            <a:off x="850606" y="1253067"/>
            <a:ext cx="10728250" cy="5283200"/>
          </a:xfrm>
        </p:spPr>
        <p:txBody>
          <a:bodyPr>
            <a:normAutofit/>
          </a:bodyPr>
          <a:lstStyle/>
          <a:p>
            <a:pPr lvl="0">
              <a:buFont typeface="Wingdings" panose="05000000000000000000" pitchFamily="2" charset="2"/>
              <a:buChar char="Ø"/>
            </a:pPr>
            <a:r>
              <a:rPr lang="en-US" sz="2400" dirty="0"/>
              <a:t>Patients are entirely responsible for determining goals</a:t>
            </a:r>
          </a:p>
          <a:p>
            <a:pPr lvl="0">
              <a:buFont typeface="Wingdings" panose="05000000000000000000" pitchFamily="2" charset="2"/>
              <a:buChar char="Ø"/>
            </a:pPr>
            <a:r>
              <a:rPr lang="en-US" sz="2400" dirty="0"/>
              <a:t>Identifying goals is difficult, time-consuming</a:t>
            </a:r>
          </a:p>
          <a:p>
            <a:pPr lvl="1">
              <a:buFont typeface="Wingdings" panose="05000000000000000000" pitchFamily="2" charset="2"/>
              <a:buChar char="Ø"/>
            </a:pPr>
            <a:r>
              <a:rPr lang="en-US" sz="2000" dirty="0"/>
              <a:t>Much can be assumed</a:t>
            </a:r>
          </a:p>
          <a:p>
            <a:pPr lvl="1">
              <a:buFont typeface="Wingdings" panose="05000000000000000000" pitchFamily="2" charset="2"/>
              <a:buChar char="Ø"/>
            </a:pPr>
            <a:r>
              <a:rPr lang="en-US" sz="2000" dirty="0"/>
              <a:t>Requires different set of questions</a:t>
            </a:r>
          </a:p>
          <a:p>
            <a:pPr lvl="0">
              <a:buFont typeface="Wingdings" panose="05000000000000000000" pitchFamily="2" charset="2"/>
              <a:buChar char="Ø"/>
            </a:pPr>
            <a:r>
              <a:rPr lang="en-US" sz="2400" dirty="0">
                <a:solidFill>
                  <a:schemeClr val="accent2"/>
                </a:solidFill>
              </a:rPr>
              <a:t>Only</a:t>
            </a:r>
            <a:r>
              <a:rPr lang="en-US" sz="2400" dirty="0"/>
              <a:t> useful with complex patients</a:t>
            </a:r>
          </a:p>
          <a:p>
            <a:pPr lvl="1">
              <a:buFont typeface="Wingdings" panose="05000000000000000000" pitchFamily="2" charset="2"/>
              <a:buChar char="Ø"/>
            </a:pPr>
            <a:r>
              <a:rPr lang="en-US" sz="2200" dirty="0"/>
              <a:t>Though it is more useful in these patients</a:t>
            </a:r>
          </a:p>
          <a:p>
            <a:pPr lvl="0">
              <a:buFont typeface="Wingdings" panose="05000000000000000000" pitchFamily="2" charset="2"/>
              <a:buChar char="Ø"/>
            </a:pPr>
            <a:r>
              <a:rPr lang="en-US" sz="2400" dirty="0"/>
              <a:t>Will result in errors of omission</a:t>
            </a:r>
          </a:p>
          <a:p>
            <a:pPr lvl="0">
              <a:buFont typeface="Wingdings" panose="05000000000000000000" pitchFamily="2" charset="2"/>
              <a:buChar char="Ø"/>
            </a:pPr>
            <a:r>
              <a:rPr lang="en-US" sz="2400" dirty="0"/>
              <a:t>Can’t happen/too many systems obstacles </a:t>
            </a:r>
          </a:p>
          <a:p>
            <a:endParaRPr lang="en-US" sz="2400" dirty="0"/>
          </a:p>
        </p:txBody>
      </p:sp>
    </p:spTree>
    <p:extLst>
      <p:ext uri="{BB962C8B-B14F-4D97-AF65-F5344CB8AC3E}">
        <p14:creationId xmlns:p14="http://schemas.microsoft.com/office/powerpoint/2010/main" val="171758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1089-8F57-4310-86EB-7A5299F5DA86}"/>
              </a:ext>
            </a:extLst>
          </p:cNvPr>
          <p:cNvSpPr>
            <a:spLocks noGrp="1"/>
          </p:cNvSpPr>
          <p:nvPr>
            <p:ph type="title"/>
          </p:nvPr>
        </p:nvSpPr>
        <p:spPr>
          <a:xfrm>
            <a:off x="677334" y="226828"/>
            <a:ext cx="8596668" cy="719470"/>
          </a:xfrm>
        </p:spPr>
        <p:txBody>
          <a:bodyPr/>
          <a:lstStyle/>
          <a:p>
            <a:pPr algn="ctr"/>
            <a:r>
              <a:rPr lang="en-US" dirty="0"/>
              <a:t>Practice #103</a:t>
            </a:r>
          </a:p>
        </p:txBody>
      </p:sp>
      <p:sp>
        <p:nvSpPr>
          <p:cNvPr id="3" name="Content Placeholder 2">
            <a:extLst>
              <a:ext uri="{FF2B5EF4-FFF2-40B4-BE49-F238E27FC236}">
                <a16:creationId xmlns:a16="http://schemas.microsoft.com/office/drawing/2014/main" id="{8B183257-FB0D-4183-8166-09B9A3717226}"/>
              </a:ext>
            </a:extLst>
          </p:cNvPr>
          <p:cNvSpPr>
            <a:spLocks noGrp="1"/>
          </p:cNvSpPr>
          <p:nvPr>
            <p:ph idx="1"/>
          </p:nvPr>
        </p:nvSpPr>
        <p:spPr>
          <a:xfrm>
            <a:off x="677334" y="946298"/>
            <a:ext cx="8596668" cy="5684874"/>
          </a:xfrm>
        </p:spPr>
        <p:txBody>
          <a:bodyPr>
            <a:normAutofit fontScale="77500" lnSpcReduction="20000"/>
          </a:bodyPr>
          <a:lstStyle/>
          <a:p>
            <a:pPr marL="0" indent="0">
              <a:buNone/>
            </a:pPr>
            <a:r>
              <a:rPr lang="en-US" sz="2900" dirty="0"/>
              <a:t>Common practice goals??</a:t>
            </a:r>
          </a:p>
          <a:p>
            <a:pPr>
              <a:buFont typeface="Wingdings" panose="05000000000000000000" pitchFamily="2" charset="2"/>
              <a:buChar char="Ø"/>
            </a:pPr>
            <a:r>
              <a:rPr lang="en-US" sz="2900" dirty="0"/>
              <a:t>Provide best possible care to individual patients</a:t>
            </a:r>
          </a:p>
          <a:p>
            <a:pPr>
              <a:buFont typeface="Wingdings" panose="05000000000000000000" pitchFamily="2" charset="2"/>
              <a:buChar char="Ø"/>
            </a:pPr>
            <a:r>
              <a:rPr lang="en-US" sz="2900" dirty="0"/>
              <a:t>Ensure financial viability for the practice</a:t>
            </a:r>
          </a:p>
          <a:p>
            <a:pPr>
              <a:buFont typeface="Wingdings" panose="05000000000000000000" pitchFamily="2" charset="2"/>
              <a:buChar char="Ø"/>
            </a:pPr>
            <a:r>
              <a:rPr lang="en-US" sz="2900" dirty="0"/>
              <a:t>Increase joy in practice for clinicians and staff</a:t>
            </a:r>
          </a:p>
          <a:p>
            <a:pPr>
              <a:buFont typeface="Wingdings" panose="05000000000000000000" pitchFamily="2" charset="2"/>
              <a:buChar char="Ø"/>
            </a:pPr>
            <a:r>
              <a:rPr lang="en-US" sz="2900" dirty="0"/>
              <a:t>Improve community health outcomes</a:t>
            </a:r>
          </a:p>
          <a:p>
            <a:pPr marL="0" indent="0">
              <a:buNone/>
            </a:pPr>
            <a:endParaRPr lang="en-US" sz="2900" dirty="0"/>
          </a:p>
          <a:p>
            <a:pPr marL="0" indent="0">
              <a:buNone/>
            </a:pPr>
            <a:r>
              <a:rPr lang="en-US" sz="2900" dirty="0"/>
              <a:t>2-MD peds practice enrolled in asthma QI project. Office manager, receptionist, billing clerk, and two MAs. Hispanic patient population. Stressful work environment. </a:t>
            </a:r>
          </a:p>
          <a:p>
            <a:pPr marL="0" indent="0">
              <a:buNone/>
            </a:pPr>
            <a:endParaRPr lang="en-US" sz="1400" dirty="0"/>
          </a:p>
          <a:p>
            <a:pPr marL="0" indent="0">
              <a:buNone/>
            </a:pPr>
            <a:r>
              <a:rPr lang="en-US" sz="2900" dirty="0"/>
              <a:t>Goal: Increase joy in practice</a:t>
            </a:r>
          </a:p>
          <a:p>
            <a:pPr marL="0" indent="0">
              <a:buNone/>
            </a:pPr>
            <a:r>
              <a:rPr lang="en-US" sz="2900" dirty="0"/>
              <a:t>Facilitator interviewed MDs and staff.  Office manager doing most of the work; didn’t trust the other staff members to do it well.  Facilitator helped staff update job descriptions, training schedules, and metrics.  Office manger began allowing staff to do their jobs. Everyone’s spirits improved.</a:t>
            </a:r>
          </a:p>
          <a:p>
            <a:pPr marL="0" indent="0">
              <a:buNone/>
            </a:pPr>
            <a:endParaRPr lang="en-US" sz="1300" dirty="0"/>
          </a:p>
          <a:p>
            <a:pPr marL="0" indent="0">
              <a:buNone/>
            </a:pPr>
            <a:endParaRPr lang="en-US" sz="2400" dirty="0"/>
          </a:p>
        </p:txBody>
      </p:sp>
    </p:spTree>
    <p:extLst>
      <p:ext uri="{BB962C8B-B14F-4D97-AF65-F5344CB8AC3E}">
        <p14:creationId xmlns:p14="http://schemas.microsoft.com/office/powerpoint/2010/main" val="18368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AF98-9805-4D7A-922A-17C52897C2AF}"/>
              </a:ext>
            </a:extLst>
          </p:cNvPr>
          <p:cNvSpPr>
            <a:spLocks noGrp="1"/>
          </p:cNvSpPr>
          <p:nvPr>
            <p:ph type="title"/>
          </p:nvPr>
        </p:nvSpPr>
        <p:spPr>
          <a:xfrm>
            <a:off x="677334" y="235260"/>
            <a:ext cx="8596668" cy="733778"/>
          </a:xfrm>
        </p:spPr>
        <p:txBody>
          <a:bodyPr/>
          <a:lstStyle/>
          <a:p>
            <a:pPr algn="ctr"/>
            <a:r>
              <a:rPr lang="en-US" dirty="0"/>
              <a:t>Discussion Questions</a:t>
            </a:r>
          </a:p>
        </p:txBody>
      </p:sp>
      <p:sp>
        <p:nvSpPr>
          <p:cNvPr id="3" name="Content Placeholder 2">
            <a:extLst>
              <a:ext uri="{FF2B5EF4-FFF2-40B4-BE49-F238E27FC236}">
                <a16:creationId xmlns:a16="http://schemas.microsoft.com/office/drawing/2014/main" id="{866A1E31-E3E6-4323-9F42-19B0B4E07596}"/>
              </a:ext>
            </a:extLst>
          </p:cNvPr>
          <p:cNvSpPr>
            <a:spLocks noGrp="1"/>
          </p:cNvSpPr>
          <p:nvPr>
            <p:ph idx="1"/>
          </p:nvPr>
        </p:nvSpPr>
        <p:spPr>
          <a:xfrm>
            <a:off x="677334" y="969038"/>
            <a:ext cx="8596668" cy="5759140"/>
          </a:xfrm>
        </p:spPr>
        <p:txBody>
          <a:bodyPr>
            <a:normAutofit lnSpcReduction="10000"/>
          </a:bodyPr>
          <a:lstStyle/>
          <a:p>
            <a:r>
              <a:rPr lang="en-US" sz="2000" dirty="0"/>
              <a:t>What questions to you have about Tanenbaum’s typology of “patient-centered care?”</a:t>
            </a:r>
          </a:p>
          <a:p>
            <a:r>
              <a:rPr lang="en-US" sz="2000" dirty="0"/>
              <a:t>Does person-centered care exist in nature?  </a:t>
            </a:r>
          </a:p>
          <a:p>
            <a:r>
              <a:rPr lang="en-US" sz="2000" dirty="0"/>
              <a:t>What concerns do you have about goal-oriented care as a model of person-centered care?</a:t>
            </a:r>
          </a:p>
          <a:p>
            <a:r>
              <a:rPr lang="en-US" sz="2000" dirty="0"/>
              <a:t>What additional information and skills would you need before you would try to implement person-centered health care in your setting?</a:t>
            </a:r>
          </a:p>
          <a:p>
            <a:r>
              <a:rPr lang="en-US" sz="2000" dirty="0"/>
              <a:t>In your experience, what are the most common goals of clinicians/practices?</a:t>
            </a:r>
          </a:p>
          <a:p>
            <a:r>
              <a:rPr lang="en-US" sz="2000" dirty="0"/>
              <a:t>What additional questions do you have about how the model might apply to dissemination/implementation research in practices?</a:t>
            </a:r>
          </a:p>
          <a:p>
            <a:pPr marL="0" indent="0">
              <a:buNone/>
            </a:pPr>
            <a:endParaRPr lang="en-US" sz="2000" dirty="0">
              <a:hlinkClick r:id="rId2">
                <a:extLst>
                  <a:ext uri="{A12FA001-AC4F-418D-AE19-62706E023703}">
                    <ahyp:hlinkClr xmlns:ahyp="http://schemas.microsoft.com/office/drawing/2018/hyperlinkcolor" val="tx"/>
                  </a:ext>
                </a:extLst>
              </a:hlinkClick>
            </a:endParaRPr>
          </a:p>
          <a:p>
            <a:pPr marL="0" indent="0">
              <a:buNone/>
            </a:pPr>
            <a:r>
              <a:rPr lang="en-US" sz="2000" dirty="0">
                <a:solidFill>
                  <a:schemeClr val="accent2"/>
                </a:solidFill>
                <a:hlinkClick r:id="rId2">
                  <a:extLst>
                    <a:ext uri="{A12FA001-AC4F-418D-AE19-62706E023703}">
                      <ahyp:hlinkClr xmlns:ahyp="http://schemas.microsoft.com/office/drawing/2018/hyperlinkcolor" val="tx"/>
                    </a:ext>
                  </a:extLst>
                </a:hlinkClick>
              </a:rPr>
              <a:t>www.goaldirectedhealthcare.org</a:t>
            </a:r>
            <a:r>
              <a:rPr lang="en-US" sz="2000" dirty="0">
                <a:solidFill>
                  <a:schemeClr val="accent2"/>
                </a:solidFill>
              </a:rPr>
              <a:t>    </a:t>
            </a:r>
            <a:r>
              <a:rPr lang="en-US" sz="2000" dirty="0">
                <a:solidFill>
                  <a:schemeClr val="accent2"/>
                </a:solidFill>
                <a:hlinkClick r:id="rId3">
                  <a:extLst>
                    <a:ext uri="{A12FA001-AC4F-418D-AE19-62706E023703}">
                      <ahyp:hlinkClr xmlns:ahyp="http://schemas.microsoft.com/office/drawing/2018/hyperlinkcolor" val="tx"/>
                    </a:ext>
                  </a:extLst>
                </a:hlinkClick>
              </a:rPr>
              <a:t>www.patientprioritiescare.org</a:t>
            </a:r>
            <a:endParaRPr lang="en-US" sz="2000" dirty="0">
              <a:solidFill>
                <a:schemeClr val="accent2"/>
              </a:solidFill>
            </a:endParaRPr>
          </a:p>
          <a:p>
            <a:pPr marL="0" indent="0">
              <a:buNone/>
            </a:pPr>
            <a:r>
              <a:rPr lang="en-US" sz="2000" dirty="0">
                <a:solidFill>
                  <a:schemeClr val="accent2"/>
                </a:solidFill>
                <a:hlinkClick r:id="rId4">
                  <a:extLst>
                    <a:ext uri="{A12FA001-AC4F-418D-AE19-62706E023703}">
                      <ahyp:hlinkClr xmlns:ahyp="http://schemas.microsoft.com/office/drawing/2018/hyperlinkcolor" val="tx"/>
                    </a:ext>
                  </a:extLst>
                </a:hlinkClick>
              </a:rPr>
              <a:t>https://www.narrativemedicine.org/about-narrative-medicine/</a:t>
            </a:r>
            <a:endParaRPr lang="en-US" sz="2000" dirty="0">
              <a:solidFill>
                <a:schemeClr val="accent2"/>
              </a:solidFill>
            </a:endParaRPr>
          </a:p>
          <a:p>
            <a:pPr marL="0" indent="0">
              <a:buNone/>
            </a:pPr>
            <a:r>
              <a:rPr lang="en-US" sz="2000" dirty="0">
                <a:solidFill>
                  <a:schemeClr val="accent2"/>
                </a:solidFill>
                <a:hlinkClick r:id="rId5">
                  <a:extLst>
                    <a:ext uri="{A12FA001-AC4F-418D-AE19-62706E023703}">
                      <ahyp:hlinkClr xmlns:ahyp="http://schemas.microsoft.com/office/drawing/2018/hyperlinkcolor" val="tx"/>
                    </a:ext>
                  </a:extLst>
                </a:hlinkClick>
              </a:rPr>
              <a:t>https://www.uclahealth.org/nursing/relationship-based-care</a:t>
            </a:r>
            <a:endParaRPr lang="en-US" sz="2000" dirty="0">
              <a:solidFill>
                <a:schemeClr val="accent2"/>
              </a:solidFill>
            </a:endParaRPr>
          </a:p>
          <a:p>
            <a:pPr marL="0" indent="0">
              <a:buNone/>
            </a:pPr>
            <a:endParaRPr lang="en-US" sz="2000" dirty="0">
              <a:solidFill>
                <a:schemeClr val="accent2"/>
              </a:solidFill>
            </a:endParaRPr>
          </a:p>
          <a:p>
            <a:pPr marL="0" indent="0">
              <a:buNone/>
            </a:pPr>
            <a:endParaRPr lang="en-US" sz="2000" dirty="0">
              <a:solidFill>
                <a:schemeClr val="accent2"/>
              </a:solidFill>
            </a:endParaRPr>
          </a:p>
          <a:p>
            <a:pPr marL="0" indent="0">
              <a:buNone/>
            </a:pPr>
            <a:endParaRPr lang="en-US" sz="2000" dirty="0"/>
          </a:p>
        </p:txBody>
      </p:sp>
    </p:spTree>
    <p:extLst>
      <p:ext uri="{BB962C8B-B14F-4D97-AF65-F5344CB8AC3E}">
        <p14:creationId xmlns:p14="http://schemas.microsoft.com/office/powerpoint/2010/main" val="360171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E43-050A-4C6D-804B-3A781983DB05}"/>
              </a:ext>
            </a:extLst>
          </p:cNvPr>
          <p:cNvSpPr>
            <a:spLocks noGrp="1"/>
          </p:cNvSpPr>
          <p:nvPr>
            <p:ph type="title"/>
          </p:nvPr>
        </p:nvSpPr>
        <p:spPr>
          <a:xfrm>
            <a:off x="677334" y="609600"/>
            <a:ext cx="8596668" cy="598311"/>
          </a:xfrm>
        </p:spPr>
        <p:txBody>
          <a:bodyPr>
            <a:normAutofit fontScale="90000"/>
          </a:bodyPr>
          <a:lstStyle/>
          <a:p>
            <a:pPr algn="ctr"/>
            <a:r>
              <a:rPr lang="en-US" dirty="0"/>
              <a:t>Objectives</a:t>
            </a:r>
          </a:p>
        </p:txBody>
      </p:sp>
      <p:sp>
        <p:nvSpPr>
          <p:cNvPr id="3" name="Content Placeholder 2">
            <a:extLst>
              <a:ext uri="{FF2B5EF4-FFF2-40B4-BE49-F238E27FC236}">
                <a16:creationId xmlns:a16="http://schemas.microsoft.com/office/drawing/2014/main" id="{BFCE3D42-177A-453B-8464-BBCEE0D8FBAB}"/>
              </a:ext>
            </a:extLst>
          </p:cNvPr>
          <p:cNvSpPr>
            <a:spLocks noGrp="1"/>
          </p:cNvSpPr>
          <p:nvPr>
            <p:ph idx="1"/>
          </p:nvPr>
        </p:nvSpPr>
        <p:spPr>
          <a:xfrm>
            <a:off x="677334" y="1433690"/>
            <a:ext cx="8596668" cy="4903316"/>
          </a:xfrm>
        </p:spPr>
        <p:txBody>
          <a:bodyPr>
            <a:normAutofit/>
          </a:bodyPr>
          <a:lstStyle/>
          <a:p>
            <a:pPr marL="0" indent="0">
              <a:buNone/>
            </a:pPr>
            <a:r>
              <a:rPr lang="en-US" sz="2800" dirty="0"/>
              <a:t>After participating in this forum, you will be able to...</a:t>
            </a:r>
          </a:p>
          <a:p>
            <a:r>
              <a:rPr lang="en-US" sz="2400" dirty="0"/>
              <a:t>Explain key differences between person-centered care and problem-oriented care</a:t>
            </a:r>
          </a:p>
          <a:p>
            <a:r>
              <a:rPr lang="en-US" sz="2400" dirty="0"/>
              <a:t>Identify some of the information needs and research questions raised by person-centered care </a:t>
            </a:r>
          </a:p>
          <a:p>
            <a:r>
              <a:rPr lang="en-US" sz="2400" dirty="0"/>
              <a:t>Discuss the implications of person-centered care for research methods (study populations, interventions, and outcomes)</a:t>
            </a:r>
          </a:p>
          <a:p>
            <a:r>
              <a:rPr lang="en-US" sz="2400" dirty="0"/>
              <a:t>Explain how the same principles can be applied to research and QI initiatives with practices.</a:t>
            </a:r>
          </a:p>
          <a:p>
            <a:endParaRPr lang="en-US" dirty="0"/>
          </a:p>
        </p:txBody>
      </p:sp>
    </p:spTree>
    <p:extLst>
      <p:ext uri="{BB962C8B-B14F-4D97-AF65-F5344CB8AC3E}">
        <p14:creationId xmlns:p14="http://schemas.microsoft.com/office/powerpoint/2010/main" val="199056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1B6-43AF-4048-AFAD-E12803D00B2A}"/>
              </a:ext>
            </a:extLst>
          </p:cNvPr>
          <p:cNvSpPr>
            <a:spLocks noGrp="1"/>
          </p:cNvSpPr>
          <p:nvPr>
            <p:ph type="title"/>
          </p:nvPr>
        </p:nvSpPr>
        <p:spPr>
          <a:xfrm>
            <a:off x="677335" y="2240373"/>
            <a:ext cx="8596668" cy="728133"/>
          </a:xfrm>
        </p:spPr>
        <p:txBody>
          <a:bodyPr/>
          <a:lstStyle/>
          <a:p>
            <a:pPr algn="ctr"/>
            <a:r>
              <a:rPr lang="en-US" dirty="0"/>
              <a:t>PART TWO</a:t>
            </a:r>
          </a:p>
        </p:txBody>
      </p:sp>
      <p:sp>
        <p:nvSpPr>
          <p:cNvPr id="3" name="Text Placeholder 2">
            <a:extLst>
              <a:ext uri="{FF2B5EF4-FFF2-40B4-BE49-F238E27FC236}">
                <a16:creationId xmlns:a16="http://schemas.microsoft.com/office/drawing/2014/main" id="{E71328E5-A9B2-48F9-9E29-BCB2FB685E97}"/>
              </a:ext>
            </a:extLst>
          </p:cNvPr>
          <p:cNvSpPr>
            <a:spLocks noGrp="1"/>
          </p:cNvSpPr>
          <p:nvPr>
            <p:ph type="body" idx="1"/>
          </p:nvPr>
        </p:nvSpPr>
        <p:spPr>
          <a:xfrm>
            <a:off x="677335" y="3429001"/>
            <a:ext cx="8596668" cy="728134"/>
          </a:xfrm>
        </p:spPr>
        <p:txBody>
          <a:bodyPr>
            <a:noAutofit/>
          </a:bodyPr>
          <a:lstStyle/>
          <a:p>
            <a:pPr algn="ctr"/>
            <a:r>
              <a:rPr lang="en-US" sz="3200" dirty="0"/>
              <a:t>Research Questions</a:t>
            </a:r>
          </a:p>
        </p:txBody>
      </p:sp>
    </p:spTree>
    <p:extLst>
      <p:ext uri="{BB962C8B-B14F-4D97-AF65-F5344CB8AC3E}">
        <p14:creationId xmlns:p14="http://schemas.microsoft.com/office/powerpoint/2010/main" val="281389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D2E0-519B-4E44-B669-317EE686B9A6}"/>
              </a:ext>
            </a:extLst>
          </p:cNvPr>
          <p:cNvSpPr>
            <a:spLocks noGrp="1"/>
          </p:cNvSpPr>
          <p:nvPr>
            <p:ph type="title"/>
          </p:nvPr>
        </p:nvSpPr>
        <p:spPr>
          <a:xfrm>
            <a:off x="677334" y="609600"/>
            <a:ext cx="8596668" cy="925689"/>
          </a:xfrm>
        </p:spPr>
        <p:txBody>
          <a:bodyPr/>
          <a:lstStyle/>
          <a:p>
            <a:pPr algn="ctr"/>
            <a:r>
              <a:rPr lang="en-US" dirty="0"/>
              <a:t>Overarching Questions</a:t>
            </a:r>
          </a:p>
        </p:txBody>
      </p:sp>
      <p:sp>
        <p:nvSpPr>
          <p:cNvPr id="3" name="Content Placeholder 2">
            <a:extLst>
              <a:ext uri="{FF2B5EF4-FFF2-40B4-BE49-F238E27FC236}">
                <a16:creationId xmlns:a16="http://schemas.microsoft.com/office/drawing/2014/main" id="{C8C2D7C2-0D2A-4A09-B78A-96138B63D88E}"/>
              </a:ext>
            </a:extLst>
          </p:cNvPr>
          <p:cNvSpPr>
            <a:spLocks noGrp="1"/>
          </p:cNvSpPr>
          <p:nvPr>
            <p:ph idx="1"/>
          </p:nvPr>
        </p:nvSpPr>
        <p:spPr>
          <a:xfrm>
            <a:off x="677334" y="1738489"/>
            <a:ext cx="8596668" cy="4302873"/>
          </a:xfrm>
        </p:spPr>
        <p:txBody>
          <a:bodyPr>
            <a:normAutofit/>
          </a:bodyPr>
          <a:lstStyle/>
          <a:p>
            <a:pPr marL="0" indent="0" algn="ctr">
              <a:buNone/>
            </a:pPr>
            <a:r>
              <a:rPr lang="en-US" sz="2800" dirty="0"/>
              <a:t>Does a person-centered approach to care result in better outcomes than the current problem-oriented approach?</a:t>
            </a:r>
          </a:p>
          <a:p>
            <a:pPr marL="0" indent="0" algn="ctr">
              <a:buNone/>
            </a:pPr>
            <a:endParaRPr lang="en-US" sz="2800" dirty="0"/>
          </a:p>
          <a:p>
            <a:pPr marL="0" indent="0" algn="ctr">
              <a:buNone/>
            </a:pPr>
            <a:r>
              <a:rPr lang="en-US" sz="2800" dirty="0"/>
              <a:t>If so, which outcomes for which patients, how, and why?</a:t>
            </a:r>
          </a:p>
          <a:p>
            <a:pPr marL="0" indent="0" algn="ctr">
              <a:buNone/>
            </a:pPr>
            <a:r>
              <a:rPr lang="en-US" sz="2800" dirty="0"/>
              <a:t>And what will it take to disseminate and implement it?</a:t>
            </a:r>
          </a:p>
        </p:txBody>
      </p:sp>
    </p:spTree>
    <p:extLst>
      <p:ext uri="{BB962C8B-B14F-4D97-AF65-F5344CB8AC3E}">
        <p14:creationId xmlns:p14="http://schemas.microsoft.com/office/powerpoint/2010/main" val="134948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E643-DFDF-45E2-9635-AAE7FD33F892}"/>
              </a:ext>
            </a:extLst>
          </p:cNvPr>
          <p:cNvSpPr>
            <a:spLocks noGrp="1"/>
          </p:cNvSpPr>
          <p:nvPr>
            <p:ph type="title"/>
          </p:nvPr>
        </p:nvSpPr>
        <p:spPr>
          <a:xfrm>
            <a:off x="677334" y="349956"/>
            <a:ext cx="8596668" cy="711200"/>
          </a:xfrm>
        </p:spPr>
        <p:txBody>
          <a:bodyPr/>
          <a:lstStyle/>
          <a:p>
            <a:pPr algn="ctr"/>
            <a:r>
              <a:rPr lang="en-US" dirty="0"/>
              <a:t>Literature Reviews</a:t>
            </a:r>
          </a:p>
        </p:txBody>
      </p:sp>
      <p:sp>
        <p:nvSpPr>
          <p:cNvPr id="3" name="Content Placeholder 2">
            <a:extLst>
              <a:ext uri="{FF2B5EF4-FFF2-40B4-BE49-F238E27FC236}">
                <a16:creationId xmlns:a16="http://schemas.microsoft.com/office/drawing/2014/main" id="{7FAE98BF-3EDA-4871-8A03-9068A82AFE44}"/>
              </a:ext>
            </a:extLst>
          </p:cNvPr>
          <p:cNvSpPr>
            <a:spLocks noGrp="1"/>
          </p:cNvSpPr>
          <p:nvPr>
            <p:ph idx="1"/>
          </p:nvPr>
        </p:nvSpPr>
        <p:spPr>
          <a:xfrm>
            <a:off x="677334" y="1264356"/>
            <a:ext cx="8596668" cy="5113865"/>
          </a:xfrm>
        </p:spPr>
        <p:txBody>
          <a:bodyPr>
            <a:normAutofit/>
          </a:bodyPr>
          <a:lstStyle/>
          <a:p>
            <a:pPr marL="0" indent="0">
              <a:buNone/>
            </a:pPr>
            <a:r>
              <a:rPr lang="en-US" sz="2000" dirty="0" err="1"/>
              <a:t>Rathert</a:t>
            </a:r>
            <a:r>
              <a:rPr lang="en-US" sz="2000" dirty="0"/>
              <a:t> C, et al. Patient-centered care and outcomes: A systematic review of the literature. Med Care Res Rev </a:t>
            </a:r>
            <a:r>
              <a:rPr lang="en-US" sz="2000" dirty="0">
                <a:solidFill>
                  <a:schemeClr val="accent2"/>
                </a:solidFill>
              </a:rPr>
              <a:t>2012</a:t>
            </a:r>
            <a:r>
              <a:rPr lang="en-US" sz="2000" dirty="0"/>
              <a:t>; 70(4): 351-379</a:t>
            </a:r>
          </a:p>
          <a:p>
            <a:pPr marL="0" indent="0">
              <a:buNone/>
            </a:pPr>
            <a:r>
              <a:rPr lang="en-US" sz="2400" dirty="0"/>
              <a:t>“Overall, the literature on PCC processes and outcomes portrays generally positive empirical relationships between PCC and intermediate as well as some distal outcomes. Although the randomized studies found mixed results for long-term clinical outcomes, some of these studies did find positive relationships. Almost all studies, regardless of methodology, found positive relationships between PCC processes and patient satisfaction and well-being. Surprisingly, none of the PCC studies in this review examined involvement of family.”</a:t>
            </a:r>
          </a:p>
        </p:txBody>
      </p:sp>
    </p:spTree>
    <p:extLst>
      <p:ext uri="{BB962C8B-B14F-4D97-AF65-F5344CB8AC3E}">
        <p14:creationId xmlns:p14="http://schemas.microsoft.com/office/powerpoint/2010/main" val="397926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2155-42DD-47ED-A7DA-EABF21E63A2A}"/>
              </a:ext>
            </a:extLst>
          </p:cNvPr>
          <p:cNvSpPr>
            <a:spLocks noGrp="1"/>
          </p:cNvSpPr>
          <p:nvPr>
            <p:ph type="title"/>
          </p:nvPr>
        </p:nvSpPr>
        <p:spPr>
          <a:xfrm>
            <a:off x="677334" y="282223"/>
            <a:ext cx="8794043" cy="677333"/>
          </a:xfrm>
        </p:spPr>
        <p:txBody>
          <a:bodyPr/>
          <a:lstStyle/>
          <a:p>
            <a:pPr algn="ctr"/>
            <a:r>
              <a:rPr lang="en-US" dirty="0"/>
              <a:t>Recent Literature Reviews</a:t>
            </a:r>
          </a:p>
        </p:txBody>
      </p:sp>
      <p:sp>
        <p:nvSpPr>
          <p:cNvPr id="3" name="Content Placeholder 2">
            <a:extLst>
              <a:ext uri="{FF2B5EF4-FFF2-40B4-BE49-F238E27FC236}">
                <a16:creationId xmlns:a16="http://schemas.microsoft.com/office/drawing/2014/main" id="{2517908E-0E11-43A5-940C-CC3497EF34F8}"/>
              </a:ext>
            </a:extLst>
          </p:cNvPr>
          <p:cNvSpPr>
            <a:spLocks noGrp="1"/>
          </p:cNvSpPr>
          <p:nvPr>
            <p:ph idx="1"/>
          </p:nvPr>
        </p:nvSpPr>
        <p:spPr>
          <a:xfrm>
            <a:off x="677334" y="1095023"/>
            <a:ext cx="8794044" cy="5480754"/>
          </a:xfrm>
        </p:spPr>
        <p:txBody>
          <a:bodyPr>
            <a:normAutofit/>
          </a:bodyPr>
          <a:lstStyle/>
          <a:p>
            <a:pPr marL="0" indent="0">
              <a:buNone/>
            </a:pPr>
            <a:r>
              <a:rPr lang="en-US" sz="2000" dirty="0"/>
              <a:t>Kogan AC, et al. </a:t>
            </a:r>
            <a:r>
              <a:rPr lang="en-US" sz="2000" dirty="0">
                <a:solidFill>
                  <a:schemeClr val="accent2"/>
                </a:solidFill>
              </a:rPr>
              <a:t>Person</a:t>
            </a:r>
            <a:r>
              <a:rPr lang="en-US" sz="2000" dirty="0"/>
              <a:t>-centered care for older adults with chronic conditions and functional impairments: A systematic literature review. JAGS </a:t>
            </a:r>
            <a:r>
              <a:rPr lang="en-US" sz="2000" dirty="0">
                <a:solidFill>
                  <a:schemeClr val="accent2"/>
                </a:solidFill>
              </a:rPr>
              <a:t>2016</a:t>
            </a:r>
            <a:r>
              <a:rPr lang="en-US" sz="2000" dirty="0"/>
              <a:t>; 64: c1-c7. </a:t>
            </a:r>
          </a:p>
          <a:p>
            <a:pPr marL="0" indent="0">
              <a:buNone/>
            </a:pPr>
            <a:r>
              <a:rPr lang="en-US" sz="2400" dirty="0"/>
              <a:t>“Fifteen descriptions of PCC were identified, addressing 17 central principles or values. The six most-prominent domains of PCC were holistic or whole-person care, respect and value, choice, dignity, self-determination, and purposeful living. Although multiple definitions and elements of PCC abound—with many commonalities and some overlap—</a:t>
            </a:r>
            <a:r>
              <a:rPr lang="en-US" sz="2400" dirty="0">
                <a:solidFill>
                  <a:schemeClr val="accent2"/>
                </a:solidFill>
              </a:rPr>
              <a:t>the field would benefit from a consensus definition and list of essential elements to clarify </a:t>
            </a:r>
            <a:r>
              <a:rPr lang="en-US" sz="2400" u="sng" dirty="0">
                <a:solidFill>
                  <a:schemeClr val="accent2"/>
                </a:solidFill>
              </a:rPr>
              <a:t>how to operationalize a PCC approach to health care</a:t>
            </a:r>
            <a:r>
              <a:rPr lang="en-US" sz="2400" dirty="0">
                <a:solidFill>
                  <a:schemeClr val="accent2"/>
                </a:solidFill>
              </a:rPr>
              <a:t> and services for older adults</a:t>
            </a:r>
            <a:r>
              <a:rPr lang="en-US" sz="2400" dirty="0"/>
              <a:t>.”</a:t>
            </a:r>
          </a:p>
          <a:p>
            <a:pPr marL="0" indent="0">
              <a:buNone/>
            </a:pPr>
            <a:endParaRPr lang="en-US" dirty="0"/>
          </a:p>
        </p:txBody>
      </p:sp>
    </p:spTree>
    <p:extLst>
      <p:ext uri="{BB962C8B-B14F-4D97-AF65-F5344CB8AC3E}">
        <p14:creationId xmlns:p14="http://schemas.microsoft.com/office/powerpoint/2010/main" val="711419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AA98-9683-467C-A473-DA01F0254E33}"/>
              </a:ext>
            </a:extLst>
          </p:cNvPr>
          <p:cNvSpPr>
            <a:spLocks noGrp="1"/>
          </p:cNvSpPr>
          <p:nvPr>
            <p:ph type="title"/>
          </p:nvPr>
        </p:nvSpPr>
        <p:spPr>
          <a:xfrm>
            <a:off x="485423" y="214489"/>
            <a:ext cx="8596668" cy="722489"/>
          </a:xfrm>
        </p:spPr>
        <p:txBody>
          <a:bodyPr/>
          <a:lstStyle/>
          <a:p>
            <a:pPr algn="ctr"/>
            <a:r>
              <a:rPr lang="en-US" dirty="0"/>
              <a:t>Recent Literature Reviews</a:t>
            </a:r>
          </a:p>
        </p:txBody>
      </p:sp>
      <p:sp>
        <p:nvSpPr>
          <p:cNvPr id="3" name="Content Placeholder 2">
            <a:extLst>
              <a:ext uri="{FF2B5EF4-FFF2-40B4-BE49-F238E27FC236}">
                <a16:creationId xmlns:a16="http://schemas.microsoft.com/office/drawing/2014/main" id="{B260CA47-D8CD-4700-B65F-F097D0D83D71}"/>
              </a:ext>
            </a:extLst>
          </p:cNvPr>
          <p:cNvSpPr>
            <a:spLocks noGrp="1"/>
          </p:cNvSpPr>
          <p:nvPr>
            <p:ph idx="1"/>
          </p:nvPr>
        </p:nvSpPr>
        <p:spPr>
          <a:xfrm>
            <a:off x="677334" y="1072443"/>
            <a:ext cx="8596668" cy="5181601"/>
          </a:xfrm>
        </p:spPr>
        <p:txBody>
          <a:bodyPr>
            <a:normAutofit lnSpcReduction="10000"/>
          </a:bodyPr>
          <a:lstStyle/>
          <a:p>
            <a:pPr marL="0" indent="0">
              <a:buNone/>
            </a:pPr>
            <a:r>
              <a:rPr lang="en-US" sz="2200" dirty="0"/>
              <a:t>Delaney LJ. </a:t>
            </a:r>
            <a:r>
              <a:rPr lang="en-US" sz="2200" dirty="0">
                <a:solidFill>
                  <a:schemeClr val="accent2"/>
                </a:solidFill>
              </a:rPr>
              <a:t>Patient</a:t>
            </a:r>
            <a:r>
              <a:rPr lang="en-US" sz="2200" dirty="0"/>
              <a:t>-centered care as an approach to improving health care in Australia. Collegian </a:t>
            </a:r>
            <a:r>
              <a:rPr lang="en-US" sz="2200" dirty="0">
                <a:solidFill>
                  <a:schemeClr val="accent2"/>
                </a:solidFill>
              </a:rPr>
              <a:t>2018</a:t>
            </a:r>
            <a:r>
              <a:rPr lang="en-US" sz="2200" dirty="0"/>
              <a:t>; 25(1): 119-123.</a:t>
            </a:r>
          </a:p>
          <a:p>
            <a:endParaRPr lang="en-US" sz="2200" dirty="0"/>
          </a:p>
          <a:p>
            <a:r>
              <a:rPr lang="en-US" sz="2000" dirty="0"/>
              <a:t>Higher rates of adherence; self-management; goal achievement</a:t>
            </a:r>
          </a:p>
          <a:p>
            <a:r>
              <a:rPr lang="en-US" sz="2000" dirty="0"/>
              <a:t>Greater patient satisfaction</a:t>
            </a:r>
          </a:p>
          <a:p>
            <a:r>
              <a:rPr lang="en-US" sz="2000" dirty="0"/>
              <a:t>Reduced need for dx testing, subspecialty care, hospitalization</a:t>
            </a:r>
          </a:p>
          <a:p>
            <a:r>
              <a:rPr lang="en-US" sz="2000" dirty="0"/>
              <a:t>Higher likelihood of end-of-life preferences being followed</a:t>
            </a:r>
          </a:p>
          <a:p>
            <a:r>
              <a:rPr lang="en-US" sz="2000" dirty="0"/>
              <a:t>More accurate clinical information; better patient-clinician communication</a:t>
            </a:r>
          </a:p>
          <a:p>
            <a:r>
              <a:rPr lang="en-US" sz="2000" dirty="0"/>
              <a:t>Improved patient safety</a:t>
            </a:r>
          </a:p>
          <a:p>
            <a:pPr marL="0" indent="0">
              <a:buNone/>
            </a:pPr>
            <a:endParaRPr lang="en-US" sz="1300" dirty="0"/>
          </a:p>
          <a:p>
            <a:pPr marL="0" indent="0">
              <a:buNone/>
            </a:pPr>
            <a:r>
              <a:rPr lang="en-US" sz="2400" dirty="0">
                <a:solidFill>
                  <a:schemeClr val="accent2"/>
                </a:solidFill>
              </a:rPr>
              <a:t>However, most studies cited were conducted in hospitals and long-term care settings.</a:t>
            </a:r>
          </a:p>
        </p:txBody>
      </p:sp>
    </p:spTree>
    <p:extLst>
      <p:ext uri="{BB962C8B-B14F-4D97-AF65-F5344CB8AC3E}">
        <p14:creationId xmlns:p14="http://schemas.microsoft.com/office/powerpoint/2010/main" val="398453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9537-75E5-4169-80CF-9491576091F8}"/>
              </a:ext>
            </a:extLst>
          </p:cNvPr>
          <p:cNvSpPr>
            <a:spLocks noGrp="1"/>
          </p:cNvSpPr>
          <p:nvPr>
            <p:ph type="title"/>
          </p:nvPr>
        </p:nvSpPr>
        <p:spPr>
          <a:xfrm>
            <a:off x="677333" y="400756"/>
            <a:ext cx="8596668" cy="1128889"/>
          </a:xfrm>
        </p:spPr>
        <p:txBody>
          <a:bodyPr>
            <a:normAutofit/>
          </a:bodyPr>
          <a:lstStyle/>
          <a:p>
            <a:pPr algn="ctr"/>
            <a:r>
              <a:rPr lang="en-US" sz="2800" dirty="0"/>
              <a:t>“How to Keep Prevention on the Table in the Face of Disease Management Incentives”</a:t>
            </a:r>
          </a:p>
        </p:txBody>
      </p:sp>
      <p:sp>
        <p:nvSpPr>
          <p:cNvPr id="3" name="Content Placeholder 2">
            <a:extLst>
              <a:ext uri="{FF2B5EF4-FFF2-40B4-BE49-F238E27FC236}">
                <a16:creationId xmlns:a16="http://schemas.microsoft.com/office/drawing/2014/main" id="{286630C9-D06D-4FAB-A729-035B40CB7303}"/>
              </a:ext>
            </a:extLst>
          </p:cNvPr>
          <p:cNvSpPr>
            <a:spLocks noGrp="1"/>
          </p:cNvSpPr>
          <p:nvPr>
            <p:ph idx="1"/>
          </p:nvPr>
        </p:nvSpPr>
        <p:spPr>
          <a:xfrm>
            <a:off x="677333" y="1636889"/>
            <a:ext cx="8703733" cy="4730044"/>
          </a:xfrm>
        </p:spPr>
        <p:txBody>
          <a:bodyPr>
            <a:normAutofit/>
          </a:bodyPr>
          <a:lstStyle/>
          <a:p>
            <a:pPr marL="0" indent="0">
              <a:buNone/>
            </a:pPr>
            <a:r>
              <a:rPr lang="en-US" sz="2000" dirty="0"/>
              <a:t>When disease management is used to prevent premature death and disability, </a:t>
            </a:r>
            <a:r>
              <a:rPr lang="en-US" sz="2000" dirty="0">
                <a:solidFill>
                  <a:schemeClr val="accent2"/>
                </a:solidFill>
              </a:rPr>
              <a:t>it </a:t>
            </a:r>
            <a:r>
              <a:rPr lang="en-US" sz="2000" b="1" i="1" dirty="0">
                <a:solidFill>
                  <a:schemeClr val="accent2"/>
                </a:solidFill>
              </a:rPr>
              <a:t>is</a:t>
            </a:r>
            <a:r>
              <a:rPr lang="en-US" sz="2000" dirty="0">
                <a:solidFill>
                  <a:schemeClr val="accent2"/>
                </a:solidFill>
              </a:rPr>
              <a:t> prevention</a:t>
            </a:r>
            <a:r>
              <a:rPr lang="en-US" sz="2000" dirty="0"/>
              <a:t>.</a:t>
            </a:r>
          </a:p>
          <a:p>
            <a:pPr marL="0" indent="0">
              <a:buNone/>
            </a:pPr>
            <a:r>
              <a:rPr lang="en-US" sz="2000" dirty="0"/>
              <a:t>In person-centered care, diseases are viewed as risk factors for premature death and disability.  A person-centered approach eliminates the conflict.</a:t>
            </a:r>
          </a:p>
          <a:p>
            <a:pPr marL="0" indent="0">
              <a:buNone/>
            </a:pPr>
            <a:r>
              <a:rPr lang="en-US" sz="2000" dirty="0"/>
              <a:t>New questions raised by this re-conceptualization include:</a:t>
            </a:r>
          </a:p>
          <a:p>
            <a:pPr>
              <a:buFont typeface="Wingdings" panose="05000000000000000000" pitchFamily="2" charset="2"/>
              <a:buChar char="Ø"/>
            </a:pPr>
            <a:r>
              <a:rPr lang="en-US" sz="2000" dirty="0"/>
              <a:t>Do we need to reconceptualize continuous risk factors (next slide), and does that require a new terminology?</a:t>
            </a:r>
          </a:p>
          <a:p>
            <a:pPr>
              <a:buFont typeface="Wingdings" panose="05000000000000000000" pitchFamily="2" charset="2"/>
              <a:buChar char="Ø"/>
            </a:pPr>
            <a:r>
              <a:rPr lang="en-US" sz="2000" dirty="0"/>
              <a:t>How can we analyze increasingly complex risk/resiliency profiles in order to </a:t>
            </a:r>
            <a:r>
              <a:rPr lang="en-US" sz="2000" dirty="0">
                <a:solidFill>
                  <a:schemeClr val="accent2"/>
                </a:solidFill>
              </a:rPr>
              <a:t>prioritize</a:t>
            </a:r>
            <a:r>
              <a:rPr lang="en-US" sz="2000" dirty="0"/>
              <a:t> preventive strategies?</a:t>
            </a:r>
          </a:p>
          <a:p>
            <a:pPr>
              <a:buFont typeface="Wingdings" panose="05000000000000000000" pitchFamily="2" charset="2"/>
              <a:buChar char="Ø"/>
            </a:pPr>
            <a:r>
              <a:rPr lang="en-US" sz="2000" dirty="0"/>
              <a:t>How can we track progress (life extension) over time in a way that is meaningful for patients and clinicians?</a:t>
            </a:r>
          </a:p>
        </p:txBody>
      </p:sp>
    </p:spTree>
    <p:extLst>
      <p:ext uri="{BB962C8B-B14F-4D97-AF65-F5344CB8AC3E}">
        <p14:creationId xmlns:p14="http://schemas.microsoft.com/office/powerpoint/2010/main" val="167539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8D0A-09A2-4066-A510-26630B1D5118}"/>
              </a:ext>
            </a:extLst>
          </p:cNvPr>
          <p:cNvSpPr>
            <a:spLocks noGrp="1"/>
          </p:cNvSpPr>
          <p:nvPr>
            <p:ph type="title"/>
          </p:nvPr>
        </p:nvSpPr>
        <p:spPr>
          <a:xfrm>
            <a:off x="677334" y="609600"/>
            <a:ext cx="8596668" cy="699911"/>
          </a:xfrm>
        </p:spPr>
        <p:txBody>
          <a:bodyPr>
            <a:normAutofit fontScale="90000"/>
          </a:bodyPr>
          <a:lstStyle/>
          <a:p>
            <a:r>
              <a:rPr lang="en-US" dirty="0"/>
              <a:t>Impact of BP Reduction on Risk of CVA and MI</a:t>
            </a:r>
          </a:p>
        </p:txBody>
      </p:sp>
      <p:graphicFrame>
        <p:nvGraphicFramePr>
          <p:cNvPr id="6" name="Content Placeholder 5">
            <a:extLst>
              <a:ext uri="{FF2B5EF4-FFF2-40B4-BE49-F238E27FC236}">
                <a16:creationId xmlns:a16="http://schemas.microsoft.com/office/drawing/2014/main" id="{686D96F9-54DF-41BF-8EF1-A3A0C3F2B76D}"/>
              </a:ext>
            </a:extLst>
          </p:cNvPr>
          <p:cNvGraphicFramePr>
            <a:graphicFrameLocks noGrp="1"/>
          </p:cNvGraphicFramePr>
          <p:nvPr>
            <p:ph idx="1"/>
            <p:extLst>
              <p:ext uri="{D42A27DB-BD31-4B8C-83A1-F6EECF244321}">
                <p14:modId xmlns:p14="http://schemas.microsoft.com/office/powerpoint/2010/main" val="1894415413"/>
              </p:ext>
            </p:extLst>
          </p:nvPr>
        </p:nvGraphicFramePr>
        <p:xfrm>
          <a:off x="677690" y="1309511"/>
          <a:ext cx="8596312" cy="4652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B050E8-6A06-47D7-9E09-02DB53AF4DE4}"/>
              </a:ext>
            </a:extLst>
          </p:cNvPr>
          <p:cNvSpPr txBox="1"/>
          <p:nvPr/>
        </p:nvSpPr>
        <p:spPr>
          <a:xfrm>
            <a:off x="1828800" y="6220178"/>
            <a:ext cx="5825067" cy="369332"/>
          </a:xfrm>
          <a:prstGeom prst="rect">
            <a:avLst/>
          </a:prstGeom>
          <a:noFill/>
        </p:spPr>
        <p:txBody>
          <a:bodyPr wrap="square" rtlCol="0">
            <a:spAutoFit/>
          </a:bodyPr>
          <a:lstStyle/>
          <a:p>
            <a:pPr algn="ctr"/>
            <a:r>
              <a:rPr lang="en-US" dirty="0"/>
              <a:t>From Archimedes (David Eddy)</a:t>
            </a:r>
          </a:p>
        </p:txBody>
      </p:sp>
      <p:cxnSp>
        <p:nvCxnSpPr>
          <p:cNvPr id="5" name="Straight Connector 4">
            <a:extLst>
              <a:ext uri="{FF2B5EF4-FFF2-40B4-BE49-F238E27FC236}">
                <a16:creationId xmlns:a16="http://schemas.microsoft.com/office/drawing/2014/main" id="{D7733A78-E5CF-42A1-BA5E-3D1BF3517D58}"/>
              </a:ext>
            </a:extLst>
          </p:cNvPr>
          <p:cNvCxnSpPr/>
          <p:nvPr/>
        </p:nvCxnSpPr>
        <p:spPr>
          <a:xfrm flipV="1">
            <a:off x="6829778" y="2889956"/>
            <a:ext cx="0" cy="2032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5F75AB6-847B-4F95-AEC6-B79D6D77E9D2}"/>
              </a:ext>
            </a:extLst>
          </p:cNvPr>
          <p:cNvSpPr txBox="1"/>
          <p:nvPr/>
        </p:nvSpPr>
        <p:spPr>
          <a:xfrm>
            <a:off x="5238044" y="2391772"/>
            <a:ext cx="1715911" cy="369332"/>
          </a:xfrm>
          <a:prstGeom prst="rect">
            <a:avLst/>
          </a:prstGeom>
          <a:noFill/>
        </p:spPr>
        <p:txBody>
          <a:bodyPr wrap="square" rtlCol="0">
            <a:spAutoFit/>
          </a:bodyPr>
          <a:lstStyle/>
          <a:p>
            <a:r>
              <a:rPr lang="en-US" dirty="0">
                <a:solidFill>
                  <a:schemeClr val="accent1"/>
                </a:solidFill>
              </a:rPr>
              <a:t>Hypertension</a:t>
            </a:r>
          </a:p>
        </p:txBody>
      </p:sp>
      <p:sp>
        <p:nvSpPr>
          <p:cNvPr id="8" name="TextBox 7">
            <a:extLst>
              <a:ext uri="{FF2B5EF4-FFF2-40B4-BE49-F238E27FC236}">
                <a16:creationId xmlns:a16="http://schemas.microsoft.com/office/drawing/2014/main" id="{824ED455-424F-4DE2-996C-12946E22297E}"/>
              </a:ext>
            </a:extLst>
          </p:cNvPr>
          <p:cNvSpPr txBox="1"/>
          <p:nvPr/>
        </p:nvSpPr>
        <p:spPr>
          <a:xfrm>
            <a:off x="6953955" y="2391772"/>
            <a:ext cx="1828801" cy="369332"/>
          </a:xfrm>
          <a:prstGeom prst="rect">
            <a:avLst/>
          </a:prstGeom>
          <a:noFill/>
        </p:spPr>
        <p:txBody>
          <a:bodyPr wrap="square" rtlCol="0">
            <a:spAutoFit/>
          </a:bodyPr>
          <a:lstStyle/>
          <a:p>
            <a:r>
              <a:rPr lang="en-US" dirty="0">
                <a:solidFill>
                  <a:schemeClr val="accent1"/>
                </a:solidFill>
              </a:rPr>
              <a:t>Normotension</a:t>
            </a:r>
          </a:p>
        </p:txBody>
      </p:sp>
    </p:spTree>
    <p:extLst>
      <p:ext uri="{BB962C8B-B14F-4D97-AF65-F5344CB8AC3E}">
        <p14:creationId xmlns:p14="http://schemas.microsoft.com/office/powerpoint/2010/main" val="286005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3" y="175552"/>
            <a:ext cx="8596668" cy="824089"/>
          </a:xfrm>
        </p:spPr>
        <p:txBody>
          <a:bodyPr/>
          <a:lstStyle/>
          <a:p>
            <a:pPr algn="ctr"/>
            <a:r>
              <a:rPr lang="en-US" dirty="0"/>
              <a:t>Chronic Care Model</a:t>
            </a:r>
          </a:p>
        </p:txBody>
      </p:sp>
      <p:pic>
        <p:nvPicPr>
          <p:cNvPr id="3074" name="Picture 2" descr="C:\Users\bnorton\AppData\Local\Temp\qhc-2004-August-13-4-299-F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523" y="999641"/>
            <a:ext cx="7773721" cy="542373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3D9C14B5-E18B-4731-A64D-DCBA5EC1023F}"/>
              </a:ext>
            </a:extLst>
          </p:cNvPr>
          <p:cNvSpPr/>
          <p:nvPr/>
        </p:nvSpPr>
        <p:spPr>
          <a:xfrm>
            <a:off x="4323644" y="4301067"/>
            <a:ext cx="1569156" cy="125306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59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KPRN_Footer"/>
          <p:cNvPicPr>
            <a:picLocks noChangeAspect="1" noChangeArrowheads="1"/>
          </p:cNvPicPr>
          <p:nvPr/>
        </p:nvPicPr>
        <p:blipFill>
          <a:blip r:embed="rId2" cstate="print"/>
          <a:srcRect/>
          <a:stretch>
            <a:fillRect/>
          </a:stretch>
        </p:blipFill>
        <p:spPr bwMode="auto">
          <a:xfrm>
            <a:off x="1577976" y="6638926"/>
            <a:ext cx="9020175" cy="104775"/>
          </a:xfrm>
          <a:prstGeom prst="rect">
            <a:avLst/>
          </a:prstGeom>
          <a:noFill/>
          <a:ln w="9525">
            <a:noFill/>
            <a:miter lim="800000"/>
            <a:headEnd/>
            <a:tailEnd/>
          </a:ln>
        </p:spPr>
      </p:pic>
      <p:pic>
        <p:nvPicPr>
          <p:cNvPr id="19459" name="Picture 9" descr="HRAReport_1"/>
          <p:cNvPicPr>
            <a:picLocks noChangeAspect="1" noChangeArrowheads="1"/>
          </p:cNvPicPr>
          <p:nvPr/>
        </p:nvPicPr>
        <p:blipFill>
          <a:blip r:embed="rId3" cstate="print"/>
          <a:srcRect t="16667"/>
          <a:stretch>
            <a:fillRect/>
          </a:stretch>
        </p:blipFill>
        <p:spPr bwMode="auto">
          <a:xfrm>
            <a:off x="578555" y="217311"/>
            <a:ext cx="8686800" cy="6172200"/>
          </a:xfrm>
          <a:prstGeom prst="rect">
            <a:avLst/>
          </a:prstGeom>
          <a:noFill/>
          <a:ln w="9525">
            <a:noFill/>
            <a:miter lim="800000"/>
            <a:headEnd/>
            <a:tailEnd/>
          </a:ln>
        </p:spPr>
      </p:pic>
      <p:sp>
        <p:nvSpPr>
          <p:cNvPr id="19462" name="Text Box 12"/>
          <p:cNvSpPr txBox="1">
            <a:spLocks noChangeArrowheads="1"/>
          </p:cNvSpPr>
          <p:nvPr/>
        </p:nvSpPr>
        <p:spPr bwMode="auto">
          <a:xfrm>
            <a:off x="6553201" y="3505201"/>
            <a:ext cx="390525" cy="366713"/>
          </a:xfrm>
          <a:prstGeom prst="rect">
            <a:avLst/>
          </a:prstGeom>
          <a:noFill/>
          <a:ln w="9525">
            <a:noFill/>
            <a:miter lim="800000"/>
            <a:headEnd/>
            <a:tailEnd/>
          </a:ln>
        </p:spPr>
        <p:txBody>
          <a:bodyPr wrap="none">
            <a:spAutoFit/>
          </a:bodyPr>
          <a:lstStyle/>
          <a:p>
            <a:pPr eaLnBrk="0" hangingPunct="0"/>
            <a:r>
              <a:rPr lang="en-US" altLang="en-US">
                <a:latin typeface="Verdana" pitchFamily="34" charset="0"/>
              </a:rPr>
              <a:t>//</a:t>
            </a:r>
          </a:p>
        </p:txBody>
      </p:sp>
      <p:sp>
        <p:nvSpPr>
          <p:cNvPr id="2" name="TextBox 1">
            <a:extLst>
              <a:ext uri="{FF2B5EF4-FFF2-40B4-BE49-F238E27FC236}">
                <a16:creationId xmlns:a16="http://schemas.microsoft.com/office/drawing/2014/main" id="{7BD78E12-8CF4-4D1F-9621-CB25E6B9AAA5}"/>
              </a:ext>
            </a:extLst>
          </p:cNvPr>
          <p:cNvSpPr txBox="1"/>
          <p:nvPr/>
        </p:nvSpPr>
        <p:spPr>
          <a:xfrm>
            <a:off x="7597423" y="2841746"/>
            <a:ext cx="2709333" cy="923330"/>
          </a:xfrm>
          <a:prstGeom prst="rect">
            <a:avLst/>
          </a:prstGeom>
          <a:noFill/>
        </p:spPr>
        <p:txBody>
          <a:bodyPr wrap="square" rtlCol="0">
            <a:spAutoFit/>
          </a:bodyPr>
          <a:lstStyle/>
          <a:p>
            <a:r>
              <a:rPr lang="en-US" dirty="0">
                <a:solidFill>
                  <a:schemeClr val="accent2"/>
                </a:solidFill>
              </a:rPr>
              <a:t>From the Wellness Portal/Health Planner (Zsolt Nagykaldi)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RAReport_2"/>
          <p:cNvPicPr>
            <a:picLocks noGrp="1" noChangeAspect="1" noChangeArrowheads="1"/>
          </p:cNvPicPr>
          <p:nvPr>
            <p:ph idx="1"/>
          </p:nvPr>
        </p:nvPicPr>
        <p:blipFill>
          <a:blip r:embed="rId3" cstate="print"/>
          <a:srcRect/>
          <a:stretch>
            <a:fillRect/>
          </a:stretch>
        </p:blipFill>
        <p:spPr bwMode="auto">
          <a:xfrm>
            <a:off x="685800" y="228600"/>
            <a:ext cx="8382000" cy="6400800"/>
          </a:xfrm>
          <a:prstGeom prst="rect">
            <a:avLst/>
          </a:prstGeom>
          <a:noFill/>
          <a:ln w="9525">
            <a:noFill/>
            <a:miter lim="800000"/>
            <a:headEnd/>
            <a:tailEnd/>
          </a:ln>
        </p:spPr>
      </p:pic>
      <p:sp>
        <p:nvSpPr>
          <p:cNvPr id="2" name="Oval 1">
            <a:extLst>
              <a:ext uri="{FF2B5EF4-FFF2-40B4-BE49-F238E27FC236}">
                <a16:creationId xmlns:a16="http://schemas.microsoft.com/office/drawing/2014/main" id="{66F983B5-2CDA-4508-B049-B1DF9DDE170C}"/>
              </a:ext>
            </a:extLst>
          </p:cNvPr>
          <p:cNvSpPr/>
          <p:nvPr/>
        </p:nvSpPr>
        <p:spPr>
          <a:xfrm>
            <a:off x="4400550" y="3509010"/>
            <a:ext cx="1851660" cy="26289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50289E1-BFD9-454B-8C68-96800C23F6DD}"/>
              </a:ext>
            </a:extLst>
          </p:cNvPr>
          <p:cNvSpPr/>
          <p:nvPr/>
        </p:nvSpPr>
        <p:spPr>
          <a:xfrm>
            <a:off x="4400550" y="4324350"/>
            <a:ext cx="2800350" cy="35052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5A76-0D69-4B18-8E15-53F6510EA5FB}"/>
              </a:ext>
            </a:extLst>
          </p:cNvPr>
          <p:cNvSpPr>
            <a:spLocks noGrp="1"/>
          </p:cNvSpPr>
          <p:nvPr>
            <p:ph type="title"/>
          </p:nvPr>
        </p:nvSpPr>
        <p:spPr>
          <a:xfrm>
            <a:off x="677334" y="1230489"/>
            <a:ext cx="8596668" cy="666307"/>
          </a:xfrm>
        </p:spPr>
        <p:txBody>
          <a:bodyPr/>
          <a:lstStyle/>
          <a:p>
            <a:pPr algn="ctr"/>
            <a:r>
              <a:rPr lang="en-US" dirty="0"/>
              <a:t>Disclosures</a:t>
            </a:r>
          </a:p>
        </p:txBody>
      </p:sp>
      <p:sp>
        <p:nvSpPr>
          <p:cNvPr id="3" name="Content Placeholder 2">
            <a:extLst>
              <a:ext uri="{FF2B5EF4-FFF2-40B4-BE49-F238E27FC236}">
                <a16:creationId xmlns:a16="http://schemas.microsoft.com/office/drawing/2014/main" id="{9973915C-9529-441B-AF32-CEF20E866E19}"/>
              </a:ext>
            </a:extLst>
          </p:cNvPr>
          <p:cNvSpPr>
            <a:spLocks noGrp="1"/>
          </p:cNvSpPr>
          <p:nvPr>
            <p:ph idx="1"/>
          </p:nvPr>
        </p:nvSpPr>
        <p:spPr>
          <a:xfrm>
            <a:off x="677334" y="993422"/>
            <a:ext cx="8596668" cy="5565422"/>
          </a:xfrm>
        </p:spPr>
        <p:txBody>
          <a:bodyPr>
            <a:normAutofit lnSpcReduction="10000"/>
          </a:bodyPr>
          <a:lstStyle/>
          <a:p>
            <a:pPr marL="0" indent="0" algn="ctr">
              <a:buNone/>
            </a:pPr>
            <a:endParaRPr lang="en-US" sz="2800" dirty="0"/>
          </a:p>
          <a:p>
            <a:pPr marL="0" indent="0" algn="ctr">
              <a:buNone/>
            </a:pPr>
            <a:endParaRPr lang="en-US" sz="2800" dirty="0"/>
          </a:p>
          <a:p>
            <a:pPr marL="0" indent="0" algn="ctr">
              <a:buNone/>
            </a:pPr>
            <a:r>
              <a:rPr lang="en-US" sz="2800" dirty="0"/>
              <a:t>No conflicts of interest</a:t>
            </a:r>
          </a:p>
          <a:p>
            <a:pPr marL="0" indent="0">
              <a:buNone/>
            </a:pPr>
            <a:endParaRPr lang="en-US" sz="2400" dirty="0"/>
          </a:p>
          <a:p>
            <a:pPr marL="0" indent="0">
              <a:buNone/>
            </a:pPr>
            <a:r>
              <a:rPr lang="en-US" sz="2000" b="1" dirty="0"/>
              <a:t>Work History:</a:t>
            </a:r>
          </a:p>
          <a:p>
            <a:pPr marL="0" indent="0">
              <a:buNone/>
            </a:pPr>
            <a:r>
              <a:rPr lang="en-US" sz="2000" dirty="0"/>
              <a:t>1977-1978: 6 months as a general physician in Ghana, W. Africa</a:t>
            </a:r>
          </a:p>
          <a:p>
            <a:pPr marL="0" indent="0">
              <a:buNone/>
            </a:pPr>
            <a:r>
              <a:rPr lang="en-US" sz="2000" dirty="0"/>
              <a:t>1978-1984: Private family practice, Hillsborough, NC</a:t>
            </a:r>
          </a:p>
          <a:p>
            <a:pPr marL="0" indent="0">
              <a:buNone/>
            </a:pPr>
            <a:r>
              <a:rPr lang="en-US" sz="2000" dirty="0"/>
              <a:t>1984-1988: Univ. of OK, Fam. Med. Undergrad, Med. Educ.</a:t>
            </a:r>
          </a:p>
          <a:p>
            <a:pPr marL="0" indent="0">
              <a:buNone/>
            </a:pPr>
            <a:r>
              <a:rPr lang="en-US" sz="2000" dirty="0"/>
              <a:t>1988-1993: Univ. of OK, Fam. Med. Geriatrics</a:t>
            </a:r>
          </a:p>
          <a:p>
            <a:pPr marL="0" indent="0">
              <a:buNone/>
            </a:pPr>
            <a:r>
              <a:rPr lang="en-US" sz="2000" dirty="0"/>
              <a:t>1993-1994: Univ. of Louisville, Fam. Med. Geriatrics</a:t>
            </a:r>
          </a:p>
          <a:p>
            <a:pPr marL="0" indent="0">
              <a:buNone/>
            </a:pPr>
            <a:r>
              <a:rPr lang="en-US" sz="2000" dirty="0"/>
              <a:t>1994-2014: Univ. of OK, Fam. Med. Practice-Based Research </a:t>
            </a:r>
          </a:p>
          <a:p>
            <a:pPr marL="0" indent="0">
              <a:buNone/>
            </a:pPr>
            <a:r>
              <a:rPr lang="en-US" sz="2000" dirty="0"/>
              <a:t>2014-present: Retired, independent contractor Univ. of OK, and UNC</a:t>
            </a:r>
          </a:p>
        </p:txBody>
      </p:sp>
    </p:spTree>
    <p:extLst>
      <p:ext uri="{BB962C8B-B14F-4D97-AF65-F5344CB8AC3E}">
        <p14:creationId xmlns:p14="http://schemas.microsoft.com/office/powerpoint/2010/main" val="33126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CDF0-8E14-4564-A4A0-13EDF7411698}"/>
              </a:ext>
            </a:extLst>
          </p:cNvPr>
          <p:cNvSpPr>
            <a:spLocks noGrp="1"/>
          </p:cNvSpPr>
          <p:nvPr>
            <p:ph type="title"/>
          </p:nvPr>
        </p:nvSpPr>
        <p:spPr>
          <a:xfrm>
            <a:off x="677333" y="485423"/>
            <a:ext cx="8596668" cy="745067"/>
          </a:xfrm>
        </p:spPr>
        <p:txBody>
          <a:bodyPr/>
          <a:lstStyle/>
          <a:p>
            <a:pPr algn="ctr"/>
            <a:r>
              <a:rPr lang="en-US" dirty="0"/>
              <a:t>Improving Current Quality of Life (QOL)</a:t>
            </a:r>
          </a:p>
        </p:txBody>
      </p:sp>
      <p:sp>
        <p:nvSpPr>
          <p:cNvPr id="3" name="Content Placeholder 2">
            <a:extLst>
              <a:ext uri="{FF2B5EF4-FFF2-40B4-BE49-F238E27FC236}">
                <a16:creationId xmlns:a16="http://schemas.microsoft.com/office/drawing/2014/main" id="{09377312-3A4D-44DB-A4DA-EFC384517918}"/>
              </a:ext>
            </a:extLst>
          </p:cNvPr>
          <p:cNvSpPr>
            <a:spLocks noGrp="1"/>
          </p:cNvSpPr>
          <p:nvPr>
            <p:ph idx="1"/>
          </p:nvPr>
        </p:nvSpPr>
        <p:spPr>
          <a:xfrm>
            <a:off x="677333" y="1399822"/>
            <a:ext cx="8985955" cy="5091289"/>
          </a:xfrm>
        </p:spPr>
        <p:txBody>
          <a:bodyPr>
            <a:normAutofit/>
          </a:bodyPr>
          <a:lstStyle/>
          <a:p>
            <a:pPr marL="0" indent="0">
              <a:buNone/>
            </a:pPr>
            <a:r>
              <a:rPr lang="en-US" sz="2000" dirty="0"/>
              <a:t>QOL can be defined as being able to do the things that make life worth living, that produce pleasure, satisfaction, meaning, and growth.  </a:t>
            </a:r>
          </a:p>
          <a:p>
            <a:pPr marL="0" indent="0">
              <a:buNone/>
            </a:pPr>
            <a:r>
              <a:rPr lang="en-US" sz="2000" dirty="0"/>
              <a:t>Everyone defines QOL differently.  That creates challenges for researchers.  </a:t>
            </a:r>
          </a:p>
          <a:p>
            <a:pPr marL="0" indent="0">
              <a:buNone/>
            </a:pPr>
            <a:r>
              <a:rPr lang="en-US" sz="2000" dirty="0"/>
              <a:t>We need to know:</a:t>
            </a:r>
          </a:p>
          <a:p>
            <a:pPr>
              <a:buFont typeface="Wingdings" panose="05000000000000000000" pitchFamily="2" charset="2"/>
              <a:buChar char="Ø"/>
            </a:pPr>
            <a:r>
              <a:rPr lang="en-US" sz="2000" dirty="0"/>
              <a:t>How can clinicians help patients clarify and prioritize their QOL priorities?</a:t>
            </a:r>
          </a:p>
          <a:p>
            <a:pPr>
              <a:buFont typeface="Wingdings" panose="05000000000000000000" pitchFamily="2" charset="2"/>
              <a:buChar char="Ø"/>
            </a:pPr>
            <a:r>
              <a:rPr lang="en-US" sz="2000" dirty="0"/>
              <a:t>How can we systematically elicit and consider functional requirements, obstacles, opportunities, adaptations, and alternatives in order to provide the best assistance?</a:t>
            </a:r>
          </a:p>
          <a:p>
            <a:pPr>
              <a:buFont typeface="Wingdings" panose="05000000000000000000" pitchFamily="2" charset="2"/>
              <a:buChar char="Ø"/>
            </a:pPr>
            <a:r>
              <a:rPr lang="en-US" sz="2000" dirty="0"/>
              <a:t>How can we arrive at an effective plan of care and how and when should it be reevaluated and adjusted as lessons are learned?  </a:t>
            </a:r>
          </a:p>
        </p:txBody>
      </p:sp>
    </p:spTree>
    <p:extLst>
      <p:ext uri="{BB962C8B-B14F-4D97-AF65-F5344CB8AC3E}">
        <p14:creationId xmlns:p14="http://schemas.microsoft.com/office/powerpoint/2010/main" val="135676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1852-F954-4DA1-9680-DA523D8939E0}"/>
              </a:ext>
            </a:extLst>
          </p:cNvPr>
          <p:cNvSpPr>
            <a:spLocks noGrp="1"/>
          </p:cNvSpPr>
          <p:nvPr>
            <p:ph type="title"/>
          </p:nvPr>
        </p:nvSpPr>
        <p:spPr>
          <a:xfrm>
            <a:off x="677333" y="417689"/>
            <a:ext cx="8703733" cy="643467"/>
          </a:xfrm>
        </p:spPr>
        <p:txBody>
          <a:bodyPr>
            <a:normAutofit fontScale="90000"/>
          </a:bodyPr>
          <a:lstStyle/>
          <a:p>
            <a:pPr algn="ctr"/>
            <a:r>
              <a:rPr lang="en-US" dirty="0"/>
              <a:t>Supporting Personal Growth and Development</a:t>
            </a:r>
          </a:p>
        </p:txBody>
      </p:sp>
      <p:sp>
        <p:nvSpPr>
          <p:cNvPr id="3" name="Content Placeholder 2">
            <a:extLst>
              <a:ext uri="{FF2B5EF4-FFF2-40B4-BE49-F238E27FC236}">
                <a16:creationId xmlns:a16="http://schemas.microsoft.com/office/drawing/2014/main" id="{B9C709A4-D5A7-4214-8EA3-C7920077308D}"/>
              </a:ext>
            </a:extLst>
          </p:cNvPr>
          <p:cNvSpPr>
            <a:spLocks noGrp="1"/>
          </p:cNvSpPr>
          <p:nvPr>
            <p:ph idx="1"/>
          </p:nvPr>
        </p:nvSpPr>
        <p:spPr>
          <a:xfrm>
            <a:off x="677334" y="1343379"/>
            <a:ext cx="8596668" cy="4910666"/>
          </a:xfrm>
        </p:spPr>
        <p:txBody>
          <a:bodyPr>
            <a:normAutofit/>
          </a:bodyPr>
          <a:lstStyle/>
          <a:p>
            <a:pPr marL="0" indent="0">
              <a:buNone/>
            </a:pPr>
            <a:r>
              <a:rPr lang="en-US" sz="2000" dirty="0"/>
              <a:t>G&amp;D is an important focus of pediatric and end-of-life care but often neglected in adolescents and adults.</a:t>
            </a:r>
          </a:p>
          <a:p>
            <a:pPr marL="0" indent="0">
              <a:buNone/>
            </a:pPr>
            <a:r>
              <a:rPr lang="en-US" sz="2000" dirty="0"/>
              <a:t>Includes physical, psychological, and spiritual components</a:t>
            </a:r>
          </a:p>
          <a:p>
            <a:pPr marL="0" indent="0">
              <a:buNone/>
            </a:pPr>
            <a:r>
              <a:rPr lang="en-US" sz="2000" dirty="0"/>
              <a:t>Research questions:</a:t>
            </a:r>
          </a:p>
          <a:p>
            <a:pPr>
              <a:buFont typeface="Wingdings" panose="05000000000000000000" pitchFamily="2" charset="2"/>
              <a:buChar char="Ø"/>
            </a:pPr>
            <a:r>
              <a:rPr lang="en-US" sz="2000" dirty="0"/>
              <a:t>What is the best way to assess and track the various components of personal growth and development across the lifespan and to recognize and respond when obstacles and challenges arise?</a:t>
            </a:r>
          </a:p>
          <a:p>
            <a:pPr>
              <a:buFont typeface="Wingdings" panose="05000000000000000000" pitchFamily="2" charset="2"/>
              <a:buChar char="Ø"/>
            </a:pPr>
            <a:r>
              <a:rPr lang="en-US" sz="2000" dirty="0"/>
              <a:t>How can we help patients of all ages and their families negotiate developmental challenges?</a:t>
            </a:r>
          </a:p>
          <a:p>
            <a:pPr>
              <a:buFont typeface="Wingdings" panose="05000000000000000000" pitchFamily="2" charset="2"/>
              <a:buChar char="Ø"/>
            </a:pPr>
            <a:r>
              <a:rPr lang="en-US" sz="2000" dirty="0"/>
              <a:t>How can we help patients and families become progressively more resilient, both physically and psychologically?</a:t>
            </a:r>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41371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A1B6-8849-4D17-B884-85E15CE4A783}"/>
              </a:ext>
            </a:extLst>
          </p:cNvPr>
          <p:cNvSpPr>
            <a:spLocks noGrp="1"/>
          </p:cNvSpPr>
          <p:nvPr>
            <p:ph type="title"/>
          </p:nvPr>
        </p:nvSpPr>
        <p:spPr>
          <a:xfrm>
            <a:off x="428977" y="609600"/>
            <a:ext cx="8985955" cy="790222"/>
          </a:xfrm>
        </p:spPr>
        <p:txBody>
          <a:bodyPr/>
          <a:lstStyle/>
          <a:p>
            <a:pPr algn="ctr"/>
            <a:r>
              <a:rPr lang="en-US" dirty="0"/>
              <a:t>Increasing the Probability of a Good Death</a:t>
            </a:r>
          </a:p>
        </p:txBody>
      </p:sp>
      <p:sp>
        <p:nvSpPr>
          <p:cNvPr id="3" name="Content Placeholder 2">
            <a:extLst>
              <a:ext uri="{FF2B5EF4-FFF2-40B4-BE49-F238E27FC236}">
                <a16:creationId xmlns:a16="http://schemas.microsoft.com/office/drawing/2014/main" id="{7615E963-851C-4613-B993-783D32F32929}"/>
              </a:ext>
            </a:extLst>
          </p:cNvPr>
          <p:cNvSpPr>
            <a:spLocks noGrp="1"/>
          </p:cNvSpPr>
          <p:nvPr>
            <p:ph idx="1"/>
          </p:nvPr>
        </p:nvSpPr>
        <p:spPr>
          <a:xfrm>
            <a:off x="677334" y="1501422"/>
            <a:ext cx="8596668" cy="4967111"/>
          </a:xfrm>
        </p:spPr>
        <p:txBody>
          <a:bodyPr>
            <a:normAutofit lnSpcReduction="10000"/>
          </a:bodyPr>
          <a:lstStyle/>
          <a:p>
            <a:pPr marL="0" indent="0">
              <a:buNone/>
            </a:pPr>
            <a:r>
              <a:rPr lang="en-US" sz="2000" dirty="0"/>
              <a:t>In problem-oriented care, death tends to be viewed as failure or defeat.  Neither patient nor clinician wants to think or talk about it until it is imminent.  In a goal-directed approach death is viewed as an inevitable life event for which it makes sense to plan ahead.</a:t>
            </a:r>
          </a:p>
          <a:p>
            <a:pPr marL="0" indent="0">
              <a:buNone/>
            </a:pPr>
            <a:r>
              <a:rPr lang="en-US" sz="2000" dirty="0"/>
              <a:t>Research questions:</a:t>
            </a:r>
          </a:p>
          <a:p>
            <a:pPr>
              <a:buFont typeface="Wingdings" panose="05000000000000000000" pitchFamily="2" charset="2"/>
              <a:buChar char="Ø"/>
            </a:pPr>
            <a:r>
              <a:rPr lang="en-US" sz="2000" dirty="0"/>
              <a:t>What are the best ways to clarify in advance, document, and communicate when life prolonging measures should be stopped (e.g., conditions worse than death)?</a:t>
            </a:r>
          </a:p>
          <a:p>
            <a:pPr>
              <a:buFont typeface="Wingdings" panose="05000000000000000000" pitchFamily="2" charset="2"/>
              <a:buChar char="Ø"/>
            </a:pPr>
            <a:r>
              <a:rPr lang="en-US" sz="2000" dirty="0"/>
              <a:t>How should we identify, document, and periodically update end-of-life values and preferences?</a:t>
            </a:r>
          </a:p>
          <a:p>
            <a:pPr>
              <a:buFont typeface="Wingdings" panose="05000000000000000000" pitchFamily="2" charset="2"/>
              <a:buChar char="Ø"/>
            </a:pPr>
            <a:r>
              <a:rPr lang="en-US" sz="2000" dirty="0"/>
              <a:t>How and when should we include family members and significant others in development of end-of-life directives?</a:t>
            </a:r>
          </a:p>
          <a:p>
            <a:pPr>
              <a:buFont typeface="Wingdings" panose="05000000000000000000" pitchFamily="2" charset="2"/>
              <a:buChar char="Ø"/>
            </a:pPr>
            <a:r>
              <a:rPr lang="en-US" sz="2000" dirty="0"/>
              <a:t>How can we make sure that current advance directives are available at all points of care, activated when necessary, and followed?</a:t>
            </a:r>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5079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C3B4-D66F-4C95-AE2D-CA74F73D9ACF}"/>
              </a:ext>
            </a:extLst>
          </p:cNvPr>
          <p:cNvSpPr>
            <a:spLocks noGrp="1"/>
          </p:cNvSpPr>
          <p:nvPr>
            <p:ph type="title"/>
          </p:nvPr>
        </p:nvSpPr>
        <p:spPr>
          <a:xfrm>
            <a:off x="677334" y="468489"/>
            <a:ext cx="8596668" cy="733778"/>
          </a:xfrm>
        </p:spPr>
        <p:txBody>
          <a:bodyPr/>
          <a:lstStyle/>
          <a:p>
            <a:pPr algn="ctr"/>
            <a:r>
              <a:rPr lang="en-US" dirty="0"/>
              <a:t>Helping Practices Achieve their Goals</a:t>
            </a:r>
          </a:p>
        </p:txBody>
      </p:sp>
      <p:sp>
        <p:nvSpPr>
          <p:cNvPr id="3" name="Content Placeholder 2">
            <a:extLst>
              <a:ext uri="{FF2B5EF4-FFF2-40B4-BE49-F238E27FC236}">
                <a16:creationId xmlns:a16="http://schemas.microsoft.com/office/drawing/2014/main" id="{FD0C64E2-1D53-4F16-B3ED-15B228A0A670}"/>
              </a:ext>
            </a:extLst>
          </p:cNvPr>
          <p:cNvSpPr>
            <a:spLocks noGrp="1"/>
          </p:cNvSpPr>
          <p:nvPr>
            <p:ph idx="1"/>
          </p:nvPr>
        </p:nvSpPr>
        <p:spPr>
          <a:xfrm>
            <a:off x="677334" y="1467557"/>
            <a:ext cx="8596668" cy="4921954"/>
          </a:xfrm>
        </p:spPr>
        <p:txBody>
          <a:bodyPr>
            <a:normAutofit/>
          </a:bodyPr>
          <a:lstStyle/>
          <a:p>
            <a:pPr marL="0" indent="0">
              <a:buNone/>
            </a:pPr>
            <a:r>
              <a:rPr lang="en-US" sz="2000" dirty="0"/>
              <a:t>To date, most D&amp;I research and QI initiatives have been directed at increasing practice adherence to guidelines (problem-oriented).  A practice-centric, goal-directed approach would require additional information about:</a:t>
            </a:r>
          </a:p>
          <a:p>
            <a:pPr>
              <a:buFont typeface="Wingdings" panose="05000000000000000000" pitchFamily="2" charset="2"/>
              <a:buChar char="Ø"/>
            </a:pPr>
            <a:r>
              <a:rPr lang="en-US" sz="2000" dirty="0"/>
              <a:t>What, in fact, are the most common practice goals?</a:t>
            </a:r>
          </a:p>
          <a:p>
            <a:pPr>
              <a:buFont typeface="Wingdings" panose="05000000000000000000" pitchFamily="2" charset="2"/>
              <a:buChar char="Ø"/>
            </a:pPr>
            <a:r>
              <a:rPr lang="en-US" sz="2000" dirty="0"/>
              <a:t>How can peer advisors and facilitators help practices clarify their goals, objectives, and priorities?</a:t>
            </a:r>
          </a:p>
          <a:p>
            <a:pPr>
              <a:buFont typeface="Wingdings" panose="05000000000000000000" pitchFamily="2" charset="2"/>
              <a:buChar char="Ø"/>
            </a:pPr>
            <a:r>
              <a:rPr lang="en-US" sz="2000" dirty="0"/>
              <a:t>What is the best way to arrive at a feasible plan and to adjust it based upon lessons learned during implementation?</a:t>
            </a:r>
          </a:p>
          <a:p>
            <a:pPr>
              <a:buFont typeface="Wingdings" panose="05000000000000000000" pitchFamily="2" charset="2"/>
              <a:buChar char="Ø"/>
            </a:pPr>
            <a:r>
              <a:rPr lang="en-US" sz="2000" dirty="0"/>
              <a:t>What metrics make sense for common practice goals? Should each practice develop its own metrics?</a:t>
            </a:r>
          </a:p>
          <a:p>
            <a:pPr>
              <a:buFont typeface="Wingdings" panose="05000000000000000000" pitchFamily="2" charset="2"/>
              <a:buChar char="Ø"/>
            </a:pPr>
            <a:r>
              <a:rPr lang="en-US" sz="2000" dirty="0"/>
              <a:t>When helping practices achieve their goals, how much of what kinds of help are most helpful?</a:t>
            </a:r>
          </a:p>
        </p:txBody>
      </p:sp>
    </p:spTree>
    <p:extLst>
      <p:ext uri="{BB962C8B-B14F-4D97-AF65-F5344CB8AC3E}">
        <p14:creationId xmlns:p14="http://schemas.microsoft.com/office/powerpoint/2010/main" val="194368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F7D1-E065-4CAB-B716-06C515EB04A6}"/>
              </a:ext>
            </a:extLst>
          </p:cNvPr>
          <p:cNvSpPr>
            <a:spLocks noGrp="1"/>
          </p:cNvSpPr>
          <p:nvPr>
            <p:ph type="title"/>
          </p:nvPr>
        </p:nvSpPr>
        <p:spPr>
          <a:xfrm>
            <a:off x="677334" y="477971"/>
            <a:ext cx="8596668" cy="677333"/>
          </a:xfrm>
        </p:spPr>
        <p:txBody>
          <a:bodyPr/>
          <a:lstStyle/>
          <a:p>
            <a:pPr algn="ctr"/>
            <a:r>
              <a:rPr lang="en-US" dirty="0"/>
              <a:t>Discussion Questions</a:t>
            </a:r>
          </a:p>
        </p:txBody>
      </p:sp>
      <p:sp>
        <p:nvSpPr>
          <p:cNvPr id="3" name="Content Placeholder 2">
            <a:extLst>
              <a:ext uri="{FF2B5EF4-FFF2-40B4-BE49-F238E27FC236}">
                <a16:creationId xmlns:a16="http://schemas.microsoft.com/office/drawing/2014/main" id="{AAE43B2C-C44A-40CF-B849-A71BC1C87029}"/>
              </a:ext>
            </a:extLst>
          </p:cNvPr>
          <p:cNvSpPr>
            <a:spLocks noGrp="1"/>
          </p:cNvSpPr>
          <p:nvPr>
            <p:ph idx="1"/>
          </p:nvPr>
        </p:nvSpPr>
        <p:spPr>
          <a:xfrm>
            <a:off x="677334" y="1286933"/>
            <a:ext cx="8596668" cy="4933245"/>
          </a:xfrm>
        </p:spPr>
        <p:txBody>
          <a:bodyPr>
            <a:normAutofit/>
          </a:bodyPr>
          <a:lstStyle/>
          <a:p>
            <a:r>
              <a:rPr lang="en-US" sz="2000" dirty="0"/>
              <a:t>Did you understand what I proposed regarding viewing “diseases” as risk factors and how that leads to the idea of de-dichotomization?</a:t>
            </a:r>
          </a:p>
          <a:p>
            <a:r>
              <a:rPr lang="en-US" sz="2000" dirty="0"/>
              <a:t>What kinds of additional/better data would we need to be able to more accurately prioritized preventive strategies?</a:t>
            </a:r>
          </a:p>
          <a:p>
            <a:r>
              <a:rPr lang="en-US" sz="2000" dirty="0"/>
              <a:t>Quality of life is obviously complex.  Can you envision a way to help patients define what it means for them?</a:t>
            </a:r>
          </a:p>
          <a:p>
            <a:r>
              <a:rPr lang="en-US" sz="2000" dirty="0"/>
              <a:t>Do you think primary care clinicians should focus more on personal growth and development or is this mission creep?</a:t>
            </a:r>
          </a:p>
          <a:p>
            <a:r>
              <a:rPr lang="en-US" sz="2000" dirty="0"/>
              <a:t>How would you design an electronic record for person-centered care?</a:t>
            </a:r>
          </a:p>
          <a:p>
            <a:r>
              <a:rPr lang="en-US" sz="2000" dirty="0"/>
              <a:t>What metrics would be appropriate for measuring the quality of person-centered care?</a:t>
            </a:r>
          </a:p>
        </p:txBody>
      </p:sp>
    </p:spTree>
    <p:extLst>
      <p:ext uri="{BB962C8B-B14F-4D97-AF65-F5344CB8AC3E}">
        <p14:creationId xmlns:p14="http://schemas.microsoft.com/office/powerpoint/2010/main" val="2491804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1B6-43AF-4048-AFAD-E12803D00B2A}"/>
              </a:ext>
            </a:extLst>
          </p:cNvPr>
          <p:cNvSpPr>
            <a:spLocks noGrp="1"/>
          </p:cNvSpPr>
          <p:nvPr>
            <p:ph type="title"/>
          </p:nvPr>
        </p:nvSpPr>
        <p:spPr>
          <a:xfrm>
            <a:off x="677335" y="2240373"/>
            <a:ext cx="8596668" cy="728133"/>
          </a:xfrm>
        </p:spPr>
        <p:txBody>
          <a:bodyPr/>
          <a:lstStyle/>
          <a:p>
            <a:pPr algn="ctr"/>
            <a:r>
              <a:rPr lang="en-US" dirty="0"/>
              <a:t>PART THREE</a:t>
            </a:r>
          </a:p>
        </p:txBody>
      </p:sp>
      <p:sp>
        <p:nvSpPr>
          <p:cNvPr id="3" name="Text Placeholder 2">
            <a:extLst>
              <a:ext uri="{FF2B5EF4-FFF2-40B4-BE49-F238E27FC236}">
                <a16:creationId xmlns:a16="http://schemas.microsoft.com/office/drawing/2014/main" id="{E71328E5-A9B2-48F9-9E29-BCB2FB685E97}"/>
              </a:ext>
            </a:extLst>
          </p:cNvPr>
          <p:cNvSpPr>
            <a:spLocks noGrp="1"/>
          </p:cNvSpPr>
          <p:nvPr>
            <p:ph type="body" idx="1"/>
          </p:nvPr>
        </p:nvSpPr>
        <p:spPr>
          <a:xfrm>
            <a:off x="677335" y="3181118"/>
            <a:ext cx="8596668" cy="2056926"/>
          </a:xfrm>
        </p:spPr>
        <p:txBody>
          <a:bodyPr>
            <a:noAutofit/>
          </a:bodyPr>
          <a:lstStyle/>
          <a:p>
            <a:pPr algn="ctr"/>
            <a:r>
              <a:rPr lang="en-US" sz="3200" dirty="0"/>
              <a:t>Research Methods</a:t>
            </a:r>
          </a:p>
          <a:p>
            <a:pPr algn="ctr"/>
            <a:r>
              <a:rPr lang="en-US" sz="2400" dirty="0"/>
              <a:t>Study Populations</a:t>
            </a:r>
          </a:p>
          <a:p>
            <a:pPr algn="ctr"/>
            <a:r>
              <a:rPr lang="en-US" sz="2400" dirty="0"/>
              <a:t>Interventions</a:t>
            </a:r>
          </a:p>
          <a:p>
            <a:pPr algn="ctr"/>
            <a:r>
              <a:rPr lang="en-US" sz="2400" dirty="0"/>
              <a:t>Outcomes</a:t>
            </a:r>
          </a:p>
        </p:txBody>
      </p:sp>
    </p:spTree>
    <p:extLst>
      <p:ext uri="{BB962C8B-B14F-4D97-AF65-F5344CB8AC3E}">
        <p14:creationId xmlns:p14="http://schemas.microsoft.com/office/powerpoint/2010/main" val="3956307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D2E0-519B-4E44-B669-317EE686B9A6}"/>
              </a:ext>
            </a:extLst>
          </p:cNvPr>
          <p:cNvSpPr>
            <a:spLocks noGrp="1"/>
          </p:cNvSpPr>
          <p:nvPr>
            <p:ph type="title"/>
          </p:nvPr>
        </p:nvSpPr>
        <p:spPr>
          <a:xfrm>
            <a:off x="677334" y="609600"/>
            <a:ext cx="8596668" cy="925689"/>
          </a:xfrm>
        </p:spPr>
        <p:txBody>
          <a:bodyPr/>
          <a:lstStyle/>
          <a:p>
            <a:pPr algn="ctr"/>
            <a:r>
              <a:rPr lang="en-US" dirty="0"/>
              <a:t>Overarching Research Questions</a:t>
            </a:r>
          </a:p>
        </p:txBody>
      </p:sp>
      <p:sp>
        <p:nvSpPr>
          <p:cNvPr id="3" name="Content Placeholder 2">
            <a:extLst>
              <a:ext uri="{FF2B5EF4-FFF2-40B4-BE49-F238E27FC236}">
                <a16:creationId xmlns:a16="http://schemas.microsoft.com/office/drawing/2014/main" id="{C8C2D7C2-0D2A-4A09-B78A-96138B63D88E}"/>
              </a:ext>
            </a:extLst>
          </p:cNvPr>
          <p:cNvSpPr>
            <a:spLocks noGrp="1"/>
          </p:cNvSpPr>
          <p:nvPr>
            <p:ph idx="1"/>
          </p:nvPr>
        </p:nvSpPr>
        <p:spPr>
          <a:xfrm>
            <a:off x="677334" y="1738489"/>
            <a:ext cx="8596668" cy="4594578"/>
          </a:xfrm>
        </p:spPr>
        <p:txBody>
          <a:bodyPr>
            <a:normAutofit/>
          </a:bodyPr>
          <a:lstStyle/>
          <a:p>
            <a:pPr marL="0" indent="0" algn="ctr">
              <a:buNone/>
            </a:pPr>
            <a:r>
              <a:rPr lang="en-US" sz="2800" dirty="0"/>
              <a:t>Does a person-centered approach result in better outcomes than the current problem-oriented approach?</a:t>
            </a:r>
          </a:p>
          <a:p>
            <a:pPr marL="0" indent="0" algn="ctr">
              <a:buNone/>
            </a:pPr>
            <a:endParaRPr lang="en-US" sz="2800" dirty="0"/>
          </a:p>
          <a:p>
            <a:pPr marL="0" indent="0" algn="ctr">
              <a:buNone/>
            </a:pPr>
            <a:r>
              <a:rPr lang="en-US" sz="2800" dirty="0"/>
              <a:t>If so, what is the best way to provide it?</a:t>
            </a:r>
          </a:p>
          <a:p>
            <a:pPr marL="0" indent="0" algn="ctr">
              <a:buNone/>
            </a:pPr>
            <a:r>
              <a:rPr lang="en-US" sz="2800" dirty="0"/>
              <a:t>Who will benefit most?</a:t>
            </a:r>
          </a:p>
          <a:p>
            <a:pPr marL="0" indent="0" algn="ctr">
              <a:buNone/>
            </a:pPr>
            <a:r>
              <a:rPr lang="en-US" sz="2800" dirty="0"/>
              <a:t>And how should we define “better outcomes?”</a:t>
            </a:r>
          </a:p>
        </p:txBody>
      </p:sp>
    </p:spTree>
    <p:extLst>
      <p:ext uri="{BB962C8B-B14F-4D97-AF65-F5344CB8AC3E}">
        <p14:creationId xmlns:p14="http://schemas.microsoft.com/office/powerpoint/2010/main" val="3656455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6577-C9FF-49B3-B86D-48B98CBE0BDA}"/>
              </a:ext>
            </a:extLst>
          </p:cNvPr>
          <p:cNvSpPr>
            <a:spLocks noGrp="1"/>
          </p:cNvSpPr>
          <p:nvPr>
            <p:ph type="title"/>
          </p:nvPr>
        </p:nvSpPr>
        <p:spPr>
          <a:xfrm>
            <a:off x="383823" y="406400"/>
            <a:ext cx="8924046" cy="733778"/>
          </a:xfrm>
        </p:spPr>
        <p:txBody>
          <a:bodyPr>
            <a:normAutofit/>
          </a:bodyPr>
          <a:lstStyle/>
          <a:p>
            <a:pPr algn="ctr"/>
            <a:r>
              <a:rPr lang="en-US" dirty="0"/>
              <a:t>Possible Study Populations</a:t>
            </a:r>
          </a:p>
        </p:txBody>
      </p:sp>
      <p:sp>
        <p:nvSpPr>
          <p:cNvPr id="3" name="Content Placeholder 2">
            <a:extLst>
              <a:ext uri="{FF2B5EF4-FFF2-40B4-BE49-F238E27FC236}">
                <a16:creationId xmlns:a16="http://schemas.microsoft.com/office/drawing/2014/main" id="{E9A4FF20-4262-4ECA-BD1E-F67974684C58}"/>
              </a:ext>
            </a:extLst>
          </p:cNvPr>
          <p:cNvSpPr>
            <a:spLocks noGrp="1"/>
          </p:cNvSpPr>
          <p:nvPr>
            <p:ph idx="1"/>
          </p:nvPr>
        </p:nvSpPr>
        <p:spPr>
          <a:xfrm>
            <a:off x="677333" y="1320800"/>
            <a:ext cx="9008533" cy="4927599"/>
          </a:xfrm>
        </p:spPr>
        <p:txBody>
          <a:bodyPr>
            <a:normAutofit/>
          </a:bodyPr>
          <a:lstStyle/>
          <a:p>
            <a:pPr marL="0" indent="0">
              <a:buNone/>
            </a:pPr>
            <a:r>
              <a:rPr lang="en-US" sz="2400" dirty="0"/>
              <a:t>All primary care patients?</a:t>
            </a:r>
          </a:p>
          <a:p>
            <a:pPr marL="0" indent="0">
              <a:buNone/>
            </a:pPr>
            <a:endParaRPr lang="en-US" sz="1000" dirty="0"/>
          </a:p>
          <a:p>
            <a:pPr marL="0" indent="0">
              <a:buNone/>
            </a:pPr>
            <a:r>
              <a:rPr lang="en-US" sz="2400" dirty="0"/>
              <a:t>Patients Who Would Probably Benefit the Most?</a:t>
            </a:r>
          </a:p>
          <a:p>
            <a:r>
              <a:rPr lang="en-US" sz="2000" dirty="0"/>
              <a:t>Older patients</a:t>
            </a:r>
          </a:p>
          <a:p>
            <a:r>
              <a:rPr lang="en-US" sz="2000" dirty="0"/>
              <a:t>Children</a:t>
            </a:r>
          </a:p>
          <a:p>
            <a:r>
              <a:rPr lang="en-US" sz="2000" dirty="0"/>
              <a:t>Patients with multiple risk factors</a:t>
            </a:r>
          </a:p>
          <a:p>
            <a:r>
              <a:rPr lang="en-US" sz="2000" dirty="0"/>
              <a:t>Patients at risk for overdiagnosis and treatment</a:t>
            </a:r>
          </a:p>
          <a:p>
            <a:r>
              <a:rPr lang="en-US" sz="2000" dirty="0"/>
              <a:t>Patients with disabilities</a:t>
            </a:r>
          </a:p>
          <a:p>
            <a:r>
              <a:rPr lang="en-US" sz="2000" dirty="0"/>
              <a:t>Patients whose likely cause of death is clear or near</a:t>
            </a:r>
          </a:p>
          <a:p>
            <a:r>
              <a:rPr lang="en-US" sz="2000" dirty="0"/>
              <a:t>Patients who require an interdisciplinary team approach</a:t>
            </a:r>
          </a:p>
        </p:txBody>
      </p:sp>
    </p:spTree>
    <p:extLst>
      <p:ext uri="{BB962C8B-B14F-4D97-AF65-F5344CB8AC3E}">
        <p14:creationId xmlns:p14="http://schemas.microsoft.com/office/powerpoint/2010/main" val="3679819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8E73-B766-46A9-B1C1-7894E4DC0582}"/>
              </a:ext>
            </a:extLst>
          </p:cNvPr>
          <p:cNvSpPr>
            <a:spLocks noGrp="1"/>
          </p:cNvSpPr>
          <p:nvPr>
            <p:ph type="title"/>
          </p:nvPr>
        </p:nvSpPr>
        <p:spPr>
          <a:xfrm>
            <a:off x="214490" y="163689"/>
            <a:ext cx="9223021" cy="726017"/>
          </a:xfrm>
        </p:spPr>
        <p:txBody>
          <a:bodyPr>
            <a:normAutofit/>
          </a:bodyPr>
          <a:lstStyle/>
          <a:p>
            <a:pPr algn="ctr"/>
            <a:r>
              <a:rPr lang="en-US" dirty="0"/>
              <a:t>Developing and Studying Processes</a:t>
            </a:r>
          </a:p>
        </p:txBody>
      </p:sp>
      <p:sp>
        <p:nvSpPr>
          <p:cNvPr id="3" name="Content Placeholder 2">
            <a:extLst>
              <a:ext uri="{FF2B5EF4-FFF2-40B4-BE49-F238E27FC236}">
                <a16:creationId xmlns:a16="http://schemas.microsoft.com/office/drawing/2014/main" id="{2C0DA1BB-B773-405A-93F2-8EC92141EC02}"/>
              </a:ext>
            </a:extLst>
          </p:cNvPr>
          <p:cNvSpPr>
            <a:spLocks noGrp="1"/>
          </p:cNvSpPr>
          <p:nvPr>
            <p:ph idx="1"/>
          </p:nvPr>
        </p:nvSpPr>
        <p:spPr>
          <a:xfrm>
            <a:off x="372535" y="1004711"/>
            <a:ext cx="9064976" cy="5689600"/>
          </a:xfrm>
        </p:spPr>
        <p:txBody>
          <a:bodyPr>
            <a:normAutofit fontScale="85000" lnSpcReduction="20000"/>
          </a:bodyPr>
          <a:lstStyle/>
          <a:p>
            <a:pPr marL="0" indent="0">
              <a:buNone/>
            </a:pPr>
            <a:r>
              <a:rPr lang="en-US" sz="2200" dirty="0"/>
              <a:t>Because interventions for each patient will be different, </a:t>
            </a:r>
            <a:r>
              <a:rPr lang="en-US" sz="2200" dirty="0">
                <a:solidFill>
                  <a:schemeClr val="tx1"/>
                </a:solidFill>
              </a:rPr>
              <a:t>we will need to study the processes used to arrive at individual care plans</a:t>
            </a:r>
            <a:r>
              <a:rPr lang="en-US" sz="2200" dirty="0"/>
              <a:t>.</a:t>
            </a:r>
          </a:p>
          <a:p>
            <a:pPr marL="0" indent="0">
              <a:buNone/>
            </a:pPr>
            <a:endParaRPr lang="en-US" sz="900" dirty="0"/>
          </a:p>
          <a:p>
            <a:pPr marL="0" indent="0">
              <a:buNone/>
            </a:pPr>
            <a:r>
              <a:rPr lang="en-US" sz="2200" dirty="0"/>
              <a:t>Challenges include:</a:t>
            </a:r>
          </a:p>
          <a:p>
            <a:pPr>
              <a:buFont typeface="Wingdings" panose="05000000000000000000" pitchFamily="2" charset="2"/>
              <a:buChar char="Ø"/>
            </a:pPr>
            <a:r>
              <a:rPr lang="en-US" sz="2200" dirty="0"/>
              <a:t>Processes usually include several critical steps/components.</a:t>
            </a:r>
          </a:p>
          <a:p>
            <a:pPr lvl="1">
              <a:buFont typeface="Wingdings" panose="05000000000000000000" pitchFamily="2" charset="2"/>
              <a:buChar char="Ø"/>
            </a:pPr>
            <a:r>
              <a:rPr lang="en-US" sz="1900" dirty="0"/>
              <a:t>Often more than the sum of their parts (can’t be deconstructed).</a:t>
            </a:r>
          </a:p>
          <a:p>
            <a:pPr lvl="1">
              <a:buFont typeface="Wingdings" panose="05000000000000000000" pitchFamily="2" charset="2"/>
              <a:buChar char="Ø"/>
            </a:pPr>
            <a:r>
              <a:rPr lang="en-US" sz="1900" dirty="0"/>
              <a:t>Steps/components may have different values requirements (accuracy, efficiency, effectiveness, safety, patient satisfaction, etc.)</a:t>
            </a:r>
          </a:p>
          <a:p>
            <a:pPr lvl="1">
              <a:buFont typeface="Wingdings" panose="05000000000000000000" pitchFamily="2" charset="2"/>
              <a:buChar char="Ø"/>
            </a:pPr>
            <a:r>
              <a:rPr lang="en-US" sz="1900" dirty="0"/>
              <a:t>May require an implementation strategy</a:t>
            </a:r>
          </a:p>
          <a:p>
            <a:pPr>
              <a:buFont typeface="Wingdings" panose="05000000000000000000" pitchFamily="2" charset="2"/>
              <a:buChar char="Ø"/>
            </a:pPr>
            <a:r>
              <a:rPr lang="en-US" sz="2200" dirty="0"/>
              <a:t>Relational, interactional, and psychodynamic aspects are probably key but hard to measure.</a:t>
            </a:r>
          </a:p>
          <a:p>
            <a:pPr lvl="1">
              <a:buFont typeface="Wingdings" panose="05000000000000000000" pitchFamily="2" charset="2"/>
              <a:buChar char="Ø"/>
            </a:pPr>
            <a:r>
              <a:rPr lang="en-US" sz="2000" dirty="0"/>
              <a:t>Suggests direct observation or videotaping, qualitative interviews</a:t>
            </a:r>
          </a:p>
          <a:p>
            <a:pPr>
              <a:buFont typeface="Wingdings" panose="05000000000000000000" pitchFamily="2" charset="2"/>
              <a:buChar char="Ø"/>
            </a:pPr>
            <a:r>
              <a:rPr lang="en-US" sz="2200" dirty="0"/>
              <a:t>Some individualization will always be necessary.</a:t>
            </a:r>
          </a:p>
          <a:p>
            <a:pPr lvl="1">
              <a:buFont typeface="Wingdings" panose="05000000000000000000" pitchFamily="2" charset="2"/>
              <a:buChar char="Ø"/>
            </a:pPr>
            <a:r>
              <a:rPr lang="en-US" sz="2000" dirty="0"/>
              <a:t>Must clarify critical vs. optional elements</a:t>
            </a:r>
          </a:p>
          <a:p>
            <a:pPr>
              <a:buFont typeface="Wingdings" panose="05000000000000000000" pitchFamily="2" charset="2"/>
              <a:buChar char="Ø"/>
            </a:pPr>
            <a:r>
              <a:rPr lang="en-US" sz="2200" dirty="0"/>
              <a:t>Individual processes affect all other processes within practices.</a:t>
            </a:r>
          </a:p>
          <a:p>
            <a:pPr marL="0" indent="0">
              <a:buNone/>
            </a:pPr>
            <a:endParaRPr lang="en-US" sz="2200" dirty="0"/>
          </a:p>
          <a:p>
            <a:pPr marL="0" indent="0">
              <a:buNone/>
            </a:pPr>
            <a:r>
              <a:rPr lang="en-US" sz="2200" dirty="0">
                <a:solidFill>
                  <a:schemeClr val="accent5"/>
                </a:solidFill>
              </a:rPr>
              <a:t>Patients should be involved in the development and testing of processes of care.</a:t>
            </a:r>
          </a:p>
        </p:txBody>
      </p:sp>
    </p:spTree>
    <p:extLst>
      <p:ext uri="{BB962C8B-B14F-4D97-AF65-F5344CB8AC3E}">
        <p14:creationId xmlns:p14="http://schemas.microsoft.com/office/powerpoint/2010/main" val="139451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F3D5-30A6-4A0D-B447-9E26D1EA83BD}"/>
              </a:ext>
            </a:extLst>
          </p:cNvPr>
          <p:cNvSpPr>
            <a:spLocks noGrp="1"/>
          </p:cNvSpPr>
          <p:nvPr>
            <p:ph type="title"/>
          </p:nvPr>
        </p:nvSpPr>
        <p:spPr>
          <a:xfrm>
            <a:off x="677334" y="293512"/>
            <a:ext cx="8596668" cy="756356"/>
          </a:xfrm>
        </p:spPr>
        <p:txBody>
          <a:bodyPr>
            <a:normAutofit fontScale="90000"/>
          </a:bodyPr>
          <a:lstStyle/>
          <a:p>
            <a:pPr algn="ctr"/>
            <a:r>
              <a:rPr lang="en-US" dirty="0"/>
              <a:t>Discovering/Developing/Studying Processes</a:t>
            </a:r>
          </a:p>
        </p:txBody>
      </p:sp>
      <p:sp>
        <p:nvSpPr>
          <p:cNvPr id="3" name="Content Placeholder 2">
            <a:extLst>
              <a:ext uri="{FF2B5EF4-FFF2-40B4-BE49-F238E27FC236}">
                <a16:creationId xmlns:a16="http://schemas.microsoft.com/office/drawing/2014/main" id="{1A965E25-161B-4B8A-B094-510C75847FDC}"/>
              </a:ext>
            </a:extLst>
          </p:cNvPr>
          <p:cNvSpPr>
            <a:spLocks noGrp="1"/>
          </p:cNvSpPr>
          <p:nvPr>
            <p:ph idx="1"/>
          </p:nvPr>
        </p:nvSpPr>
        <p:spPr>
          <a:xfrm>
            <a:off x="677334" y="1140178"/>
            <a:ext cx="8596668" cy="5328355"/>
          </a:xfrm>
        </p:spPr>
        <p:txBody>
          <a:bodyPr>
            <a:normAutofit/>
          </a:bodyPr>
          <a:lstStyle/>
          <a:p>
            <a:pPr marL="0" indent="0">
              <a:buNone/>
            </a:pPr>
            <a:r>
              <a:rPr lang="en-US" sz="2000" dirty="0"/>
              <a:t>Processes are typically composed of: </a:t>
            </a:r>
          </a:p>
          <a:p>
            <a:pPr marL="457200" lvl="1" indent="0">
              <a:buNone/>
            </a:pPr>
            <a:r>
              <a:rPr lang="en-US" sz="1800" dirty="0"/>
              <a:t>Principles</a:t>
            </a:r>
          </a:p>
          <a:p>
            <a:pPr lvl="1">
              <a:buFont typeface="Wingdings" panose="05000000000000000000" pitchFamily="2" charset="2"/>
              <a:buChar char="Ø"/>
            </a:pPr>
            <a:r>
              <a:rPr lang="en-US" sz="1800" dirty="0"/>
              <a:t>Developing a prioritized prevention plan is sufficiently different from episodic care that the two should be separated in time/space</a:t>
            </a:r>
          </a:p>
          <a:p>
            <a:pPr lvl="1">
              <a:buFont typeface="Wingdings" panose="05000000000000000000" pitchFamily="2" charset="2"/>
              <a:buChar char="Ø"/>
            </a:pPr>
            <a:r>
              <a:rPr lang="en-US" sz="1800" dirty="0"/>
              <a:t>Primary, secondary, and tertiary preventive strategies should be considered collectively when devising a prioritized prevention plan</a:t>
            </a:r>
          </a:p>
          <a:p>
            <a:pPr marL="457200" lvl="1" indent="0">
              <a:buNone/>
            </a:pPr>
            <a:r>
              <a:rPr lang="en-US" sz="1800" dirty="0"/>
              <a:t>Techniques</a:t>
            </a:r>
          </a:p>
          <a:p>
            <a:pPr lvl="1">
              <a:buFont typeface="Wingdings" panose="05000000000000000000" pitchFamily="2" charset="2"/>
              <a:buChar char="Ø"/>
            </a:pPr>
            <a:r>
              <a:rPr lang="en-US" sz="1800" dirty="0"/>
              <a:t>Annual wellness visits during patients’ month of birth</a:t>
            </a:r>
          </a:p>
          <a:p>
            <a:pPr lvl="1">
              <a:buFont typeface="Wingdings" panose="05000000000000000000" pitchFamily="2" charset="2"/>
              <a:buChar char="Ø"/>
            </a:pPr>
            <a:r>
              <a:rPr lang="en-US" sz="1800" dirty="0"/>
              <a:t>Comprehensive risk assessment completed by patient and analyzed by computer using HRA tool</a:t>
            </a:r>
          </a:p>
          <a:p>
            <a:pPr marL="457200" lvl="1" indent="0">
              <a:buNone/>
            </a:pPr>
            <a:r>
              <a:rPr lang="en-US" sz="1800" dirty="0"/>
              <a:t>Scripts</a:t>
            </a:r>
          </a:p>
          <a:p>
            <a:pPr lvl="1">
              <a:buFont typeface="Wingdings" panose="05000000000000000000" pitchFamily="2" charset="2"/>
              <a:buChar char="Ø"/>
            </a:pPr>
            <a:r>
              <a:rPr lang="en-US" sz="1800" dirty="0"/>
              <a:t>Real age, wellness score</a:t>
            </a:r>
          </a:p>
          <a:p>
            <a:pPr lvl="1">
              <a:buFont typeface="Wingdings" panose="05000000000000000000" pitchFamily="2" charset="2"/>
              <a:buChar char="Ø"/>
            </a:pPr>
            <a:r>
              <a:rPr lang="en-US" sz="1800" dirty="0"/>
              <a:t>Typical day.  Good day. </a:t>
            </a:r>
          </a:p>
          <a:p>
            <a:pPr lvl="1">
              <a:buFont typeface="Wingdings" panose="05000000000000000000" pitchFamily="2" charset="2"/>
              <a:buChar char="Ø"/>
            </a:pPr>
            <a:r>
              <a:rPr lang="en-US" sz="1800" dirty="0"/>
              <a:t>What would you like to see happen before you die?</a:t>
            </a:r>
          </a:p>
        </p:txBody>
      </p:sp>
    </p:spTree>
    <p:extLst>
      <p:ext uri="{BB962C8B-B14F-4D97-AF65-F5344CB8AC3E}">
        <p14:creationId xmlns:p14="http://schemas.microsoft.com/office/powerpoint/2010/main" val="8304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9"/>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A23A-105E-4A57-9AC2-BBEBA5890DF0}"/>
              </a:ext>
            </a:extLst>
          </p:cNvPr>
          <p:cNvSpPr>
            <a:spLocks noGrp="1"/>
          </p:cNvSpPr>
          <p:nvPr>
            <p:ph type="title"/>
          </p:nvPr>
        </p:nvSpPr>
        <p:spPr>
          <a:xfrm>
            <a:off x="677334" y="609600"/>
            <a:ext cx="8596668" cy="804530"/>
          </a:xfrm>
        </p:spPr>
        <p:txBody>
          <a:bodyPr/>
          <a:lstStyle/>
          <a:p>
            <a:r>
              <a:rPr lang="en-US" dirty="0"/>
              <a:t>Outline</a:t>
            </a:r>
          </a:p>
        </p:txBody>
      </p:sp>
      <p:sp>
        <p:nvSpPr>
          <p:cNvPr id="3" name="Content Placeholder 2">
            <a:extLst>
              <a:ext uri="{FF2B5EF4-FFF2-40B4-BE49-F238E27FC236}">
                <a16:creationId xmlns:a16="http://schemas.microsoft.com/office/drawing/2014/main" id="{56F59DE4-9EAC-4B9A-BE33-4085FAE4961D}"/>
              </a:ext>
            </a:extLst>
          </p:cNvPr>
          <p:cNvSpPr>
            <a:spLocks noGrp="1"/>
          </p:cNvSpPr>
          <p:nvPr>
            <p:ph idx="1"/>
          </p:nvPr>
        </p:nvSpPr>
        <p:spPr>
          <a:xfrm>
            <a:off x="677334" y="1414131"/>
            <a:ext cx="8596668" cy="4834270"/>
          </a:xfrm>
        </p:spPr>
        <p:txBody>
          <a:bodyPr>
            <a:normAutofit/>
          </a:bodyPr>
          <a:lstStyle/>
          <a:p>
            <a:r>
              <a:rPr lang="en-US" sz="2400" dirty="0"/>
              <a:t>Features that distinguish (true) person-centered care from problem-oriented care  (20 min. + 10 min. discussion)</a:t>
            </a:r>
          </a:p>
          <a:p>
            <a:pPr marL="0" indent="0">
              <a:buNone/>
            </a:pPr>
            <a:endParaRPr lang="en-US" sz="1000" dirty="0"/>
          </a:p>
          <a:p>
            <a:r>
              <a:rPr lang="en-US" sz="2400" dirty="0"/>
              <a:t>New research questions raised by person-centered care (20 min. + 10 min. discussion)</a:t>
            </a:r>
          </a:p>
          <a:p>
            <a:pPr marL="0" indent="0">
              <a:buNone/>
            </a:pPr>
            <a:endParaRPr lang="en-US" sz="1000" dirty="0"/>
          </a:p>
          <a:p>
            <a:r>
              <a:rPr lang="en-US" sz="2400" dirty="0"/>
              <a:t>Methodologic issues raised by person-centered care       (20 min. + 10 min. discussion)</a:t>
            </a:r>
          </a:p>
          <a:p>
            <a:pPr marL="0" indent="0">
              <a:buNone/>
            </a:pPr>
            <a:endParaRPr lang="en-US" sz="2400" dirty="0"/>
          </a:p>
          <a:p>
            <a:r>
              <a:rPr lang="en-US" sz="2400" dirty="0">
                <a:solidFill>
                  <a:schemeClr val="accent2"/>
                </a:solidFill>
              </a:rPr>
              <a:t>Please interrupt at any time if you are confused or have a clarifying question.</a:t>
            </a:r>
          </a:p>
          <a:p>
            <a:pPr marL="0" indent="0">
              <a:buNone/>
            </a:pPr>
            <a:endParaRPr lang="en-US" sz="2400" dirty="0"/>
          </a:p>
          <a:p>
            <a:endParaRPr lang="en-US" dirty="0"/>
          </a:p>
        </p:txBody>
      </p:sp>
    </p:spTree>
    <p:extLst>
      <p:ext uri="{BB962C8B-B14F-4D97-AF65-F5344CB8AC3E}">
        <p14:creationId xmlns:p14="http://schemas.microsoft.com/office/powerpoint/2010/main" val="78348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907D-AF36-4DF0-AD2C-96768591BE6E}"/>
              </a:ext>
            </a:extLst>
          </p:cNvPr>
          <p:cNvSpPr>
            <a:spLocks noGrp="1"/>
          </p:cNvSpPr>
          <p:nvPr>
            <p:ph type="title"/>
          </p:nvPr>
        </p:nvSpPr>
        <p:spPr>
          <a:xfrm>
            <a:off x="677334" y="214489"/>
            <a:ext cx="8596668" cy="733778"/>
          </a:xfrm>
        </p:spPr>
        <p:txBody>
          <a:bodyPr/>
          <a:lstStyle/>
          <a:p>
            <a:pPr algn="ctr"/>
            <a:r>
              <a:rPr lang="en-US" dirty="0"/>
              <a:t>Prevention of Premature Death</a:t>
            </a:r>
          </a:p>
        </p:txBody>
      </p:sp>
      <p:sp>
        <p:nvSpPr>
          <p:cNvPr id="3" name="Content Placeholder 2">
            <a:extLst>
              <a:ext uri="{FF2B5EF4-FFF2-40B4-BE49-F238E27FC236}">
                <a16:creationId xmlns:a16="http://schemas.microsoft.com/office/drawing/2014/main" id="{06A33A50-01EE-457B-BDE7-4EFE0E232EA6}"/>
              </a:ext>
            </a:extLst>
          </p:cNvPr>
          <p:cNvSpPr>
            <a:spLocks noGrp="1"/>
          </p:cNvSpPr>
          <p:nvPr>
            <p:ph idx="1"/>
          </p:nvPr>
        </p:nvSpPr>
        <p:spPr>
          <a:xfrm>
            <a:off x="677333" y="948267"/>
            <a:ext cx="8884355" cy="5695244"/>
          </a:xfrm>
        </p:spPr>
        <p:txBody>
          <a:bodyPr>
            <a:normAutofit/>
          </a:bodyPr>
          <a:lstStyle/>
          <a:p>
            <a:pPr marL="0" indent="0">
              <a:buNone/>
            </a:pPr>
            <a:r>
              <a:rPr lang="en-US" sz="2000" dirty="0"/>
              <a:t>If PCPs and patients know the potential impact of available preventive measures on their life expectancies, will they implement more impactful preventive services and achieve greater increases in estimated life expectancy?</a:t>
            </a:r>
          </a:p>
          <a:p>
            <a:pPr marL="0" indent="0">
              <a:buNone/>
            </a:pPr>
            <a:r>
              <a:rPr lang="en-US" sz="2000" dirty="0">
                <a:solidFill>
                  <a:schemeClr val="accent1">
                    <a:lumMod val="75000"/>
                  </a:schemeClr>
                </a:solidFill>
              </a:rPr>
              <a:t>Population: Consecutive adult primary care patients</a:t>
            </a:r>
          </a:p>
          <a:p>
            <a:pPr marL="0" indent="0">
              <a:buNone/>
            </a:pPr>
            <a:r>
              <a:rPr lang="en-US" sz="2000" dirty="0">
                <a:solidFill>
                  <a:schemeClr val="accent1">
                    <a:lumMod val="75000"/>
                  </a:schemeClr>
                </a:solidFill>
              </a:rPr>
              <a:t>Design: 1-year, cluster RCT (clinicians randomized)</a:t>
            </a:r>
          </a:p>
          <a:p>
            <a:pPr marL="0" indent="0">
              <a:buNone/>
            </a:pPr>
            <a:r>
              <a:rPr lang="en-US" sz="2000" dirty="0">
                <a:solidFill>
                  <a:schemeClr val="accent1">
                    <a:lumMod val="75000"/>
                  </a:schemeClr>
                </a:solidFill>
              </a:rPr>
              <a:t>Intervention: </a:t>
            </a:r>
          </a:p>
          <a:p>
            <a:pPr>
              <a:buFont typeface="Wingdings" panose="05000000000000000000" pitchFamily="2" charset="2"/>
              <a:buChar char="Ø"/>
            </a:pPr>
            <a:r>
              <a:rPr lang="en-US" sz="2000" dirty="0">
                <a:solidFill>
                  <a:schemeClr val="accent1">
                    <a:lumMod val="75000"/>
                  </a:schemeClr>
                </a:solidFill>
              </a:rPr>
              <a:t>Patient-completed risk assessment annually </a:t>
            </a:r>
          </a:p>
          <a:p>
            <a:pPr>
              <a:buFont typeface="Wingdings" panose="05000000000000000000" pitchFamily="2" charset="2"/>
              <a:buChar char="Ø"/>
            </a:pPr>
            <a:r>
              <a:rPr lang="en-US" sz="2000" dirty="0">
                <a:solidFill>
                  <a:schemeClr val="accent1">
                    <a:lumMod val="75000"/>
                  </a:schemeClr>
                </a:solidFill>
              </a:rPr>
              <a:t>Clinician and patient receive a computer-generated list of recommended preventive measures including impact of each on ELE</a:t>
            </a:r>
          </a:p>
          <a:p>
            <a:pPr>
              <a:buFont typeface="Wingdings" panose="05000000000000000000" pitchFamily="2" charset="2"/>
              <a:buChar char="Ø"/>
            </a:pPr>
            <a:r>
              <a:rPr lang="en-US" sz="2000" dirty="0">
                <a:solidFill>
                  <a:schemeClr val="accent1">
                    <a:lumMod val="75000"/>
                  </a:schemeClr>
                </a:solidFill>
              </a:rPr>
              <a:t>Wellness visit informed by results</a:t>
            </a:r>
          </a:p>
          <a:p>
            <a:pPr marL="0" indent="0">
              <a:buNone/>
            </a:pPr>
            <a:r>
              <a:rPr lang="en-US" sz="2000" dirty="0">
                <a:solidFill>
                  <a:schemeClr val="accent1">
                    <a:lumMod val="75000"/>
                  </a:schemeClr>
                </a:solidFill>
              </a:rPr>
              <a:t>Comparison Group: Patients complete the risk assessments baseline and at 1 year; neither they nor their clinician receive the results; wellness visit.</a:t>
            </a:r>
          </a:p>
          <a:p>
            <a:pPr marL="0" indent="0">
              <a:buNone/>
            </a:pPr>
            <a:r>
              <a:rPr lang="en-US" sz="2000" dirty="0">
                <a:solidFill>
                  <a:schemeClr val="accent1">
                    <a:lumMod val="75000"/>
                  </a:schemeClr>
                </a:solidFill>
              </a:rPr>
              <a:t>Outcome: Change in ELE after one year</a:t>
            </a:r>
          </a:p>
        </p:txBody>
      </p:sp>
    </p:spTree>
    <p:extLst>
      <p:ext uri="{BB962C8B-B14F-4D97-AF65-F5344CB8AC3E}">
        <p14:creationId xmlns:p14="http://schemas.microsoft.com/office/powerpoint/2010/main" val="28703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B1AA-974F-4DE6-B328-833762C97E41}"/>
              </a:ext>
            </a:extLst>
          </p:cNvPr>
          <p:cNvSpPr>
            <a:spLocks noGrp="1"/>
          </p:cNvSpPr>
          <p:nvPr>
            <p:ph type="title"/>
          </p:nvPr>
        </p:nvSpPr>
        <p:spPr>
          <a:xfrm>
            <a:off x="677334" y="609600"/>
            <a:ext cx="8596668" cy="654756"/>
          </a:xfrm>
        </p:spPr>
        <p:txBody>
          <a:bodyPr/>
          <a:lstStyle/>
          <a:p>
            <a:r>
              <a:rPr lang="en-US" dirty="0"/>
              <a:t>Improving Health-Related Quality of Life</a:t>
            </a:r>
          </a:p>
        </p:txBody>
      </p:sp>
      <p:sp>
        <p:nvSpPr>
          <p:cNvPr id="3" name="Content Placeholder 2">
            <a:extLst>
              <a:ext uri="{FF2B5EF4-FFF2-40B4-BE49-F238E27FC236}">
                <a16:creationId xmlns:a16="http://schemas.microsoft.com/office/drawing/2014/main" id="{6471EC21-EB8C-48FB-ABBE-949B68243B69}"/>
              </a:ext>
            </a:extLst>
          </p:cNvPr>
          <p:cNvSpPr>
            <a:spLocks noGrp="1"/>
          </p:cNvSpPr>
          <p:nvPr>
            <p:ph idx="1"/>
          </p:nvPr>
        </p:nvSpPr>
        <p:spPr>
          <a:xfrm>
            <a:off x="677334" y="1467556"/>
            <a:ext cx="8596668" cy="4978400"/>
          </a:xfrm>
        </p:spPr>
        <p:txBody>
          <a:bodyPr>
            <a:normAutofit lnSpcReduction="10000"/>
          </a:bodyPr>
          <a:lstStyle/>
          <a:p>
            <a:pPr marL="0" indent="0">
              <a:buNone/>
            </a:pPr>
            <a:r>
              <a:rPr lang="en-US" sz="2000" dirty="0"/>
              <a:t>If patients communicate their QOL priorities to their physicians, will it impact clinical decision-making and plans of care?  </a:t>
            </a:r>
          </a:p>
          <a:p>
            <a:pPr marL="0" indent="0">
              <a:buNone/>
            </a:pPr>
            <a:r>
              <a:rPr lang="en-US" sz="2000" dirty="0">
                <a:solidFill>
                  <a:schemeClr val="accent1">
                    <a:lumMod val="75000"/>
                  </a:schemeClr>
                </a:solidFill>
              </a:rPr>
              <a:t>Population: Consecutive adult primary care patients</a:t>
            </a:r>
          </a:p>
          <a:p>
            <a:pPr marL="0" indent="0">
              <a:buNone/>
            </a:pPr>
            <a:r>
              <a:rPr lang="en-US" sz="2000" dirty="0">
                <a:solidFill>
                  <a:schemeClr val="accent1">
                    <a:lumMod val="75000"/>
                  </a:schemeClr>
                </a:solidFill>
              </a:rPr>
              <a:t>Design: clinician cross-over RCT; videotaped encounters</a:t>
            </a:r>
          </a:p>
          <a:p>
            <a:pPr marL="0" indent="0">
              <a:buNone/>
            </a:pPr>
            <a:r>
              <a:rPr lang="en-US" sz="2000" dirty="0">
                <a:solidFill>
                  <a:schemeClr val="accent1">
                    <a:lumMod val="75000"/>
                  </a:schemeClr>
                </a:solidFill>
              </a:rPr>
              <a:t>Intervention: Patients asked to answer 3 questions about their QOL priorities on printed pre-visit questionnaire</a:t>
            </a:r>
          </a:p>
          <a:p>
            <a:pPr marL="0" indent="0">
              <a:buNone/>
            </a:pPr>
            <a:r>
              <a:rPr lang="en-US" sz="2000" dirty="0">
                <a:solidFill>
                  <a:schemeClr val="accent1">
                    <a:lumMod val="75000"/>
                  </a:schemeClr>
                </a:solidFill>
              </a:rPr>
              <a:t>Comparison Group: Patients asked to list current symptoms on pre-visit questionnaire</a:t>
            </a:r>
          </a:p>
          <a:p>
            <a:pPr marL="0" indent="0">
              <a:buNone/>
            </a:pPr>
            <a:r>
              <a:rPr lang="en-US" sz="2000" dirty="0">
                <a:solidFill>
                  <a:schemeClr val="accent1">
                    <a:lumMod val="75000"/>
                  </a:schemeClr>
                </a:solidFill>
              </a:rPr>
              <a:t>Outcomes (from videotaped encounters): </a:t>
            </a:r>
          </a:p>
          <a:p>
            <a:pPr>
              <a:buFont typeface="Wingdings" panose="05000000000000000000" pitchFamily="2" charset="2"/>
              <a:buChar char="Ø"/>
            </a:pPr>
            <a:r>
              <a:rPr lang="en-US" sz="2000" dirty="0">
                <a:solidFill>
                  <a:schemeClr val="accent1">
                    <a:lumMod val="75000"/>
                  </a:schemeClr>
                </a:solidFill>
              </a:rPr>
              <a:t>Patient QOL concerns acknowledged/mentioned by physician (yes/no)</a:t>
            </a:r>
          </a:p>
          <a:p>
            <a:pPr>
              <a:buFont typeface="Wingdings" panose="05000000000000000000" pitchFamily="2" charset="2"/>
              <a:buChar char="Ø"/>
            </a:pPr>
            <a:r>
              <a:rPr lang="en-US" sz="2000" dirty="0">
                <a:solidFill>
                  <a:schemeClr val="accent1">
                    <a:lumMod val="75000"/>
                  </a:schemeClr>
                </a:solidFill>
              </a:rPr>
              <a:t>Inclusion of QOL priorities in clinical decision-making discussion and/or plan of care (yes/no)</a:t>
            </a:r>
          </a:p>
          <a:p>
            <a:pPr>
              <a:buFont typeface="Wingdings" panose="05000000000000000000" pitchFamily="2" charset="2"/>
              <a:buChar char="Ø"/>
            </a:pPr>
            <a:r>
              <a:rPr lang="en-US" sz="2000" dirty="0">
                <a:solidFill>
                  <a:schemeClr val="accent1">
                    <a:lumMod val="75000"/>
                  </a:schemeClr>
                </a:solidFill>
              </a:rPr>
              <a:t>Components of encounter based upon modified Flanders criteria </a:t>
            </a:r>
          </a:p>
        </p:txBody>
      </p:sp>
    </p:spTree>
    <p:extLst>
      <p:ext uri="{BB962C8B-B14F-4D97-AF65-F5344CB8AC3E}">
        <p14:creationId xmlns:p14="http://schemas.microsoft.com/office/powerpoint/2010/main" val="212584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86C4-9C51-4949-A84A-153A51DC821E}"/>
              </a:ext>
            </a:extLst>
          </p:cNvPr>
          <p:cNvSpPr>
            <a:spLocks noGrp="1"/>
          </p:cNvSpPr>
          <p:nvPr>
            <p:ph type="title"/>
          </p:nvPr>
        </p:nvSpPr>
        <p:spPr>
          <a:xfrm>
            <a:off x="677334" y="297154"/>
            <a:ext cx="8596668" cy="1249423"/>
          </a:xfrm>
        </p:spPr>
        <p:txBody>
          <a:bodyPr>
            <a:normAutofit fontScale="90000"/>
          </a:bodyPr>
          <a:lstStyle/>
          <a:p>
            <a:pPr algn="ctr"/>
            <a:r>
              <a:rPr lang="en-US" dirty="0"/>
              <a:t>Outcomes:</a:t>
            </a:r>
            <a:br>
              <a:rPr lang="en-US" dirty="0"/>
            </a:br>
            <a:r>
              <a:rPr lang="en-US" dirty="0"/>
              <a:t>Prevention of Premature Death and Disability</a:t>
            </a:r>
          </a:p>
        </p:txBody>
      </p:sp>
      <p:sp>
        <p:nvSpPr>
          <p:cNvPr id="3" name="Content Placeholder 2">
            <a:extLst>
              <a:ext uri="{FF2B5EF4-FFF2-40B4-BE49-F238E27FC236}">
                <a16:creationId xmlns:a16="http://schemas.microsoft.com/office/drawing/2014/main" id="{F4E5F546-8250-4023-9640-6BEE636885BC}"/>
              </a:ext>
            </a:extLst>
          </p:cNvPr>
          <p:cNvSpPr>
            <a:spLocks noGrp="1"/>
          </p:cNvSpPr>
          <p:nvPr>
            <p:ph idx="1"/>
          </p:nvPr>
        </p:nvSpPr>
        <p:spPr>
          <a:xfrm>
            <a:off x="677333" y="1794933"/>
            <a:ext cx="8760177" cy="4765912"/>
          </a:xfrm>
        </p:spPr>
        <p:txBody>
          <a:bodyPr>
            <a:normAutofit/>
          </a:bodyPr>
          <a:lstStyle/>
          <a:p>
            <a:pPr>
              <a:buFont typeface="Wingdings" panose="05000000000000000000" pitchFamily="2" charset="2"/>
              <a:buChar char="Ø"/>
            </a:pPr>
            <a:r>
              <a:rPr lang="en-US" sz="2000" dirty="0"/>
              <a:t>Estimated life expectancy</a:t>
            </a:r>
          </a:p>
          <a:p>
            <a:pPr>
              <a:buFont typeface="Wingdings" panose="05000000000000000000" pitchFamily="2" charset="2"/>
              <a:buChar char="Ø"/>
            </a:pPr>
            <a:r>
              <a:rPr lang="en-US" sz="2000" dirty="0"/>
              <a:t>Estimated health expectancy (disability-free years remaining)</a:t>
            </a:r>
          </a:p>
          <a:p>
            <a:pPr>
              <a:buFont typeface="Wingdings" panose="05000000000000000000" pitchFamily="2" charset="2"/>
              <a:buChar char="Ø"/>
            </a:pPr>
            <a:r>
              <a:rPr lang="en-US" sz="2000" dirty="0"/>
              <a:t>Real age</a:t>
            </a:r>
          </a:p>
          <a:p>
            <a:pPr>
              <a:buFont typeface="Wingdings" panose="05000000000000000000" pitchFamily="2" charset="2"/>
              <a:buChar char="Ø"/>
            </a:pPr>
            <a:r>
              <a:rPr lang="en-US" sz="2000" dirty="0"/>
              <a:t>Wellness score</a:t>
            </a:r>
          </a:p>
          <a:p>
            <a:pPr>
              <a:buFont typeface="Wingdings" panose="05000000000000000000" pitchFamily="2" charset="2"/>
              <a:buChar char="Ø"/>
            </a:pPr>
            <a:r>
              <a:rPr lang="en-US" sz="2000" dirty="0"/>
              <a:t>Preventive measures chosen </a:t>
            </a:r>
          </a:p>
          <a:p>
            <a:pPr lvl="1">
              <a:buFont typeface="Wingdings" panose="05000000000000000000" pitchFamily="2" charset="2"/>
              <a:buChar char="Ø"/>
            </a:pPr>
            <a:r>
              <a:rPr lang="en-US" sz="2000" dirty="0"/>
              <a:t>% of all indicated</a:t>
            </a:r>
          </a:p>
          <a:p>
            <a:pPr lvl="1">
              <a:buFont typeface="Wingdings" panose="05000000000000000000" pitchFamily="2" charset="2"/>
              <a:buChar char="Ø"/>
            </a:pPr>
            <a:r>
              <a:rPr lang="en-US" sz="2000" dirty="0"/>
              <a:t>% of those with highest impact (e.g., top three on relative impact list or those providing estimated 1 month of more of additional life)</a:t>
            </a:r>
          </a:p>
        </p:txBody>
      </p:sp>
    </p:spTree>
    <p:extLst>
      <p:ext uri="{BB962C8B-B14F-4D97-AF65-F5344CB8AC3E}">
        <p14:creationId xmlns:p14="http://schemas.microsoft.com/office/powerpoint/2010/main" val="1001262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14FF-3832-4E9A-A789-4E531D39BD9A}"/>
              </a:ext>
            </a:extLst>
          </p:cNvPr>
          <p:cNvSpPr>
            <a:spLocks noGrp="1"/>
          </p:cNvSpPr>
          <p:nvPr>
            <p:ph type="title"/>
          </p:nvPr>
        </p:nvSpPr>
        <p:spPr>
          <a:xfrm>
            <a:off x="677334" y="248356"/>
            <a:ext cx="8596668" cy="756356"/>
          </a:xfrm>
        </p:spPr>
        <p:txBody>
          <a:bodyPr>
            <a:normAutofit/>
          </a:bodyPr>
          <a:lstStyle/>
          <a:p>
            <a:pPr algn="ctr"/>
            <a:r>
              <a:rPr lang="en-US" dirty="0"/>
              <a:t>Individualized QOL Instruments</a:t>
            </a:r>
          </a:p>
        </p:txBody>
      </p:sp>
      <p:sp>
        <p:nvSpPr>
          <p:cNvPr id="3" name="Content Placeholder 2">
            <a:extLst>
              <a:ext uri="{FF2B5EF4-FFF2-40B4-BE49-F238E27FC236}">
                <a16:creationId xmlns:a16="http://schemas.microsoft.com/office/drawing/2014/main" id="{E09F20D1-ABD2-45E1-8EE8-479ABB1CD7ED}"/>
              </a:ext>
            </a:extLst>
          </p:cNvPr>
          <p:cNvSpPr>
            <a:spLocks noGrp="1"/>
          </p:cNvSpPr>
          <p:nvPr>
            <p:ph idx="1"/>
          </p:nvPr>
        </p:nvSpPr>
        <p:spPr>
          <a:xfrm>
            <a:off x="677334" y="1253067"/>
            <a:ext cx="8596668" cy="5153377"/>
          </a:xfrm>
        </p:spPr>
        <p:txBody>
          <a:bodyPr>
            <a:normAutofit/>
          </a:bodyPr>
          <a:lstStyle/>
          <a:p>
            <a:r>
              <a:rPr lang="en-US" sz="2000" dirty="0"/>
              <a:t>Patient-Specific Index (PASI)</a:t>
            </a:r>
          </a:p>
          <a:p>
            <a:r>
              <a:rPr lang="en-US" sz="2000" dirty="0"/>
              <a:t>Individual QOL Interview (IQOLI)</a:t>
            </a:r>
          </a:p>
          <a:p>
            <a:r>
              <a:rPr lang="en-US" sz="2000" dirty="0"/>
              <a:t>Flanagan QOL Scale (QOLS)</a:t>
            </a:r>
          </a:p>
          <a:p>
            <a:r>
              <a:rPr lang="en-US" sz="2000" dirty="0"/>
              <a:t>Subjective QOL Profile (SQLP)</a:t>
            </a:r>
          </a:p>
          <a:p>
            <a:r>
              <a:rPr lang="en-US" sz="2000" dirty="0"/>
              <a:t>Quality of Life Index (QLI)</a:t>
            </a:r>
          </a:p>
          <a:p>
            <a:r>
              <a:rPr lang="en-US" sz="2000" dirty="0"/>
              <a:t>QOL Systemic Inventory (QLSI)</a:t>
            </a:r>
          </a:p>
          <a:p>
            <a:r>
              <a:rPr lang="en-US" sz="2000" dirty="0"/>
              <a:t>Schedule for the Evaluation of Individual QOL (</a:t>
            </a:r>
            <a:r>
              <a:rPr lang="en-US" sz="2000" dirty="0" err="1"/>
              <a:t>SEIQoL</a:t>
            </a:r>
            <a:r>
              <a:rPr lang="en-US" sz="2000" dirty="0"/>
              <a:t> and </a:t>
            </a:r>
            <a:r>
              <a:rPr lang="en-US" sz="2000" dirty="0" err="1"/>
              <a:t>SEIQoL</a:t>
            </a:r>
            <a:r>
              <a:rPr lang="en-US" sz="2000" dirty="0"/>
              <a:t>-DW)</a:t>
            </a:r>
          </a:p>
          <a:p>
            <a:r>
              <a:rPr lang="en-US" sz="2000" dirty="0"/>
              <a:t>Patient Generated Index (PGI)</a:t>
            </a:r>
          </a:p>
          <a:p>
            <a:r>
              <a:rPr lang="en-US" sz="2000" dirty="0"/>
              <a:t>Goal Attainment Scaling (GAS)</a:t>
            </a:r>
          </a:p>
          <a:p>
            <a:endParaRPr lang="en-US" sz="2000" dirty="0"/>
          </a:p>
        </p:txBody>
      </p:sp>
    </p:spTree>
    <p:extLst>
      <p:ext uri="{BB962C8B-B14F-4D97-AF65-F5344CB8AC3E}">
        <p14:creationId xmlns:p14="http://schemas.microsoft.com/office/powerpoint/2010/main" val="1961342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4144-D893-4FCA-A5EE-CEB1F57DB831}"/>
              </a:ext>
            </a:extLst>
          </p:cNvPr>
          <p:cNvSpPr>
            <a:spLocks noGrp="1"/>
          </p:cNvSpPr>
          <p:nvPr>
            <p:ph type="title"/>
          </p:nvPr>
        </p:nvSpPr>
        <p:spPr>
          <a:xfrm>
            <a:off x="677334" y="609600"/>
            <a:ext cx="8596668" cy="699911"/>
          </a:xfrm>
        </p:spPr>
        <p:txBody>
          <a:bodyPr/>
          <a:lstStyle/>
          <a:p>
            <a:pPr algn="ctr"/>
            <a:r>
              <a:rPr lang="en-US" dirty="0"/>
              <a:t>Goal Attainment Scaling</a:t>
            </a:r>
          </a:p>
        </p:txBody>
      </p:sp>
      <p:sp>
        <p:nvSpPr>
          <p:cNvPr id="3" name="Content Placeholder 2">
            <a:extLst>
              <a:ext uri="{FF2B5EF4-FFF2-40B4-BE49-F238E27FC236}">
                <a16:creationId xmlns:a16="http://schemas.microsoft.com/office/drawing/2014/main" id="{86808F37-B5B7-4210-B358-734F7BBE8014}"/>
              </a:ext>
            </a:extLst>
          </p:cNvPr>
          <p:cNvSpPr>
            <a:spLocks noGrp="1"/>
          </p:cNvSpPr>
          <p:nvPr>
            <p:ph idx="1"/>
          </p:nvPr>
        </p:nvSpPr>
        <p:spPr>
          <a:xfrm>
            <a:off x="677334" y="1501422"/>
            <a:ext cx="8596668" cy="4989689"/>
          </a:xfrm>
        </p:spPr>
        <p:txBody>
          <a:bodyPr>
            <a:normAutofit/>
          </a:bodyPr>
          <a:lstStyle/>
          <a:p>
            <a:r>
              <a:rPr lang="en-US" sz="2000" dirty="0"/>
              <a:t>Used primarily in rehab and mental health settings.</a:t>
            </a:r>
          </a:p>
          <a:p>
            <a:r>
              <a:rPr lang="en-US" sz="2000" dirty="0"/>
              <a:t>Requires assistance of a trained person</a:t>
            </a:r>
          </a:p>
          <a:p>
            <a:r>
              <a:rPr lang="en-US" sz="2000" dirty="0"/>
              <a:t>Specify any number of goals/objectives prior to intervention</a:t>
            </a:r>
          </a:p>
          <a:p>
            <a:r>
              <a:rPr lang="en-US" sz="2000" dirty="0"/>
              <a:t>Stipulate possible outcomes (-2, -1, 0, +1, +2) for each objective</a:t>
            </a:r>
          </a:p>
          <a:p>
            <a:r>
              <a:rPr lang="en-US" sz="2000" dirty="0"/>
              <a:t>Rank the objectives in order of priority</a:t>
            </a:r>
          </a:p>
          <a:p>
            <a:r>
              <a:rPr lang="en-US" sz="2000" dirty="0"/>
              <a:t> Following intervention, calculate an attainment score by summing the values of the actual outcomes, then adjust for priorities</a:t>
            </a:r>
          </a:p>
          <a:p>
            <a:pPr lvl="1"/>
            <a:r>
              <a:rPr lang="en-US" sz="1800" dirty="0"/>
              <a:t>App and spreadsheets are available.</a:t>
            </a:r>
          </a:p>
          <a:p>
            <a:pPr marL="0" indent="0">
              <a:buNone/>
            </a:pPr>
            <a:endParaRPr lang="en-US" sz="2000" dirty="0"/>
          </a:p>
          <a:p>
            <a:pPr marL="0" indent="0">
              <a:buNone/>
            </a:pPr>
            <a:r>
              <a:rPr lang="en-US" sz="2000" dirty="0"/>
              <a:t>Turner-Stokes L. Goal attainment scaling (GAS) in rehabilitation: A practical guide. Clin Rehab 2009; 23: 362-370</a:t>
            </a:r>
          </a:p>
        </p:txBody>
      </p:sp>
    </p:spTree>
    <p:extLst>
      <p:ext uri="{BB962C8B-B14F-4D97-AF65-F5344CB8AC3E}">
        <p14:creationId xmlns:p14="http://schemas.microsoft.com/office/powerpoint/2010/main" val="24982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4D77-BCB7-4C0F-9DBF-3D7DDD13529F}"/>
              </a:ext>
            </a:extLst>
          </p:cNvPr>
          <p:cNvSpPr>
            <a:spLocks noGrp="1"/>
          </p:cNvSpPr>
          <p:nvPr>
            <p:ph type="title"/>
          </p:nvPr>
        </p:nvSpPr>
        <p:spPr>
          <a:xfrm>
            <a:off x="519290" y="242823"/>
            <a:ext cx="8596668" cy="694155"/>
          </a:xfrm>
        </p:spPr>
        <p:txBody>
          <a:bodyPr>
            <a:normAutofit/>
          </a:bodyPr>
          <a:lstStyle/>
          <a:p>
            <a:pPr algn="ctr"/>
            <a:r>
              <a:rPr lang="en-US" dirty="0"/>
              <a:t> Growth and Development</a:t>
            </a:r>
          </a:p>
        </p:txBody>
      </p:sp>
      <p:sp>
        <p:nvSpPr>
          <p:cNvPr id="3" name="Content Placeholder 2">
            <a:extLst>
              <a:ext uri="{FF2B5EF4-FFF2-40B4-BE49-F238E27FC236}">
                <a16:creationId xmlns:a16="http://schemas.microsoft.com/office/drawing/2014/main" id="{F0845C65-31F0-4907-A57E-A5EBCD256667}"/>
              </a:ext>
            </a:extLst>
          </p:cNvPr>
          <p:cNvSpPr>
            <a:spLocks noGrp="1"/>
          </p:cNvSpPr>
          <p:nvPr>
            <p:ph idx="1"/>
          </p:nvPr>
        </p:nvSpPr>
        <p:spPr>
          <a:xfrm>
            <a:off x="677334" y="1241778"/>
            <a:ext cx="8596668" cy="5057421"/>
          </a:xfrm>
        </p:spPr>
        <p:txBody>
          <a:bodyPr/>
          <a:lstStyle/>
          <a:p>
            <a:pPr>
              <a:buFont typeface="Wingdings" panose="05000000000000000000" pitchFamily="2" charset="2"/>
              <a:buChar char="Ø"/>
            </a:pPr>
            <a:r>
              <a:rPr lang="en-US" sz="2200" dirty="0"/>
              <a:t>Body composition (weight, height, BMI, waist circumference, etc.)</a:t>
            </a:r>
          </a:p>
          <a:p>
            <a:pPr>
              <a:buFont typeface="Wingdings" panose="05000000000000000000" pitchFamily="2" charset="2"/>
              <a:buChar char="Ø"/>
            </a:pPr>
            <a:r>
              <a:rPr lang="en-US" sz="2200" dirty="0"/>
              <a:t>Strength, flexibility, balance</a:t>
            </a:r>
          </a:p>
          <a:p>
            <a:pPr>
              <a:buFont typeface="Wingdings" panose="05000000000000000000" pitchFamily="2" charset="2"/>
              <a:buChar char="Ø"/>
            </a:pPr>
            <a:r>
              <a:rPr lang="en-US" sz="2200" dirty="0"/>
              <a:t>Cardiorespiratory fitness</a:t>
            </a:r>
          </a:p>
          <a:p>
            <a:pPr>
              <a:buFont typeface="Wingdings" panose="05000000000000000000" pitchFamily="2" charset="2"/>
              <a:buChar char="Ø"/>
            </a:pPr>
            <a:r>
              <a:rPr lang="en-US" sz="2200" dirty="0"/>
              <a:t>Structural and physiological defense mechanisms</a:t>
            </a:r>
          </a:p>
          <a:p>
            <a:pPr>
              <a:buFont typeface="Wingdings" panose="05000000000000000000" pitchFamily="2" charset="2"/>
              <a:buChar char="Ø"/>
            </a:pPr>
            <a:r>
              <a:rPr lang="en-US" sz="2200" dirty="0"/>
              <a:t>Developmental milestones</a:t>
            </a:r>
          </a:p>
          <a:p>
            <a:pPr>
              <a:buFont typeface="Wingdings" panose="05000000000000000000" pitchFamily="2" charset="2"/>
              <a:buChar char="Ø"/>
            </a:pPr>
            <a:r>
              <a:rPr lang="en-US" sz="2200" dirty="0"/>
              <a:t>Psychological requirements (relationship, autonomy, competence)</a:t>
            </a:r>
          </a:p>
          <a:p>
            <a:pPr>
              <a:buFont typeface="Wingdings" panose="05000000000000000000" pitchFamily="2" charset="2"/>
              <a:buChar char="Ø"/>
            </a:pPr>
            <a:r>
              <a:rPr lang="en-US" sz="2200" dirty="0"/>
              <a:t>Health literacy; understanding of risk factors and vulnerabilities</a:t>
            </a:r>
          </a:p>
          <a:p>
            <a:pPr>
              <a:buFont typeface="Wingdings" panose="05000000000000000000" pitchFamily="2" charset="2"/>
              <a:buChar char="Ø"/>
            </a:pPr>
            <a:r>
              <a:rPr lang="en-US" sz="2200" dirty="0"/>
              <a:t>Psychological resilience</a:t>
            </a:r>
          </a:p>
          <a:p>
            <a:pPr>
              <a:buFont typeface="Wingdings" panose="05000000000000000000" pitchFamily="2" charset="2"/>
              <a:buChar char="Ø"/>
            </a:pPr>
            <a:r>
              <a:rPr lang="en-US" sz="2200" dirty="0"/>
              <a:t>Level of moral development</a:t>
            </a:r>
          </a:p>
          <a:p>
            <a:pPr marL="0" indent="0">
              <a:buNone/>
            </a:pPr>
            <a:endParaRPr lang="en-US" dirty="0"/>
          </a:p>
        </p:txBody>
      </p:sp>
    </p:spTree>
    <p:extLst>
      <p:ext uri="{BB962C8B-B14F-4D97-AF65-F5344CB8AC3E}">
        <p14:creationId xmlns:p14="http://schemas.microsoft.com/office/powerpoint/2010/main" val="416770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8432-FEE8-4FFF-984F-C4AEB30BF141}"/>
              </a:ext>
            </a:extLst>
          </p:cNvPr>
          <p:cNvSpPr>
            <a:spLocks noGrp="1"/>
          </p:cNvSpPr>
          <p:nvPr>
            <p:ph type="title"/>
          </p:nvPr>
        </p:nvSpPr>
        <p:spPr>
          <a:xfrm>
            <a:off x="677334" y="609600"/>
            <a:ext cx="8596668" cy="654756"/>
          </a:xfrm>
        </p:spPr>
        <p:txBody>
          <a:bodyPr/>
          <a:lstStyle/>
          <a:p>
            <a:pPr algn="ctr"/>
            <a:r>
              <a:rPr lang="en-US" dirty="0"/>
              <a:t>Good Death</a:t>
            </a:r>
          </a:p>
        </p:txBody>
      </p:sp>
      <p:sp>
        <p:nvSpPr>
          <p:cNvPr id="3" name="Content Placeholder 2">
            <a:extLst>
              <a:ext uri="{FF2B5EF4-FFF2-40B4-BE49-F238E27FC236}">
                <a16:creationId xmlns:a16="http://schemas.microsoft.com/office/drawing/2014/main" id="{C271D455-DA41-4C60-8EFC-37ABE3E3C2B9}"/>
              </a:ext>
            </a:extLst>
          </p:cNvPr>
          <p:cNvSpPr>
            <a:spLocks noGrp="1"/>
          </p:cNvSpPr>
          <p:nvPr>
            <p:ph idx="1"/>
          </p:nvPr>
        </p:nvSpPr>
        <p:spPr>
          <a:xfrm>
            <a:off x="677334" y="1444978"/>
            <a:ext cx="8596668" cy="4803421"/>
          </a:xfrm>
        </p:spPr>
        <p:txBody>
          <a:bodyPr>
            <a:normAutofit/>
          </a:bodyPr>
          <a:lstStyle/>
          <a:p>
            <a:r>
              <a:rPr lang="en-US" sz="2000" dirty="0"/>
              <a:t>Discussion/documentation of conditions worse than death</a:t>
            </a:r>
          </a:p>
          <a:p>
            <a:r>
              <a:rPr lang="en-US" sz="2000" dirty="0"/>
              <a:t>Discussion/documentation of end-of-life values/preferences</a:t>
            </a:r>
          </a:p>
          <a:p>
            <a:r>
              <a:rPr lang="en-US" sz="2000" dirty="0"/>
              <a:t>Completion/documentation/dissemination of living Will</a:t>
            </a:r>
          </a:p>
          <a:p>
            <a:r>
              <a:rPr lang="en-US" sz="2000" dirty="0"/>
              <a:t>Specification/documentation of surrogate decision-maker</a:t>
            </a:r>
          </a:p>
          <a:p>
            <a:r>
              <a:rPr lang="en-US" sz="2000" dirty="0"/>
              <a:t>Completion/documentation/dissemination of DPOA</a:t>
            </a:r>
          </a:p>
          <a:p>
            <a:r>
              <a:rPr lang="en-US" sz="2000" dirty="0"/>
              <a:t>Communication of end-of-life preferences to family including funeral and organ donation/autopsy/burial/cremation preferences</a:t>
            </a:r>
          </a:p>
          <a:p>
            <a:r>
              <a:rPr lang="en-US" sz="2000" dirty="0"/>
              <a:t>End-of-life financial planning/arrangements (Will, etc.)</a:t>
            </a:r>
          </a:p>
          <a:p>
            <a:r>
              <a:rPr lang="en-US" sz="2000" dirty="0"/>
              <a:t>Family notified regarding location of important documents, etc.</a:t>
            </a:r>
          </a:p>
        </p:txBody>
      </p:sp>
    </p:spTree>
    <p:extLst>
      <p:ext uri="{BB962C8B-B14F-4D97-AF65-F5344CB8AC3E}">
        <p14:creationId xmlns:p14="http://schemas.microsoft.com/office/powerpoint/2010/main" val="12834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4630-9700-4D0A-AB66-E99B49F295B9}"/>
              </a:ext>
            </a:extLst>
          </p:cNvPr>
          <p:cNvSpPr>
            <a:spLocks noGrp="1"/>
          </p:cNvSpPr>
          <p:nvPr>
            <p:ph type="title"/>
          </p:nvPr>
        </p:nvSpPr>
        <p:spPr>
          <a:xfrm>
            <a:off x="677334" y="316089"/>
            <a:ext cx="8596668" cy="699911"/>
          </a:xfrm>
        </p:spPr>
        <p:txBody>
          <a:bodyPr/>
          <a:lstStyle/>
          <a:p>
            <a:pPr algn="ctr"/>
            <a:r>
              <a:rPr lang="en-US" dirty="0"/>
              <a:t>General</a:t>
            </a:r>
          </a:p>
        </p:txBody>
      </p:sp>
      <p:sp>
        <p:nvSpPr>
          <p:cNvPr id="3" name="Content Placeholder 2">
            <a:extLst>
              <a:ext uri="{FF2B5EF4-FFF2-40B4-BE49-F238E27FC236}">
                <a16:creationId xmlns:a16="http://schemas.microsoft.com/office/drawing/2014/main" id="{97B8BDAB-3E2C-4976-8016-1CC981055DC2}"/>
              </a:ext>
            </a:extLst>
          </p:cNvPr>
          <p:cNvSpPr>
            <a:spLocks noGrp="1"/>
          </p:cNvSpPr>
          <p:nvPr>
            <p:ph idx="1"/>
          </p:nvPr>
        </p:nvSpPr>
        <p:spPr>
          <a:xfrm>
            <a:off x="677334" y="1309511"/>
            <a:ext cx="8997244" cy="5232400"/>
          </a:xfrm>
        </p:spPr>
        <p:txBody>
          <a:bodyPr>
            <a:normAutofit/>
          </a:bodyPr>
          <a:lstStyle/>
          <a:p>
            <a:r>
              <a:rPr lang="en-US" sz="2000" dirty="0"/>
              <a:t>Individualization of care plans based upon patient priorities, resources, and challenges</a:t>
            </a:r>
          </a:p>
          <a:p>
            <a:pPr lvl="1"/>
            <a:r>
              <a:rPr lang="en-US" sz="1800" dirty="0"/>
              <a:t>Greater variation in management of BP, BS, etc.?</a:t>
            </a:r>
          </a:p>
          <a:p>
            <a:pPr lvl="1"/>
            <a:r>
              <a:rPr lang="en-US" sz="1800" dirty="0"/>
              <a:t>Justification of recommendations based upon goals? </a:t>
            </a:r>
          </a:p>
          <a:p>
            <a:r>
              <a:rPr lang="en-US" sz="2000" dirty="0"/>
              <a:t>Adherence to agreed upon plan of care</a:t>
            </a:r>
          </a:p>
          <a:p>
            <a:pPr lvl="1"/>
            <a:r>
              <a:rPr lang="en-US" sz="1800" dirty="0"/>
              <a:t>Lifestyle changes</a:t>
            </a:r>
          </a:p>
          <a:p>
            <a:pPr lvl="1"/>
            <a:r>
              <a:rPr lang="en-US" sz="1800" dirty="0"/>
              <a:t>Medications</a:t>
            </a:r>
          </a:p>
          <a:p>
            <a:pPr lvl="1"/>
            <a:r>
              <a:rPr lang="en-US" sz="1800" dirty="0"/>
              <a:t>F/u primary care and referral appointments</a:t>
            </a:r>
          </a:p>
          <a:p>
            <a:r>
              <a:rPr lang="en-US" sz="2000" dirty="0"/>
              <a:t>Referrals</a:t>
            </a:r>
          </a:p>
          <a:p>
            <a:pPr lvl="1"/>
            <a:r>
              <a:rPr lang="en-US" sz="1800" dirty="0"/>
              <a:t>Rehabilitation therapists (OT, PT, ST, nutritionists, etc.)</a:t>
            </a:r>
          </a:p>
          <a:p>
            <a:pPr lvl="1"/>
            <a:r>
              <a:rPr lang="en-US" sz="1800" dirty="0"/>
              <a:t>Mental health professionals</a:t>
            </a:r>
          </a:p>
          <a:p>
            <a:pPr lvl="1"/>
            <a:r>
              <a:rPr lang="en-US" sz="1800" dirty="0"/>
              <a:t>Non-medical (lawyers, financial planners, ministers, etc.)</a:t>
            </a:r>
          </a:p>
        </p:txBody>
      </p:sp>
    </p:spTree>
    <p:extLst>
      <p:ext uri="{BB962C8B-B14F-4D97-AF65-F5344CB8AC3E}">
        <p14:creationId xmlns:p14="http://schemas.microsoft.com/office/powerpoint/2010/main" val="357843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0EEF-8FCD-41B5-B284-E04923799E09}"/>
              </a:ext>
            </a:extLst>
          </p:cNvPr>
          <p:cNvSpPr>
            <a:spLocks noGrp="1"/>
          </p:cNvSpPr>
          <p:nvPr>
            <p:ph type="title"/>
          </p:nvPr>
        </p:nvSpPr>
        <p:spPr>
          <a:xfrm>
            <a:off x="677334" y="361245"/>
            <a:ext cx="8596668" cy="632178"/>
          </a:xfrm>
        </p:spPr>
        <p:txBody>
          <a:bodyPr>
            <a:normAutofit fontScale="90000"/>
          </a:bodyPr>
          <a:lstStyle/>
          <a:p>
            <a:pPr algn="ctr"/>
            <a:r>
              <a:rPr lang="en-US" dirty="0"/>
              <a:t>General (cont.)</a:t>
            </a:r>
          </a:p>
        </p:txBody>
      </p:sp>
      <p:sp>
        <p:nvSpPr>
          <p:cNvPr id="3" name="Content Placeholder 2">
            <a:extLst>
              <a:ext uri="{FF2B5EF4-FFF2-40B4-BE49-F238E27FC236}">
                <a16:creationId xmlns:a16="http://schemas.microsoft.com/office/drawing/2014/main" id="{CA5CE826-0772-4625-9A13-54D27F25763D}"/>
              </a:ext>
            </a:extLst>
          </p:cNvPr>
          <p:cNvSpPr>
            <a:spLocks noGrp="1"/>
          </p:cNvSpPr>
          <p:nvPr>
            <p:ph idx="1"/>
          </p:nvPr>
        </p:nvSpPr>
        <p:spPr>
          <a:xfrm>
            <a:off x="677334" y="1207911"/>
            <a:ext cx="8596668" cy="5288844"/>
          </a:xfrm>
        </p:spPr>
        <p:txBody>
          <a:bodyPr>
            <a:normAutofit/>
          </a:bodyPr>
          <a:lstStyle/>
          <a:p>
            <a:r>
              <a:rPr lang="en-US" sz="2000" dirty="0"/>
              <a:t>Perceived person-centeredness </a:t>
            </a:r>
          </a:p>
          <a:p>
            <a:pPr lvl="1"/>
            <a:r>
              <a:rPr lang="en-US" sz="1800" dirty="0"/>
              <a:t>Patient Perception of Patient-Centeredness</a:t>
            </a:r>
          </a:p>
          <a:p>
            <a:pPr lvl="1"/>
            <a:r>
              <a:rPr lang="en-US" sz="1800" dirty="0"/>
              <a:t>Consultation Care Measure</a:t>
            </a:r>
          </a:p>
          <a:p>
            <a:pPr lvl="1"/>
            <a:r>
              <a:rPr lang="en-US" sz="1800" dirty="0"/>
              <a:t>Questions from CAHPS, PRA, PICS, CPCI, PCAS, IPC, etc.</a:t>
            </a:r>
          </a:p>
          <a:p>
            <a:r>
              <a:rPr lang="en-US" sz="2000" dirty="0"/>
              <a:t>Support for psychological needs (self determination theory)</a:t>
            </a:r>
            <a:endParaRPr lang="en-US" sz="1800" dirty="0"/>
          </a:p>
          <a:p>
            <a:pPr lvl="1"/>
            <a:r>
              <a:rPr lang="en-US" sz="1800" dirty="0"/>
              <a:t>Basic Psychological Need Satisfaction and Frustration Scales, etc.</a:t>
            </a:r>
          </a:p>
          <a:p>
            <a:r>
              <a:rPr lang="en-US" sz="2000" dirty="0"/>
              <a:t>Neurophysiological responses</a:t>
            </a:r>
          </a:p>
          <a:p>
            <a:pPr lvl="1"/>
            <a:r>
              <a:rPr lang="en-US" sz="1800" dirty="0"/>
              <a:t>Stress responses?</a:t>
            </a:r>
          </a:p>
          <a:p>
            <a:r>
              <a:rPr lang="en-US" sz="2000" dirty="0"/>
              <a:t>Post-visit contemplation; idea generation</a:t>
            </a:r>
          </a:p>
          <a:p>
            <a:r>
              <a:rPr lang="en-US" sz="2000" dirty="0"/>
              <a:t>Post-visit discussions with family</a:t>
            </a:r>
          </a:p>
          <a:p>
            <a:r>
              <a:rPr lang="en-US" sz="2000" dirty="0"/>
              <a:t>Post-visit self-directed learning</a:t>
            </a:r>
          </a:p>
          <a:p>
            <a:endParaRPr lang="en-US" sz="2000" dirty="0"/>
          </a:p>
        </p:txBody>
      </p:sp>
    </p:spTree>
    <p:extLst>
      <p:ext uri="{BB962C8B-B14F-4D97-AF65-F5344CB8AC3E}">
        <p14:creationId xmlns:p14="http://schemas.microsoft.com/office/powerpoint/2010/main" val="37041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F16E-3DCA-49A9-A40F-32490B16A699}"/>
              </a:ext>
            </a:extLst>
          </p:cNvPr>
          <p:cNvSpPr>
            <a:spLocks noGrp="1"/>
          </p:cNvSpPr>
          <p:nvPr>
            <p:ph type="title"/>
          </p:nvPr>
        </p:nvSpPr>
        <p:spPr>
          <a:xfrm>
            <a:off x="677334" y="248356"/>
            <a:ext cx="8596668" cy="812800"/>
          </a:xfrm>
        </p:spPr>
        <p:txBody>
          <a:bodyPr/>
          <a:lstStyle/>
          <a:p>
            <a:pPr algn="ctr"/>
            <a:r>
              <a:rPr lang="en-US" dirty="0"/>
              <a:t>Practice-Centered Outcome Measures</a:t>
            </a:r>
          </a:p>
        </p:txBody>
      </p:sp>
      <p:sp>
        <p:nvSpPr>
          <p:cNvPr id="3" name="Content Placeholder 2">
            <a:extLst>
              <a:ext uri="{FF2B5EF4-FFF2-40B4-BE49-F238E27FC236}">
                <a16:creationId xmlns:a16="http://schemas.microsoft.com/office/drawing/2014/main" id="{55D25C83-CF14-449D-A7ED-17210051488C}"/>
              </a:ext>
            </a:extLst>
          </p:cNvPr>
          <p:cNvSpPr>
            <a:spLocks noGrp="1"/>
          </p:cNvSpPr>
          <p:nvPr>
            <p:ph idx="1"/>
          </p:nvPr>
        </p:nvSpPr>
        <p:spPr>
          <a:xfrm>
            <a:off x="677334" y="1162756"/>
            <a:ext cx="8596668" cy="5599288"/>
          </a:xfrm>
        </p:spPr>
        <p:txBody>
          <a:bodyPr>
            <a:normAutofit lnSpcReduction="10000"/>
          </a:bodyPr>
          <a:lstStyle/>
          <a:p>
            <a:pPr marL="0" indent="0">
              <a:buNone/>
            </a:pPr>
            <a:r>
              <a:rPr lang="en-US" sz="2000" dirty="0"/>
              <a:t>Quality of Care</a:t>
            </a:r>
          </a:p>
          <a:p>
            <a:pPr>
              <a:buFont typeface="Wingdings" panose="05000000000000000000" pitchFamily="2" charset="2"/>
              <a:buChar char="Ø"/>
            </a:pPr>
            <a:r>
              <a:rPr lang="en-US" dirty="0"/>
              <a:t>Delivery of evidence-based care</a:t>
            </a:r>
          </a:p>
          <a:p>
            <a:pPr>
              <a:buFont typeface="Wingdings" panose="05000000000000000000" pitchFamily="2" charset="2"/>
              <a:buChar char="Ø"/>
            </a:pPr>
            <a:r>
              <a:rPr lang="en-US" dirty="0"/>
              <a:t>Measures of key primary care processes (access, continuity, coordination, comprehensiveness, etc.)</a:t>
            </a:r>
          </a:p>
          <a:p>
            <a:pPr>
              <a:buFont typeface="Wingdings" panose="05000000000000000000" pitchFamily="2" charset="2"/>
              <a:buChar char="Ø"/>
            </a:pPr>
            <a:r>
              <a:rPr lang="en-US" dirty="0"/>
              <a:t>AHRQ measures of quality (safe, effective, patient-centered, timely, efficient, and equitable) </a:t>
            </a:r>
          </a:p>
          <a:p>
            <a:pPr marL="0" indent="0">
              <a:buNone/>
            </a:pPr>
            <a:r>
              <a:rPr lang="en-US" sz="2000" dirty="0"/>
              <a:t>Financial Stability</a:t>
            </a:r>
          </a:p>
          <a:p>
            <a:pPr>
              <a:buFont typeface="Wingdings" panose="05000000000000000000" pitchFamily="2" charset="2"/>
              <a:buChar char="Ø"/>
            </a:pPr>
            <a:r>
              <a:rPr lang="en-US" dirty="0"/>
              <a:t>Revenue, revenue/time spent, overhead, profit margin</a:t>
            </a:r>
          </a:p>
          <a:p>
            <a:pPr marL="0" indent="0">
              <a:buNone/>
            </a:pPr>
            <a:r>
              <a:rPr lang="en-US" sz="2000" dirty="0"/>
              <a:t>Joy in Practice</a:t>
            </a:r>
          </a:p>
          <a:p>
            <a:pPr>
              <a:buFont typeface="Wingdings" panose="05000000000000000000" pitchFamily="2" charset="2"/>
              <a:buChar char="Ø"/>
            </a:pPr>
            <a:r>
              <a:rPr lang="en-US" dirty="0"/>
              <a:t>Various scales available (Net Promoter Score, Hackman and Oldham Job Characteristics Model to Job Satisfaction)</a:t>
            </a:r>
          </a:p>
          <a:p>
            <a:pPr>
              <a:buFont typeface="Wingdings" panose="05000000000000000000" pitchFamily="2" charset="2"/>
              <a:buChar char="Ø"/>
            </a:pPr>
            <a:r>
              <a:rPr lang="en-US" dirty="0"/>
              <a:t>Clinician and staff turnover</a:t>
            </a:r>
          </a:p>
          <a:p>
            <a:pPr marL="0" indent="0">
              <a:buNone/>
            </a:pPr>
            <a:r>
              <a:rPr lang="en-US" sz="2000" dirty="0"/>
              <a:t>Community Health Outcomes</a:t>
            </a:r>
          </a:p>
          <a:p>
            <a:pPr>
              <a:buFont typeface="Wingdings" panose="05000000000000000000" pitchFamily="2" charset="2"/>
              <a:buChar char="Ø"/>
            </a:pPr>
            <a:r>
              <a:rPr lang="en-US" dirty="0"/>
              <a:t>Clinician and staff engagement in community wellness initiatives</a:t>
            </a:r>
          </a:p>
          <a:p>
            <a:pPr>
              <a:buFont typeface="Wingdings" panose="05000000000000000000" pitchFamily="2" charset="2"/>
              <a:buChar char="Ø"/>
            </a:pPr>
            <a:r>
              <a:rPr lang="en-US" dirty="0"/>
              <a:t>?? Preventable ED, hospitalization rates</a:t>
            </a:r>
          </a:p>
        </p:txBody>
      </p:sp>
    </p:spTree>
    <p:extLst>
      <p:ext uri="{BB962C8B-B14F-4D97-AF65-F5344CB8AC3E}">
        <p14:creationId xmlns:p14="http://schemas.microsoft.com/office/powerpoint/2010/main" val="20772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1B6-43AF-4048-AFAD-E12803D00B2A}"/>
              </a:ext>
            </a:extLst>
          </p:cNvPr>
          <p:cNvSpPr>
            <a:spLocks noGrp="1"/>
          </p:cNvSpPr>
          <p:nvPr>
            <p:ph type="title"/>
          </p:nvPr>
        </p:nvSpPr>
        <p:spPr>
          <a:xfrm>
            <a:off x="677335" y="2240373"/>
            <a:ext cx="8596668" cy="728133"/>
          </a:xfrm>
        </p:spPr>
        <p:txBody>
          <a:bodyPr/>
          <a:lstStyle/>
          <a:p>
            <a:pPr algn="ctr"/>
            <a:r>
              <a:rPr lang="en-US" dirty="0"/>
              <a:t>PART ONE</a:t>
            </a:r>
          </a:p>
        </p:txBody>
      </p:sp>
      <p:sp>
        <p:nvSpPr>
          <p:cNvPr id="3" name="Text Placeholder 2">
            <a:extLst>
              <a:ext uri="{FF2B5EF4-FFF2-40B4-BE49-F238E27FC236}">
                <a16:creationId xmlns:a16="http://schemas.microsoft.com/office/drawing/2014/main" id="{E71328E5-A9B2-48F9-9E29-BCB2FB685E97}"/>
              </a:ext>
            </a:extLst>
          </p:cNvPr>
          <p:cNvSpPr>
            <a:spLocks noGrp="1"/>
          </p:cNvSpPr>
          <p:nvPr>
            <p:ph type="body" idx="1"/>
          </p:nvPr>
        </p:nvSpPr>
        <p:spPr>
          <a:xfrm>
            <a:off x="677335" y="3429000"/>
            <a:ext cx="8596668" cy="1775178"/>
          </a:xfrm>
        </p:spPr>
        <p:txBody>
          <a:bodyPr>
            <a:noAutofit/>
          </a:bodyPr>
          <a:lstStyle/>
          <a:p>
            <a:pPr algn="ctr"/>
            <a:r>
              <a:rPr lang="en-US" sz="3200" dirty="0"/>
              <a:t>Person-Centered Care</a:t>
            </a:r>
          </a:p>
        </p:txBody>
      </p:sp>
    </p:spTree>
    <p:extLst>
      <p:ext uri="{BB962C8B-B14F-4D97-AF65-F5344CB8AC3E}">
        <p14:creationId xmlns:p14="http://schemas.microsoft.com/office/powerpoint/2010/main" val="1641652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3149-A200-4313-8A14-6F76ABF5F6C2}"/>
              </a:ext>
            </a:extLst>
          </p:cNvPr>
          <p:cNvSpPr>
            <a:spLocks noGrp="1"/>
          </p:cNvSpPr>
          <p:nvPr>
            <p:ph type="title"/>
          </p:nvPr>
        </p:nvSpPr>
        <p:spPr>
          <a:xfrm>
            <a:off x="677334" y="609600"/>
            <a:ext cx="8596668" cy="699911"/>
          </a:xfrm>
        </p:spPr>
        <p:txBody>
          <a:bodyPr/>
          <a:lstStyle/>
          <a:p>
            <a:pPr algn="ctr"/>
            <a:r>
              <a:rPr lang="en-US" dirty="0"/>
              <a:t>Discussion Questions</a:t>
            </a:r>
          </a:p>
        </p:txBody>
      </p:sp>
      <p:sp>
        <p:nvSpPr>
          <p:cNvPr id="3" name="Content Placeholder 2">
            <a:extLst>
              <a:ext uri="{FF2B5EF4-FFF2-40B4-BE49-F238E27FC236}">
                <a16:creationId xmlns:a16="http://schemas.microsoft.com/office/drawing/2014/main" id="{AC5EC937-C1D6-4BE6-BB41-A95DD4BE9F55}"/>
              </a:ext>
            </a:extLst>
          </p:cNvPr>
          <p:cNvSpPr>
            <a:spLocks noGrp="1"/>
          </p:cNvSpPr>
          <p:nvPr>
            <p:ph idx="1"/>
          </p:nvPr>
        </p:nvSpPr>
        <p:spPr>
          <a:xfrm>
            <a:off x="677334" y="1388533"/>
            <a:ext cx="8596668" cy="4652829"/>
          </a:xfrm>
        </p:spPr>
        <p:txBody>
          <a:bodyPr>
            <a:normAutofit/>
          </a:bodyPr>
          <a:lstStyle/>
          <a:p>
            <a:r>
              <a:rPr lang="en-US" sz="2000" dirty="0"/>
              <a:t>Which populations of patients would you study?</a:t>
            </a:r>
          </a:p>
          <a:p>
            <a:r>
              <a:rPr lang="en-US" sz="2000" dirty="0"/>
              <a:t>What additional thoughts do you have about development and assessment of processes of care?</a:t>
            </a:r>
          </a:p>
          <a:p>
            <a:r>
              <a:rPr lang="en-US" sz="2000" dirty="0"/>
              <a:t>What are some other outcome measures we should consider?</a:t>
            </a:r>
          </a:p>
          <a:p>
            <a:endParaRPr lang="en-US" sz="2000" dirty="0"/>
          </a:p>
          <a:p>
            <a:r>
              <a:rPr lang="en-US" sz="2000" dirty="0"/>
              <a:t>How will you use the information discussed in this forum?</a:t>
            </a:r>
          </a:p>
          <a:p>
            <a:endParaRPr lang="en-US" sz="2000" dirty="0"/>
          </a:p>
        </p:txBody>
      </p:sp>
    </p:spTree>
    <p:extLst>
      <p:ext uri="{BB962C8B-B14F-4D97-AF65-F5344CB8AC3E}">
        <p14:creationId xmlns:p14="http://schemas.microsoft.com/office/powerpoint/2010/main" val="3161579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E43-050A-4C6D-804B-3A781983DB05}"/>
              </a:ext>
            </a:extLst>
          </p:cNvPr>
          <p:cNvSpPr>
            <a:spLocks noGrp="1"/>
          </p:cNvSpPr>
          <p:nvPr>
            <p:ph type="title"/>
          </p:nvPr>
        </p:nvSpPr>
        <p:spPr>
          <a:xfrm>
            <a:off x="677334" y="609600"/>
            <a:ext cx="8596668" cy="598311"/>
          </a:xfrm>
        </p:spPr>
        <p:txBody>
          <a:bodyPr>
            <a:normAutofit fontScale="90000"/>
          </a:bodyPr>
          <a:lstStyle/>
          <a:p>
            <a:pPr algn="ctr"/>
            <a:r>
              <a:rPr lang="en-US" dirty="0"/>
              <a:t>Objectives</a:t>
            </a:r>
          </a:p>
        </p:txBody>
      </p:sp>
      <p:sp>
        <p:nvSpPr>
          <p:cNvPr id="3" name="Content Placeholder 2">
            <a:extLst>
              <a:ext uri="{FF2B5EF4-FFF2-40B4-BE49-F238E27FC236}">
                <a16:creationId xmlns:a16="http://schemas.microsoft.com/office/drawing/2014/main" id="{BFCE3D42-177A-453B-8464-BBCEE0D8FBAB}"/>
              </a:ext>
            </a:extLst>
          </p:cNvPr>
          <p:cNvSpPr>
            <a:spLocks noGrp="1"/>
          </p:cNvSpPr>
          <p:nvPr>
            <p:ph idx="1"/>
          </p:nvPr>
        </p:nvSpPr>
        <p:spPr>
          <a:xfrm>
            <a:off x="677334" y="1433690"/>
            <a:ext cx="8596668" cy="4903316"/>
          </a:xfrm>
        </p:spPr>
        <p:txBody>
          <a:bodyPr>
            <a:normAutofit/>
          </a:bodyPr>
          <a:lstStyle/>
          <a:p>
            <a:pPr marL="0" indent="0">
              <a:buNone/>
            </a:pPr>
            <a:r>
              <a:rPr lang="en-US" sz="2800" dirty="0"/>
              <a:t>You should now be able to...</a:t>
            </a:r>
          </a:p>
          <a:p>
            <a:r>
              <a:rPr lang="en-US" sz="2400" dirty="0"/>
              <a:t>Explain key differences </a:t>
            </a:r>
            <a:r>
              <a:rPr lang="en-US" sz="2400"/>
              <a:t>between person-centered </a:t>
            </a:r>
            <a:r>
              <a:rPr lang="en-US" sz="2400" dirty="0"/>
              <a:t>care and problem-oriented care</a:t>
            </a:r>
          </a:p>
          <a:p>
            <a:r>
              <a:rPr lang="en-US" sz="2400" dirty="0"/>
              <a:t>Identify some of the information needs and research questions raised by person-centered care </a:t>
            </a:r>
          </a:p>
          <a:p>
            <a:r>
              <a:rPr lang="en-US" sz="2400" dirty="0"/>
              <a:t>Discuss the implications of person-centered care for research methods (study populations, interventions, and outcomes)</a:t>
            </a:r>
          </a:p>
          <a:p>
            <a:r>
              <a:rPr lang="en-US" sz="2400" dirty="0"/>
              <a:t>Explain how the same principles can be applied to research and QI initiatives with practices.</a:t>
            </a:r>
          </a:p>
          <a:p>
            <a:endParaRPr lang="en-US" dirty="0"/>
          </a:p>
        </p:txBody>
      </p:sp>
    </p:spTree>
    <p:extLst>
      <p:ext uri="{BB962C8B-B14F-4D97-AF65-F5344CB8AC3E}">
        <p14:creationId xmlns:p14="http://schemas.microsoft.com/office/powerpoint/2010/main" val="294782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210B-AE70-4065-8F71-02B8DA246A06}"/>
              </a:ext>
            </a:extLst>
          </p:cNvPr>
          <p:cNvSpPr>
            <a:spLocks noGrp="1"/>
          </p:cNvSpPr>
          <p:nvPr>
            <p:ph type="title"/>
          </p:nvPr>
        </p:nvSpPr>
        <p:spPr>
          <a:xfrm>
            <a:off x="677334" y="270934"/>
            <a:ext cx="8596668" cy="654756"/>
          </a:xfrm>
        </p:spPr>
        <p:txBody>
          <a:bodyPr>
            <a:normAutofit/>
          </a:bodyPr>
          <a:lstStyle/>
          <a:p>
            <a:r>
              <a:rPr lang="en-US" sz="3200" dirty="0"/>
              <a:t>Goal-Oriented Medical Care Collaborative</a:t>
            </a:r>
          </a:p>
        </p:txBody>
      </p:sp>
      <p:sp>
        <p:nvSpPr>
          <p:cNvPr id="3" name="Content Placeholder 2">
            <a:extLst>
              <a:ext uri="{FF2B5EF4-FFF2-40B4-BE49-F238E27FC236}">
                <a16:creationId xmlns:a16="http://schemas.microsoft.com/office/drawing/2014/main" id="{F884B349-FFFB-4835-950C-6984A94B35E5}"/>
              </a:ext>
            </a:extLst>
          </p:cNvPr>
          <p:cNvSpPr>
            <a:spLocks noGrp="1"/>
          </p:cNvSpPr>
          <p:nvPr>
            <p:ph idx="1"/>
          </p:nvPr>
        </p:nvSpPr>
        <p:spPr>
          <a:xfrm>
            <a:off x="677334" y="1174044"/>
            <a:ext cx="8596668" cy="5413022"/>
          </a:xfrm>
        </p:spPr>
        <p:txBody>
          <a:bodyPr>
            <a:normAutofit/>
          </a:bodyPr>
          <a:lstStyle/>
          <a:p>
            <a:pPr marL="0" indent="0">
              <a:buNone/>
            </a:pPr>
            <a:r>
              <a:rPr lang="en-US" sz="2000" dirty="0"/>
              <a:t>Several NAPCRG members from the U.S., Canada, and Belgium are launching an </a:t>
            </a:r>
            <a:r>
              <a:rPr lang="en-US" sz="2000" b="1" i="1" dirty="0"/>
              <a:t>International Learning Collaborative on Goal-Oriented Care </a:t>
            </a:r>
            <a:r>
              <a:rPr lang="en-US" sz="2000" dirty="0"/>
              <a:t>to bring together clinicians, researchers, managers, patients, and families to help us better understand and adopt goal-oriented care, develop a research agenda to further our knowledge of the model, and create a network to share knowledge and practice and build new partnerships. </a:t>
            </a:r>
          </a:p>
          <a:p>
            <a:pPr marL="0" indent="0">
              <a:buNone/>
            </a:pPr>
            <a:r>
              <a:rPr lang="en-US" sz="2000" dirty="0"/>
              <a:t> As part of this launch we are planning two activities for 2019:</a:t>
            </a:r>
          </a:p>
          <a:p>
            <a:pPr marL="400050" lvl="1" indent="0">
              <a:buNone/>
            </a:pPr>
            <a:r>
              <a:rPr lang="en-US" sz="2000" dirty="0"/>
              <a:t>1.    A survey of potential members to help co-design the vision of the Learning Collaborative </a:t>
            </a:r>
          </a:p>
          <a:p>
            <a:pPr marL="400050" lvl="1" indent="0">
              <a:buNone/>
            </a:pPr>
            <a:r>
              <a:rPr lang="en-US" sz="2000" dirty="0"/>
              <a:t>2.    A pre-NAPCRG 2019 meeting held in Toronto to start to further the vision and establish a research and practice agenda.</a:t>
            </a:r>
          </a:p>
          <a:p>
            <a:pPr marL="0" indent="0">
              <a:buNone/>
            </a:pPr>
            <a:r>
              <a:rPr lang="en-US" sz="2000" dirty="0">
                <a:solidFill>
                  <a:schemeClr val="accent2"/>
                </a:solidFill>
              </a:rPr>
              <a:t> If you are interested in joining our collaborative please leave your contact information on the sheet at the back of the room. </a:t>
            </a:r>
          </a:p>
          <a:p>
            <a:pPr marL="0" indent="0">
              <a:buNone/>
            </a:pPr>
            <a:endParaRPr lang="en-US" dirty="0"/>
          </a:p>
        </p:txBody>
      </p:sp>
    </p:spTree>
    <p:extLst>
      <p:ext uri="{BB962C8B-B14F-4D97-AF65-F5344CB8AC3E}">
        <p14:creationId xmlns:p14="http://schemas.microsoft.com/office/powerpoint/2010/main" val="156760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ADFB-E656-40A9-9845-1A3AA9762256}"/>
              </a:ext>
            </a:extLst>
          </p:cNvPr>
          <p:cNvSpPr>
            <a:spLocks noGrp="1"/>
          </p:cNvSpPr>
          <p:nvPr>
            <p:ph type="title"/>
          </p:nvPr>
        </p:nvSpPr>
        <p:spPr>
          <a:xfrm>
            <a:off x="657643" y="154502"/>
            <a:ext cx="8596668" cy="759900"/>
          </a:xfrm>
        </p:spPr>
        <p:txBody>
          <a:bodyPr>
            <a:normAutofit fontScale="90000"/>
          </a:bodyPr>
          <a:lstStyle/>
          <a:p>
            <a:pPr algn="ctr"/>
            <a:r>
              <a:rPr lang="en-US" dirty="0"/>
              <a:t>Definition of </a:t>
            </a:r>
            <a:r>
              <a:rPr lang="en-US" dirty="0">
                <a:solidFill>
                  <a:schemeClr val="accent2"/>
                </a:solidFill>
              </a:rPr>
              <a:t>Patient</a:t>
            </a:r>
            <a:r>
              <a:rPr lang="en-US" dirty="0"/>
              <a:t>-Centered Care</a:t>
            </a:r>
            <a:br>
              <a:rPr lang="en-US" dirty="0"/>
            </a:br>
            <a:endParaRPr lang="en-US" sz="2800" dirty="0"/>
          </a:p>
        </p:txBody>
      </p:sp>
      <p:sp>
        <p:nvSpPr>
          <p:cNvPr id="3" name="Content Placeholder 2">
            <a:extLst>
              <a:ext uri="{FF2B5EF4-FFF2-40B4-BE49-F238E27FC236}">
                <a16:creationId xmlns:a16="http://schemas.microsoft.com/office/drawing/2014/main" id="{6DBBAE06-A25B-479B-B309-2EDD3B850B36}"/>
              </a:ext>
            </a:extLst>
          </p:cNvPr>
          <p:cNvSpPr>
            <a:spLocks noGrp="1"/>
          </p:cNvSpPr>
          <p:nvPr>
            <p:ph idx="1"/>
          </p:nvPr>
        </p:nvSpPr>
        <p:spPr>
          <a:xfrm>
            <a:off x="542260" y="835379"/>
            <a:ext cx="9069573" cy="6022622"/>
          </a:xfrm>
        </p:spPr>
        <p:txBody>
          <a:bodyPr>
            <a:normAutofit fontScale="92500" lnSpcReduction="10000"/>
          </a:bodyPr>
          <a:lstStyle/>
          <a:p>
            <a:pPr marL="0" indent="0">
              <a:buNone/>
            </a:pPr>
            <a:r>
              <a:rPr lang="en-US" sz="2000" dirty="0"/>
              <a:t>“Providing care that is respectful of, and responsive to, individual patient preferences, needs, and values, and </a:t>
            </a:r>
            <a:r>
              <a:rPr lang="en-US" sz="2000" dirty="0">
                <a:solidFill>
                  <a:schemeClr val="tx1"/>
                </a:solidFill>
              </a:rPr>
              <a:t>ensuring that patient values guide all clinical decisions</a:t>
            </a:r>
            <a:r>
              <a:rPr lang="en-US" sz="2000" dirty="0"/>
              <a:t>.” (National Academy of Medicine, 2015)</a:t>
            </a:r>
          </a:p>
          <a:p>
            <a:pPr marL="0" indent="0">
              <a:buNone/>
            </a:pPr>
            <a:endParaRPr lang="en-US" sz="1000" dirty="0"/>
          </a:p>
          <a:p>
            <a:pPr marL="0" indent="0">
              <a:buNone/>
            </a:pPr>
            <a:r>
              <a:rPr lang="en-US" sz="2000" dirty="0"/>
              <a:t>Very broad, encompassing several different typologies*:</a:t>
            </a:r>
          </a:p>
          <a:p>
            <a:pPr>
              <a:buFont typeface="Wingdings" panose="05000000000000000000" pitchFamily="2" charset="2"/>
              <a:buChar char="Ø"/>
            </a:pPr>
            <a:r>
              <a:rPr lang="en-US" sz="2000" dirty="0"/>
              <a:t>Whole person, problem-oriented care (biopsychosocial model)</a:t>
            </a:r>
          </a:p>
          <a:p>
            <a:pPr lvl="1">
              <a:buFont typeface="Wingdings" panose="05000000000000000000" pitchFamily="2" charset="2"/>
              <a:buChar char="Ø"/>
            </a:pPr>
            <a:r>
              <a:rPr lang="en-US" sz="1800" dirty="0"/>
              <a:t>Holistic care (whole patient rather than parts of patient)</a:t>
            </a:r>
          </a:p>
          <a:p>
            <a:pPr>
              <a:buFont typeface="Wingdings" panose="05000000000000000000" pitchFamily="2" charset="2"/>
              <a:buChar char="Ø"/>
            </a:pPr>
            <a:r>
              <a:rPr lang="en-US" sz="2000" dirty="0"/>
              <a:t>Shared decision-making (EBM, value-based purchasing, PCORI)</a:t>
            </a:r>
          </a:p>
          <a:p>
            <a:pPr lvl="1">
              <a:buFont typeface="Wingdings" panose="05000000000000000000" pitchFamily="2" charset="2"/>
              <a:buChar char="Ø"/>
            </a:pPr>
            <a:r>
              <a:rPr lang="en-US" sz="1800" dirty="0"/>
              <a:t>Collaborative care (rather than paternalistic care)</a:t>
            </a:r>
          </a:p>
          <a:p>
            <a:pPr>
              <a:buFont typeface="Wingdings" panose="05000000000000000000" pitchFamily="2" charset="2"/>
              <a:buChar char="Ø"/>
            </a:pPr>
            <a:r>
              <a:rPr lang="en-US" sz="2000" dirty="0"/>
              <a:t>System improvements (care coordination, navigators, PCMH, ACOs)</a:t>
            </a:r>
          </a:p>
          <a:p>
            <a:pPr lvl="1">
              <a:buFont typeface="Wingdings" panose="05000000000000000000" pitchFamily="2" charset="2"/>
              <a:buChar char="Ø"/>
            </a:pPr>
            <a:r>
              <a:rPr lang="en-US" sz="1800" dirty="0"/>
              <a:t>Guided care (rather than having to navigate a complex, fragmented system)</a:t>
            </a:r>
          </a:p>
          <a:p>
            <a:pPr>
              <a:buFont typeface="Wingdings" panose="05000000000000000000" pitchFamily="2" charset="2"/>
              <a:buChar char="Ø"/>
            </a:pPr>
            <a:r>
              <a:rPr lang="en-US" sz="2000" dirty="0">
                <a:solidFill>
                  <a:schemeClr val="accent2"/>
                </a:solidFill>
              </a:rPr>
              <a:t>Person-centered care (narrative medicine, relationship-based care, goal-directed care) </a:t>
            </a:r>
          </a:p>
          <a:p>
            <a:pPr lvl="1">
              <a:buFont typeface="Wingdings" panose="05000000000000000000" pitchFamily="2" charset="2"/>
              <a:buChar char="Ø"/>
            </a:pPr>
            <a:r>
              <a:rPr lang="en-US" sz="1800" dirty="0">
                <a:solidFill>
                  <a:schemeClr val="accent2"/>
                </a:solidFill>
              </a:rPr>
              <a:t>Promoting the fulfillment of the person’s life project</a:t>
            </a:r>
          </a:p>
          <a:p>
            <a:pPr marL="0" indent="0">
              <a:buNone/>
            </a:pPr>
            <a:endParaRPr lang="en-US" sz="2000" dirty="0"/>
          </a:p>
          <a:p>
            <a:pPr marL="0" indent="0">
              <a:buNone/>
            </a:pPr>
            <a:r>
              <a:rPr lang="en-US" sz="2000" dirty="0"/>
              <a:t>*Tanenbaum SJ. What is patient-centered care? A typology of models and missions. Health Care Anal (2015) 23:272-287.</a:t>
            </a:r>
          </a:p>
        </p:txBody>
      </p:sp>
    </p:spTree>
    <p:extLst>
      <p:ext uri="{BB962C8B-B14F-4D97-AF65-F5344CB8AC3E}">
        <p14:creationId xmlns:p14="http://schemas.microsoft.com/office/powerpoint/2010/main" val="166827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D190-E115-493B-BADE-06BA66DF6BAD}"/>
              </a:ext>
            </a:extLst>
          </p:cNvPr>
          <p:cNvSpPr>
            <a:spLocks noGrp="1"/>
          </p:cNvSpPr>
          <p:nvPr>
            <p:ph type="title"/>
          </p:nvPr>
        </p:nvSpPr>
        <p:spPr>
          <a:xfrm>
            <a:off x="677334" y="180623"/>
            <a:ext cx="8596668" cy="688622"/>
          </a:xfrm>
        </p:spPr>
        <p:txBody>
          <a:bodyPr/>
          <a:lstStyle/>
          <a:p>
            <a:pPr algn="ctr"/>
            <a:r>
              <a:rPr lang="en-US" dirty="0"/>
              <a:t>Patient-Centered vs. Person-Centered</a:t>
            </a:r>
          </a:p>
        </p:txBody>
      </p:sp>
      <p:sp>
        <p:nvSpPr>
          <p:cNvPr id="3" name="Content Placeholder 2">
            <a:extLst>
              <a:ext uri="{FF2B5EF4-FFF2-40B4-BE49-F238E27FC236}">
                <a16:creationId xmlns:a16="http://schemas.microsoft.com/office/drawing/2014/main" id="{689DFD0E-7E68-4075-B75F-9767D9F5CD05}"/>
              </a:ext>
            </a:extLst>
          </p:cNvPr>
          <p:cNvSpPr>
            <a:spLocks noGrp="1"/>
          </p:cNvSpPr>
          <p:nvPr>
            <p:ph idx="1"/>
          </p:nvPr>
        </p:nvSpPr>
        <p:spPr>
          <a:xfrm>
            <a:off x="677334" y="970845"/>
            <a:ext cx="8596668" cy="5706532"/>
          </a:xfrm>
        </p:spPr>
        <p:txBody>
          <a:bodyPr>
            <a:normAutofit lnSpcReduction="10000"/>
          </a:bodyPr>
          <a:lstStyle/>
          <a:p>
            <a:pPr marL="0" indent="0">
              <a:buNone/>
            </a:pPr>
            <a:r>
              <a:rPr lang="en-US" sz="2000" dirty="0"/>
              <a:t>Starfield B. Is patient-centered care different from person-focused care? Perm J, </a:t>
            </a:r>
            <a:r>
              <a:rPr lang="en-US" sz="2000" dirty="0">
                <a:solidFill>
                  <a:schemeClr val="accent2"/>
                </a:solidFill>
              </a:rPr>
              <a:t>2011</a:t>
            </a:r>
            <a:r>
              <a:rPr lang="en-US" sz="2000" dirty="0"/>
              <a:t>; 15(2): 63-69.</a:t>
            </a:r>
          </a:p>
          <a:p>
            <a:pPr marL="0" indent="0">
              <a:buNone/>
            </a:pPr>
            <a:r>
              <a:rPr lang="en-US" sz="2000" dirty="0"/>
              <a:t>Both patient-centered and person-focused care are important, but they are different. In contrast to patient-centered care (at least as described in the current literature with assessments that are visit-based), </a:t>
            </a:r>
            <a:r>
              <a:rPr lang="en-US" sz="2000" dirty="0">
                <a:solidFill>
                  <a:schemeClr val="accent2"/>
                </a:solidFill>
              </a:rPr>
              <a:t>person-focused care is based on accumulated knowledge of people, which provides the basis for better recognition of health problems and needs over time and facilitates appropriate care for these needs in the context of other needs. </a:t>
            </a:r>
            <a:r>
              <a:rPr lang="en-US" sz="2000" dirty="0"/>
              <a:t>That is, it specifically focuses on the whole person. Proposed enhancements and innovations to primary care do not appear to address person-focused care.</a:t>
            </a:r>
          </a:p>
          <a:p>
            <a:pPr marL="0" indent="0">
              <a:buNone/>
            </a:pPr>
            <a:endParaRPr lang="en-US" sz="1100" dirty="0"/>
          </a:p>
          <a:p>
            <a:pPr marL="0" indent="0">
              <a:buNone/>
            </a:pPr>
            <a:r>
              <a:rPr lang="en-US" sz="2000" dirty="0"/>
              <a:t>Eklund JH, et al. “Same same or different?” A review of reviews of person-centered and patient-centered care. Patient Educ. Counselling. </a:t>
            </a:r>
            <a:r>
              <a:rPr lang="en-US" sz="2000" dirty="0">
                <a:solidFill>
                  <a:schemeClr val="accent2"/>
                </a:solidFill>
              </a:rPr>
              <a:t>2019</a:t>
            </a:r>
            <a:r>
              <a:rPr lang="en-US" sz="2000" dirty="0"/>
              <a:t>; 102(1): 3-11.</a:t>
            </a:r>
          </a:p>
          <a:p>
            <a:pPr marL="0" indent="0">
              <a:buNone/>
            </a:pPr>
            <a:r>
              <a:rPr lang="en-US" sz="2000" dirty="0"/>
              <a:t>The analysis revealed that the goal of person-centered care is a meaningful life while the goal of patient-centered care is a functional life.</a:t>
            </a:r>
          </a:p>
        </p:txBody>
      </p:sp>
    </p:spTree>
    <p:extLst>
      <p:ext uri="{BB962C8B-B14F-4D97-AF65-F5344CB8AC3E}">
        <p14:creationId xmlns:p14="http://schemas.microsoft.com/office/powerpoint/2010/main" val="12429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B25C-1FC5-4809-ACC2-E0A516DD3579}"/>
              </a:ext>
            </a:extLst>
          </p:cNvPr>
          <p:cNvSpPr>
            <a:spLocks noGrp="1"/>
          </p:cNvSpPr>
          <p:nvPr>
            <p:ph type="title"/>
          </p:nvPr>
        </p:nvSpPr>
        <p:spPr>
          <a:xfrm>
            <a:off x="677334" y="225778"/>
            <a:ext cx="8596668" cy="1162755"/>
          </a:xfrm>
        </p:spPr>
        <p:txBody>
          <a:bodyPr>
            <a:normAutofit fontScale="90000"/>
          </a:bodyPr>
          <a:lstStyle/>
          <a:p>
            <a:pPr algn="ctr"/>
            <a:r>
              <a:rPr lang="en-US" dirty="0"/>
              <a:t>Forces Driving Implementation of Person-Centered Care</a:t>
            </a:r>
          </a:p>
        </p:txBody>
      </p:sp>
      <p:sp>
        <p:nvSpPr>
          <p:cNvPr id="3" name="Content Placeholder 2">
            <a:extLst>
              <a:ext uri="{FF2B5EF4-FFF2-40B4-BE49-F238E27FC236}">
                <a16:creationId xmlns:a16="http://schemas.microsoft.com/office/drawing/2014/main" id="{6E25AF3C-1B97-4BB1-9CCA-85361F17A763}"/>
              </a:ext>
            </a:extLst>
          </p:cNvPr>
          <p:cNvSpPr>
            <a:spLocks noGrp="1"/>
          </p:cNvSpPr>
          <p:nvPr>
            <p:ph idx="1"/>
          </p:nvPr>
        </p:nvSpPr>
        <p:spPr>
          <a:xfrm>
            <a:off x="677334" y="1388533"/>
            <a:ext cx="8596668" cy="4955823"/>
          </a:xfrm>
        </p:spPr>
        <p:txBody>
          <a:bodyPr>
            <a:normAutofit lnSpcReduction="10000"/>
          </a:bodyPr>
          <a:lstStyle/>
          <a:p>
            <a:r>
              <a:rPr lang="en-US" sz="2200" dirty="0"/>
              <a:t>Rising cost of health care (rationing vs. </a:t>
            </a:r>
            <a:r>
              <a:rPr lang="en-US" sz="2200" dirty="0">
                <a:solidFill>
                  <a:schemeClr val="accent2"/>
                </a:solidFill>
              </a:rPr>
              <a:t>prioritization</a:t>
            </a:r>
            <a:r>
              <a:rPr lang="en-US" sz="2200" dirty="0"/>
              <a:t>)</a:t>
            </a:r>
          </a:p>
          <a:p>
            <a:r>
              <a:rPr lang="en-US" sz="2200" dirty="0"/>
              <a:t>Continued increase in fragmentation of care through carve-outs</a:t>
            </a:r>
          </a:p>
          <a:p>
            <a:pPr lvl="1"/>
            <a:r>
              <a:rPr lang="en-US" sz="2000" dirty="0"/>
              <a:t>Palliative care, multi-problem patients, seriously ill patients, athletes, the elderly, women</a:t>
            </a:r>
          </a:p>
          <a:p>
            <a:r>
              <a:rPr lang="en-US" sz="2200" dirty="0"/>
              <a:t>Patients’ desire for greater involvement in decision-making</a:t>
            </a:r>
          </a:p>
          <a:p>
            <a:r>
              <a:rPr lang="en-US" sz="2200" dirty="0"/>
              <a:t>Increasing importance of prevention</a:t>
            </a:r>
          </a:p>
          <a:p>
            <a:r>
              <a:rPr lang="en-US" sz="2200" dirty="0"/>
              <a:t>Increased awareness of the behavioral, social, and environmental determinants of health</a:t>
            </a:r>
          </a:p>
          <a:p>
            <a:r>
              <a:rPr lang="en-US" sz="2200" dirty="0"/>
              <a:t>Increasing need for interdisciplinary teamwork</a:t>
            </a:r>
          </a:p>
          <a:p>
            <a:r>
              <a:rPr lang="en-US" sz="2200" dirty="0"/>
              <a:t>Physician frustration with corporatization/industrialization of medicine; reduced joy in practice; burnout</a:t>
            </a:r>
          </a:p>
          <a:p>
            <a:r>
              <a:rPr lang="en-US" sz="2200" dirty="0"/>
              <a:t>Genetic testing and genomic medicine</a:t>
            </a:r>
          </a:p>
          <a:p>
            <a:endParaRPr lang="en-US" sz="2000" dirty="0"/>
          </a:p>
        </p:txBody>
      </p:sp>
    </p:spTree>
    <p:extLst>
      <p:ext uri="{BB962C8B-B14F-4D97-AF65-F5344CB8AC3E}">
        <p14:creationId xmlns:p14="http://schemas.microsoft.com/office/powerpoint/2010/main" val="157652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83F4-28D9-4E5B-99FB-D69EC24672DB}"/>
              </a:ext>
            </a:extLst>
          </p:cNvPr>
          <p:cNvSpPr>
            <a:spLocks noGrp="1"/>
          </p:cNvSpPr>
          <p:nvPr>
            <p:ph type="title"/>
          </p:nvPr>
        </p:nvSpPr>
        <p:spPr>
          <a:xfrm>
            <a:off x="635173" y="318977"/>
            <a:ext cx="8596668" cy="687572"/>
          </a:xfrm>
        </p:spPr>
        <p:txBody>
          <a:bodyPr/>
          <a:lstStyle/>
          <a:p>
            <a:pPr algn="ctr"/>
            <a:r>
              <a:rPr lang="en-US" dirty="0"/>
              <a:t>Primary Care</a:t>
            </a:r>
          </a:p>
        </p:txBody>
      </p:sp>
      <p:sp>
        <p:nvSpPr>
          <p:cNvPr id="3" name="Content Placeholder 2">
            <a:extLst>
              <a:ext uri="{FF2B5EF4-FFF2-40B4-BE49-F238E27FC236}">
                <a16:creationId xmlns:a16="http://schemas.microsoft.com/office/drawing/2014/main" id="{40D6E6BF-6D86-434A-B28E-7DFB04FD26B9}"/>
              </a:ext>
            </a:extLst>
          </p:cNvPr>
          <p:cNvSpPr>
            <a:spLocks noGrp="1"/>
          </p:cNvSpPr>
          <p:nvPr>
            <p:ph idx="1"/>
          </p:nvPr>
        </p:nvSpPr>
        <p:spPr>
          <a:xfrm>
            <a:off x="467832" y="1185332"/>
            <a:ext cx="9161589" cy="5475111"/>
          </a:xfrm>
        </p:spPr>
        <p:txBody>
          <a:bodyPr/>
          <a:lstStyle/>
          <a:p>
            <a:pPr>
              <a:buFont typeface="Wingdings" panose="05000000000000000000" pitchFamily="2" charset="2"/>
              <a:buChar char="Ø"/>
            </a:pPr>
            <a:r>
              <a:rPr lang="en-US" sz="2000" dirty="0"/>
              <a:t>Defined by processes (access, coordination, continuity, comprehensiveness, partnership with patients, etc.) not pathology</a:t>
            </a:r>
          </a:p>
          <a:p>
            <a:pPr>
              <a:buFont typeface="Wingdings" panose="05000000000000000000" pitchFamily="2" charset="2"/>
              <a:buChar char="Ø"/>
            </a:pPr>
            <a:r>
              <a:rPr lang="en-US" sz="2000" dirty="0"/>
              <a:t>Cradle to grave (lifespan orientation)</a:t>
            </a:r>
          </a:p>
          <a:p>
            <a:pPr>
              <a:buFont typeface="Wingdings" panose="05000000000000000000" pitchFamily="2" charset="2"/>
              <a:buChar char="Ø"/>
            </a:pPr>
            <a:r>
              <a:rPr lang="en-US" sz="2000" dirty="0"/>
              <a:t>Relationship-based</a:t>
            </a:r>
          </a:p>
          <a:p>
            <a:pPr>
              <a:buFont typeface="Wingdings" panose="05000000000000000000" pitchFamily="2" charset="2"/>
              <a:buChar char="Ø"/>
            </a:pPr>
            <a:r>
              <a:rPr lang="en-US" sz="2000" dirty="0"/>
              <a:t>Whole person within family and social context</a:t>
            </a:r>
          </a:p>
          <a:p>
            <a:pPr>
              <a:buFont typeface="Wingdings" panose="05000000000000000000" pitchFamily="2" charset="2"/>
              <a:buChar char="Ø"/>
            </a:pPr>
            <a:r>
              <a:rPr lang="en-US" sz="2000" dirty="0"/>
              <a:t>In sickness and health (normal life events, health promotion, prevention)</a:t>
            </a:r>
          </a:p>
          <a:p>
            <a:pPr>
              <a:buFont typeface="Wingdings" panose="05000000000000000000" pitchFamily="2" charset="2"/>
              <a:buChar char="Ø"/>
            </a:pPr>
            <a:r>
              <a:rPr lang="en-US" sz="2000" dirty="0"/>
              <a:t>Goal-directed (meaningful outcomes)</a:t>
            </a:r>
          </a:p>
          <a:p>
            <a:pPr marL="0" indent="0">
              <a:buNone/>
            </a:pPr>
            <a:endParaRPr lang="en-US" sz="1000" dirty="0"/>
          </a:p>
          <a:p>
            <a:pPr marL="0" indent="0">
              <a:buNone/>
            </a:pPr>
            <a:r>
              <a:rPr lang="en-US" sz="2200" dirty="0">
                <a:solidFill>
                  <a:schemeClr val="accent5"/>
                </a:solidFill>
              </a:rPr>
              <a:t>The mission of primary care is to help each person experience a full, meaningful, and rewarding life (i.e., person-centered care).</a:t>
            </a:r>
          </a:p>
          <a:p>
            <a:pPr marL="0" indent="0">
              <a:buNone/>
            </a:pPr>
            <a:r>
              <a:rPr lang="en-US" sz="2200" dirty="0">
                <a:solidFill>
                  <a:schemeClr val="accent2"/>
                </a:solidFill>
              </a:rPr>
              <a:t>Because of the circumstances of our evolution, we never developed and implemented a conceptual model compatible with that mission.</a:t>
            </a:r>
          </a:p>
          <a:p>
            <a:endParaRPr lang="en-US" dirty="0"/>
          </a:p>
        </p:txBody>
      </p:sp>
    </p:spTree>
    <p:extLst>
      <p:ext uri="{BB962C8B-B14F-4D97-AF65-F5344CB8AC3E}">
        <p14:creationId xmlns:p14="http://schemas.microsoft.com/office/powerpoint/2010/main" val="13686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2267</TotalTime>
  <Words>5243</Words>
  <Application>Microsoft Macintosh PowerPoint</Application>
  <PresentationFormat>Widescreen</PresentationFormat>
  <Paragraphs>500</Paragraphs>
  <Slides>52</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Trebuchet MS</vt:lpstr>
      <vt:lpstr>Verdana</vt:lpstr>
      <vt:lpstr>Wingdings</vt:lpstr>
      <vt:lpstr>Wingdings 3</vt:lpstr>
      <vt:lpstr>Facet</vt:lpstr>
      <vt:lpstr>Person- (and Practice-) Centered Research</vt:lpstr>
      <vt:lpstr>Objectives</vt:lpstr>
      <vt:lpstr>Disclosures</vt:lpstr>
      <vt:lpstr>Outline</vt:lpstr>
      <vt:lpstr>PART ONE</vt:lpstr>
      <vt:lpstr>Definition of Patient-Centered Care </vt:lpstr>
      <vt:lpstr>Patient-Centered vs. Person-Centered</vt:lpstr>
      <vt:lpstr>Forces Driving Implementation of Person-Centered Care</vt:lpstr>
      <vt:lpstr>Primary Care</vt:lpstr>
      <vt:lpstr>A man walks into a bar with a frog on his head, and the bartender asks him, “Where did you get that?”</vt:lpstr>
      <vt:lpstr>Care Plan Structures</vt:lpstr>
      <vt:lpstr>Personal Health Goals</vt:lpstr>
      <vt:lpstr>Adrian Metcalf</vt:lpstr>
      <vt:lpstr>Jeremy Scott</vt:lpstr>
      <vt:lpstr>Mary and Sarah Treadwell</vt:lpstr>
      <vt:lpstr>Mrs. Lively</vt:lpstr>
      <vt:lpstr>Common Misconceptions</vt:lpstr>
      <vt:lpstr>Practice #103</vt:lpstr>
      <vt:lpstr>Discussion Questions</vt:lpstr>
      <vt:lpstr>PART TWO</vt:lpstr>
      <vt:lpstr>Overarching Questions</vt:lpstr>
      <vt:lpstr>Literature Reviews</vt:lpstr>
      <vt:lpstr>Recent Literature Reviews</vt:lpstr>
      <vt:lpstr>Recent Literature Reviews</vt:lpstr>
      <vt:lpstr>“How to Keep Prevention on the Table in the Face of Disease Management Incentives”</vt:lpstr>
      <vt:lpstr>Impact of BP Reduction on Risk of CVA and MI</vt:lpstr>
      <vt:lpstr>Chronic Care Model</vt:lpstr>
      <vt:lpstr>PowerPoint Presentation</vt:lpstr>
      <vt:lpstr>PowerPoint Presentation</vt:lpstr>
      <vt:lpstr>Improving Current Quality of Life (QOL)</vt:lpstr>
      <vt:lpstr>Supporting Personal Growth and Development</vt:lpstr>
      <vt:lpstr>Increasing the Probability of a Good Death</vt:lpstr>
      <vt:lpstr>Helping Practices Achieve their Goals</vt:lpstr>
      <vt:lpstr>Discussion Questions</vt:lpstr>
      <vt:lpstr>PART THREE</vt:lpstr>
      <vt:lpstr>Overarching Research Questions</vt:lpstr>
      <vt:lpstr>Possible Study Populations</vt:lpstr>
      <vt:lpstr>Developing and Studying Processes</vt:lpstr>
      <vt:lpstr>Discovering/Developing/Studying Processes</vt:lpstr>
      <vt:lpstr>Prevention of Premature Death</vt:lpstr>
      <vt:lpstr>Improving Health-Related Quality of Life</vt:lpstr>
      <vt:lpstr>Outcomes: Prevention of Premature Death and Disability</vt:lpstr>
      <vt:lpstr>Individualized QOL Instruments</vt:lpstr>
      <vt:lpstr>Goal Attainment Scaling</vt:lpstr>
      <vt:lpstr> Growth and Development</vt:lpstr>
      <vt:lpstr>Good Death</vt:lpstr>
      <vt:lpstr>General</vt:lpstr>
      <vt:lpstr>General (cont.)</vt:lpstr>
      <vt:lpstr>Practice-Centered Outcome Measures</vt:lpstr>
      <vt:lpstr>Discussion Questions</vt:lpstr>
      <vt:lpstr>Objectives</vt:lpstr>
      <vt:lpstr>Goal-Oriented Medical Care Collaborative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Person-Centered Research</dc:title>
  <dc:creator>Jim Mold</dc:creator>
  <cp:lastModifiedBy>JILL Haught</cp:lastModifiedBy>
  <cp:revision>364</cp:revision>
  <cp:lastPrinted>2019-05-04T13:36:30Z</cp:lastPrinted>
  <dcterms:created xsi:type="dcterms:W3CDTF">2019-04-28T18:38:50Z</dcterms:created>
  <dcterms:modified xsi:type="dcterms:W3CDTF">2019-08-19T20:52:27Z</dcterms:modified>
</cp:coreProperties>
</file>