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9" r:id="rId15"/>
    <p:sldId id="270" r:id="rId16"/>
    <p:sldId id="273" r:id="rId17"/>
    <p:sldId id="271" r:id="rId1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659587-1F22-4E45-BAF3-41DF4430D65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2"/>
            <p14:sldId id="269"/>
            <p14:sldId id="270"/>
          </p14:sldIdLst>
        </p14:section>
        <p14:section name="Untitled Section" id="{DBB91C89-F0FD-4C0D-843C-D4B752B25DD8}">
          <p14:sldIdLst>
            <p14:sldId id="273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4676"/>
  </p:normalViewPr>
  <p:slideViewPr>
    <p:cSldViewPr>
      <p:cViewPr varScale="1">
        <p:scale>
          <a:sx n="63" d="100"/>
          <a:sy n="63" d="100"/>
        </p:scale>
        <p:origin x="30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0" y="6858000"/>
                </a:moveTo>
                <a:lnTo>
                  <a:pt x="4654293" y="6858000"/>
                </a:lnTo>
                <a:lnTo>
                  <a:pt x="465429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654293" y="0"/>
            <a:ext cx="142240" cy="6858000"/>
          </a:xfrm>
          <a:custGeom>
            <a:avLst/>
            <a:gdLst/>
            <a:ahLst/>
            <a:cxnLst/>
            <a:rect l="l" t="t" r="r" b="b"/>
            <a:pathLst>
              <a:path w="142239" h="6858000">
                <a:moveTo>
                  <a:pt x="0" y="6858000"/>
                </a:moveTo>
                <a:lnTo>
                  <a:pt x="142074" y="6858000"/>
                </a:lnTo>
                <a:lnTo>
                  <a:pt x="14207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931748" y="2270019"/>
            <a:ext cx="1625600" cy="679450"/>
          </a:xfrm>
          <a:custGeom>
            <a:avLst/>
            <a:gdLst/>
            <a:ahLst/>
            <a:cxnLst/>
            <a:rect l="l" t="t" r="r" b="b"/>
            <a:pathLst>
              <a:path w="1625600" h="679450">
                <a:moveTo>
                  <a:pt x="45718" y="203836"/>
                </a:moveTo>
                <a:lnTo>
                  <a:pt x="25831" y="210623"/>
                </a:lnTo>
                <a:lnTo>
                  <a:pt x="10135" y="224593"/>
                </a:lnTo>
                <a:lnTo>
                  <a:pt x="1320" y="242864"/>
                </a:lnTo>
                <a:lnTo>
                  <a:pt x="0" y="263107"/>
                </a:lnTo>
                <a:lnTo>
                  <a:pt x="6786" y="282994"/>
                </a:lnTo>
                <a:lnTo>
                  <a:pt x="237703" y="678851"/>
                </a:lnTo>
                <a:lnTo>
                  <a:pt x="298964" y="573831"/>
                </a:lnTo>
                <a:lnTo>
                  <a:pt x="184785" y="573831"/>
                </a:lnTo>
                <a:lnTo>
                  <a:pt x="184785" y="378096"/>
                </a:lnTo>
                <a:lnTo>
                  <a:pt x="98202" y="229668"/>
                </a:lnTo>
                <a:lnTo>
                  <a:pt x="84231" y="213971"/>
                </a:lnTo>
                <a:lnTo>
                  <a:pt x="65961" y="205157"/>
                </a:lnTo>
                <a:lnTo>
                  <a:pt x="45718" y="203836"/>
                </a:lnTo>
                <a:close/>
              </a:path>
              <a:path w="1625600" h="679450">
                <a:moveTo>
                  <a:pt x="184785" y="378096"/>
                </a:moveTo>
                <a:lnTo>
                  <a:pt x="184785" y="573831"/>
                </a:lnTo>
                <a:lnTo>
                  <a:pt x="290618" y="573831"/>
                </a:lnTo>
                <a:lnTo>
                  <a:pt x="290618" y="547168"/>
                </a:lnTo>
                <a:lnTo>
                  <a:pt x="191994" y="547168"/>
                </a:lnTo>
                <a:lnTo>
                  <a:pt x="237702" y="468810"/>
                </a:lnTo>
                <a:lnTo>
                  <a:pt x="184785" y="378096"/>
                </a:lnTo>
                <a:close/>
              </a:path>
              <a:path w="1625600" h="679450">
                <a:moveTo>
                  <a:pt x="429687" y="203836"/>
                </a:moveTo>
                <a:lnTo>
                  <a:pt x="391172" y="213971"/>
                </a:lnTo>
                <a:lnTo>
                  <a:pt x="290619" y="378096"/>
                </a:lnTo>
                <a:lnTo>
                  <a:pt x="290618" y="573831"/>
                </a:lnTo>
                <a:lnTo>
                  <a:pt x="298964" y="573831"/>
                </a:lnTo>
                <a:lnTo>
                  <a:pt x="468619" y="282994"/>
                </a:lnTo>
                <a:lnTo>
                  <a:pt x="475406" y="263107"/>
                </a:lnTo>
                <a:lnTo>
                  <a:pt x="474085" y="242864"/>
                </a:lnTo>
                <a:lnTo>
                  <a:pt x="465270" y="224593"/>
                </a:lnTo>
                <a:lnTo>
                  <a:pt x="449574" y="210623"/>
                </a:lnTo>
                <a:lnTo>
                  <a:pt x="429687" y="203836"/>
                </a:lnTo>
                <a:close/>
              </a:path>
              <a:path w="1625600" h="679450">
                <a:moveTo>
                  <a:pt x="237702" y="468810"/>
                </a:moveTo>
                <a:lnTo>
                  <a:pt x="191994" y="547168"/>
                </a:lnTo>
                <a:lnTo>
                  <a:pt x="283411" y="547168"/>
                </a:lnTo>
                <a:lnTo>
                  <a:pt x="237702" y="468810"/>
                </a:lnTo>
                <a:close/>
              </a:path>
              <a:path w="1625600" h="679450">
                <a:moveTo>
                  <a:pt x="290618" y="378097"/>
                </a:moveTo>
                <a:lnTo>
                  <a:pt x="237702" y="468810"/>
                </a:lnTo>
                <a:lnTo>
                  <a:pt x="283411" y="547168"/>
                </a:lnTo>
                <a:lnTo>
                  <a:pt x="290618" y="547168"/>
                </a:lnTo>
                <a:lnTo>
                  <a:pt x="290618" y="378097"/>
                </a:lnTo>
                <a:close/>
              </a:path>
              <a:path w="1625600" h="679450">
                <a:moveTo>
                  <a:pt x="334142" y="303485"/>
                </a:moveTo>
                <a:lnTo>
                  <a:pt x="184785" y="303485"/>
                </a:lnTo>
                <a:lnTo>
                  <a:pt x="184786" y="378097"/>
                </a:lnTo>
                <a:lnTo>
                  <a:pt x="237702" y="468810"/>
                </a:lnTo>
                <a:lnTo>
                  <a:pt x="272406" y="409318"/>
                </a:lnTo>
                <a:lnTo>
                  <a:pt x="237703" y="409318"/>
                </a:lnTo>
                <a:lnTo>
                  <a:pt x="290618" y="356402"/>
                </a:lnTo>
                <a:lnTo>
                  <a:pt x="303274" y="356402"/>
                </a:lnTo>
                <a:lnTo>
                  <a:pt x="334142" y="303485"/>
                </a:lnTo>
                <a:close/>
              </a:path>
              <a:path w="1625600" h="679450">
                <a:moveTo>
                  <a:pt x="290618" y="356402"/>
                </a:moveTo>
                <a:lnTo>
                  <a:pt x="237703" y="409318"/>
                </a:lnTo>
                <a:lnTo>
                  <a:pt x="272406" y="409318"/>
                </a:lnTo>
                <a:lnTo>
                  <a:pt x="290618" y="378097"/>
                </a:lnTo>
                <a:lnTo>
                  <a:pt x="290618" y="356402"/>
                </a:lnTo>
                <a:close/>
              </a:path>
              <a:path w="1625600" h="679450">
                <a:moveTo>
                  <a:pt x="1519572" y="303485"/>
                </a:moveTo>
                <a:lnTo>
                  <a:pt x="456666" y="303485"/>
                </a:lnTo>
                <a:lnTo>
                  <a:pt x="394930" y="409318"/>
                </a:lnTo>
                <a:lnTo>
                  <a:pt x="1625405" y="409318"/>
                </a:lnTo>
                <a:lnTo>
                  <a:pt x="1625405" y="356402"/>
                </a:lnTo>
                <a:lnTo>
                  <a:pt x="1519572" y="356402"/>
                </a:lnTo>
                <a:lnTo>
                  <a:pt x="1519572" y="303485"/>
                </a:lnTo>
                <a:close/>
              </a:path>
              <a:path w="1625600" h="679450">
                <a:moveTo>
                  <a:pt x="303274" y="356402"/>
                </a:moveTo>
                <a:lnTo>
                  <a:pt x="290618" y="356402"/>
                </a:lnTo>
                <a:lnTo>
                  <a:pt x="290618" y="378097"/>
                </a:lnTo>
                <a:lnTo>
                  <a:pt x="303274" y="356402"/>
                </a:lnTo>
                <a:close/>
              </a:path>
              <a:path w="1625600" h="679450">
                <a:moveTo>
                  <a:pt x="1625405" y="0"/>
                </a:moveTo>
                <a:lnTo>
                  <a:pt x="1519572" y="0"/>
                </a:lnTo>
                <a:lnTo>
                  <a:pt x="1519572" y="356402"/>
                </a:lnTo>
                <a:lnTo>
                  <a:pt x="1572488" y="303485"/>
                </a:lnTo>
                <a:lnTo>
                  <a:pt x="1625405" y="303485"/>
                </a:lnTo>
                <a:lnTo>
                  <a:pt x="1625405" y="0"/>
                </a:lnTo>
                <a:close/>
              </a:path>
              <a:path w="1625600" h="679450">
                <a:moveTo>
                  <a:pt x="1625405" y="303485"/>
                </a:moveTo>
                <a:lnTo>
                  <a:pt x="1572488" y="303485"/>
                </a:lnTo>
                <a:lnTo>
                  <a:pt x="1519572" y="356402"/>
                </a:lnTo>
                <a:lnTo>
                  <a:pt x="1625405" y="356402"/>
                </a:lnTo>
                <a:lnTo>
                  <a:pt x="1625405" y="303485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435600" y="927100"/>
            <a:ext cx="61468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8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58800" y="571500"/>
            <a:ext cx="11099800" cy="5753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46744" y="640080"/>
            <a:ext cx="10920730" cy="5577840"/>
          </a:xfrm>
          <a:custGeom>
            <a:avLst/>
            <a:gdLst/>
            <a:ahLst/>
            <a:cxnLst/>
            <a:rect l="l" t="t" r="r" b="b"/>
            <a:pathLst>
              <a:path w="10920730" h="5577840">
                <a:moveTo>
                  <a:pt x="0" y="5577818"/>
                </a:moveTo>
                <a:lnTo>
                  <a:pt x="10920415" y="5577818"/>
                </a:lnTo>
                <a:lnTo>
                  <a:pt x="10920415" y="0"/>
                </a:lnTo>
                <a:lnTo>
                  <a:pt x="0" y="0"/>
                </a:lnTo>
                <a:lnTo>
                  <a:pt x="0" y="55778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46744" y="640080"/>
            <a:ext cx="10920730" cy="5577840"/>
          </a:xfrm>
          <a:custGeom>
            <a:avLst/>
            <a:gdLst/>
            <a:ahLst/>
            <a:cxnLst/>
            <a:rect l="l" t="t" r="r" b="b"/>
            <a:pathLst>
              <a:path w="10920730" h="5577840">
                <a:moveTo>
                  <a:pt x="0" y="0"/>
                </a:moveTo>
                <a:lnTo>
                  <a:pt x="10920415" y="0"/>
                </a:lnTo>
                <a:lnTo>
                  <a:pt x="10920415" y="5577818"/>
                </a:lnTo>
                <a:lnTo>
                  <a:pt x="0" y="5577818"/>
                </a:lnTo>
                <a:lnTo>
                  <a:pt x="0" y="0"/>
                </a:lnTo>
                <a:close/>
              </a:path>
            </a:pathLst>
          </a:custGeom>
          <a:ln w="52916">
            <a:solidFill>
              <a:srgbClr val="C8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968023" y="960109"/>
            <a:ext cx="10278110" cy="4937760"/>
          </a:xfrm>
          <a:custGeom>
            <a:avLst/>
            <a:gdLst/>
            <a:ahLst/>
            <a:cxnLst/>
            <a:rect l="l" t="t" r="r" b="b"/>
            <a:pathLst>
              <a:path w="10278110" h="4937760">
                <a:moveTo>
                  <a:pt x="0" y="4937760"/>
                </a:moveTo>
                <a:lnTo>
                  <a:pt x="10277856" y="4937760"/>
                </a:lnTo>
                <a:lnTo>
                  <a:pt x="10277856" y="0"/>
                </a:lnTo>
                <a:lnTo>
                  <a:pt x="0" y="0"/>
                </a:lnTo>
                <a:lnTo>
                  <a:pt x="0" y="493776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0922" y="829127"/>
            <a:ext cx="10130155" cy="2289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42712" y="1962150"/>
            <a:ext cx="8306574" cy="349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83466"/>
            <a:ext cx="5394325" cy="6374765"/>
          </a:xfrm>
          <a:custGeom>
            <a:avLst/>
            <a:gdLst/>
            <a:ahLst/>
            <a:cxnLst/>
            <a:rect l="l" t="t" r="r" b="b"/>
            <a:pathLst>
              <a:path w="5394325" h="6374765">
                <a:moveTo>
                  <a:pt x="2047751" y="0"/>
                </a:moveTo>
                <a:lnTo>
                  <a:pt x="1994792" y="410"/>
                </a:lnTo>
                <a:lnTo>
                  <a:pt x="1942031" y="1638"/>
                </a:lnTo>
                <a:lnTo>
                  <a:pt x="1889474" y="3677"/>
                </a:lnTo>
                <a:lnTo>
                  <a:pt x="1837128" y="6521"/>
                </a:lnTo>
                <a:lnTo>
                  <a:pt x="1784998" y="10164"/>
                </a:lnTo>
                <a:lnTo>
                  <a:pt x="1733091" y="14601"/>
                </a:lnTo>
                <a:lnTo>
                  <a:pt x="1681412" y="19824"/>
                </a:lnTo>
                <a:lnTo>
                  <a:pt x="1629968" y="25828"/>
                </a:lnTo>
                <a:lnTo>
                  <a:pt x="1578764" y="32608"/>
                </a:lnTo>
                <a:lnTo>
                  <a:pt x="1527807" y="40156"/>
                </a:lnTo>
                <a:lnTo>
                  <a:pt x="1477103" y="48467"/>
                </a:lnTo>
                <a:lnTo>
                  <a:pt x="1426657" y="57535"/>
                </a:lnTo>
                <a:lnTo>
                  <a:pt x="1376476" y="67353"/>
                </a:lnTo>
                <a:lnTo>
                  <a:pt x="1326566" y="77917"/>
                </a:lnTo>
                <a:lnTo>
                  <a:pt x="1276933" y="89219"/>
                </a:lnTo>
                <a:lnTo>
                  <a:pt x="1227582" y="101254"/>
                </a:lnTo>
                <a:lnTo>
                  <a:pt x="1178520" y="114015"/>
                </a:lnTo>
                <a:lnTo>
                  <a:pt x="1129754" y="127497"/>
                </a:lnTo>
                <a:lnTo>
                  <a:pt x="1081288" y="141694"/>
                </a:lnTo>
                <a:lnTo>
                  <a:pt x="1033129" y="156599"/>
                </a:lnTo>
                <a:lnTo>
                  <a:pt x="985284" y="172207"/>
                </a:lnTo>
                <a:lnTo>
                  <a:pt x="937757" y="188511"/>
                </a:lnTo>
                <a:lnTo>
                  <a:pt x="890556" y="205505"/>
                </a:lnTo>
                <a:lnTo>
                  <a:pt x="843685" y="223184"/>
                </a:lnTo>
                <a:lnTo>
                  <a:pt x="797152" y="241541"/>
                </a:lnTo>
                <a:lnTo>
                  <a:pt x="750963" y="260570"/>
                </a:lnTo>
                <a:lnTo>
                  <a:pt x="705122" y="280266"/>
                </a:lnTo>
                <a:lnTo>
                  <a:pt x="659637" y="300622"/>
                </a:lnTo>
                <a:lnTo>
                  <a:pt x="614513" y="321632"/>
                </a:lnTo>
                <a:lnTo>
                  <a:pt x="569757" y="343290"/>
                </a:lnTo>
                <a:lnTo>
                  <a:pt x="525374" y="365590"/>
                </a:lnTo>
                <a:lnTo>
                  <a:pt x="481370" y="388527"/>
                </a:lnTo>
                <a:lnTo>
                  <a:pt x="437752" y="412093"/>
                </a:lnTo>
                <a:lnTo>
                  <a:pt x="394526" y="436283"/>
                </a:lnTo>
                <a:lnTo>
                  <a:pt x="351697" y="461092"/>
                </a:lnTo>
                <a:lnTo>
                  <a:pt x="309271" y="486512"/>
                </a:lnTo>
                <a:lnTo>
                  <a:pt x="267256" y="512538"/>
                </a:lnTo>
                <a:lnTo>
                  <a:pt x="225656" y="539164"/>
                </a:lnTo>
                <a:lnTo>
                  <a:pt x="184478" y="566383"/>
                </a:lnTo>
                <a:lnTo>
                  <a:pt x="143728" y="594191"/>
                </a:lnTo>
                <a:lnTo>
                  <a:pt x="0" y="703019"/>
                </a:lnTo>
                <a:lnTo>
                  <a:pt x="0" y="5989016"/>
                </a:lnTo>
                <a:lnTo>
                  <a:pt x="143728" y="6097845"/>
                </a:lnTo>
                <a:lnTo>
                  <a:pt x="182528" y="6124341"/>
                </a:lnTo>
                <a:lnTo>
                  <a:pt x="221717" y="6150305"/>
                </a:lnTo>
                <a:lnTo>
                  <a:pt x="261288" y="6175730"/>
                </a:lnTo>
                <a:lnTo>
                  <a:pt x="301238" y="6200612"/>
                </a:lnTo>
                <a:lnTo>
                  <a:pt x="341559" y="6224946"/>
                </a:lnTo>
                <a:lnTo>
                  <a:pt x="382249" y="6248726"/>
                </a:lnTo>
                <a:lnTo>
                  <a:pt x="624279" y="6374535"/>
                </a:lnTo>
                <a:lnTo>
                  <a:pt x="3463422" y="6374535"/>
                </a:lnTo>
                <a:lnTo>
                  <a:pt x="3642663" y="6288190"/>
                </a:lnTo>
                <a:lnTo>
                  <a:pt x="3684764" y="6264925"/>
                </a:lnTo>
                <a:lnTo>
                  <a:pt x="3726492" y="6241076"/>
                </a:lnTo>
                <a:lnTo>
                  <a:pt x="3767842" y="6216647"/>
                </a:lnTo>
                <a:lnTo>
                  <a:pt x="3808809" y="6191646"/>
                </a:lnTo>
                <a:lnTo>
                  <a:pt x="3849387" y="6166076"/>
                </a:lnTo>
                <a:lnTo>
                  <a:pt x="3889569" y="6139944"/>
                </a:lnTo>
                <a:lnTo>
                  <a:pt x="3929352" y="6113255"/>
                </a:lnTo>
                <a:lnTo>
                  <a:pt x="3968729" y="6086015"/>
                </a:lnTo>
                <a:lnTo>
                  <a:pt x="4007695" y="6058229"/>
                </a:lnTo>
                <a:lnTo>
                  <a:pt x="4046244" y="6029902"/>
                </a:lnTo>
                <a:lnTo>
                  <a:pt x="4084371" y="6001041"/>
                </a:lnTo>
                <a:lnTo>
                  <a:pt x="4122070" y="5971651"/>
                </a:lnTo>
                <a:lnTo>
                  <a:pt x="4159336" y="5941737"/>
                </a:lnTo>
                <a:lnTo>
                  <a:pt x="4196163" y="5911305"/>
                </a:lnTo>
                <a:lnTo>
                  <a:pt x="4232545" y="5880360"/>
                </a:lnTo>
                <a:lnTo>
                  <a:pt x="4268478" y="5848908"/>
                </a:lnTo>
                <a:lnTo>
                  <a:pt x="4303955" y="5816954"/>
                </a:lnTo>
                <a:lnTo>
                  <a:pt x="4338971" y="5784504"/>
                </a:lnTo>
                <a:lnTo>
                  <a:pt x="4373521" y="5751564"/>
                </a:lnTo>
                <a:lnTo>
                  <a:pt x="4407599" y="5718139"/>
                </a:lnTo>
                <a:lnTo>
                  <a:pt x="4441199" y="5684234"/>
                </a:lnTo>
                <a:lnTo>
                  <a:pt x="4474316" y="5649855"/>
                </a:lnTo>
                <a:lnTo>
                  <a:pt x="4506945" y="5615008"/>
                </a:lnTo>
                <a:lnTo>
                  <a:pt x="4539080" y="5579697"/>
                </a:lnTo>
                <a:lnTo>
                  <a:pt x="4570715" y="5543930"/>
                </a:lnTo>
                <a:lnTo>
                  <a:pt x="4601845" y="5507710"/>
                </a:lnTo>
                <a:lnTo>
                  <a:pt x="4632464" y="5471044"/>
                </a:lnTo>
                <a:lnTo>
                  <a:pt x="4662567" y="5433937"/>
                </a:lnTo>
                <a:lnTo>
                  <a:pt x="4692148" y="5396395"/>
                </a:lnTo>
                <a:lnTo>
                  <a:pt x="4721203" y="5358423"/>
                </a:lnTo>
                <a:lnTo>
                  <a:pt x="4749724" y="5320027"/>
                </a:lnTo>
                <a:lnTo>
                  <a:pt x="4777707" y="5281212"/>
                </a:lnTo>
                <a:lnTo>
                  <a:pt x="4805146" y="5241984"/>
                </a:lnTo>
                <a:lnTo>
                  <a:pt x="4832036" y="5202348"/>
                </a:lnTo>
                <a:lnTo>
                  <a:pt x="4858372" y="5162310"/>
                </a:lnTo>
                <a:lnTo>
                  <a:pt x="4884146" y="5121875"/>
                </a:lnTo>
                <a:lnTo>
                  <a:pt x="4909355" y="5081050"/>
                </a:lnTo>
                <a:lnTo>
                  <a:pt x="4933993" y="5039838"/>
                </a:lnTo>
                <a:lnTo>
                  <a:pt x="4958053" y="4998247"/>
                </a:lnTo>
                <a:lnTo>
                  <a:pt x="4981531" y="4956281"/>
                </a:lnTo>
                <a:lnTo>
                  <a:pt x="5004421" y="4913946"/>
                </a:lnTo>
                <a:lnTo>
                  <a:pt x="5026718" y="4871247"/>
                </a:lnTo>
                <a:lnTo>
                  <a:pt x="5048415" y="4828190"/>
                </a:lnTo>
                <a:lnTo>
                  <a:pt x="5069508" y="4784781"/>
                </a:lnTo>
                <a:lnTo>
                  <a:pt x="5089991" y="4741025"/>
                </a:lnTo>
                <a:lnTo>
                  <a:pt x="5109858" y="4696928"/>
                </a:lnTo>
                <a:lnTo>
                  <a:pt x="5129104" y="4652495"/>
                </a:lnTo>
                <a:lnTo>
                  <a:pt x="5147723" y="4607731"/>
                </a:lnTo>
                <a:lnTo>
                  <a:pt x="5165711" y="4562643"/>
                </a:lnTo>
                <a:lnTo>
                  <a:pt x="5183060" y="4517235"/>
                </a:lnTo>
                <a:lnTo>
                  <a:pt x="5199766" y="4471513"/>
                </a:lnTo>
                <a:lnTo>
                  <a:pt x="5215824" y="4425483"/>
                </a:lnTo>
                <a:lnTo>
                  <a:pt x="5231227" y="4379151"/>
                </a:lnTo>
                <a:lnTo>
                  <a:pt x="5245970" y="4332521"/>
                </a:lnTo>
                <a:lnTo>
                  <a:pt x="5260048" y="4285599"/>
                </a:lnTo>
                <a:lnTo>
                  <a:pt x="5273456" y="4238392"/>
                </a:lnTo>
                <a:lnTo>
                  <a:pt x="5286186" y="4190904"/>
                </a:lnTo>
                <a:lnTo>
                  <a:pt x="5298235" y="4143140"/>
                </a:lnTo>
                <a:lnTo>
                  <a:pt x="5309597" y="4095107"/>
                </a:lnTo>
                <a:lnTo>
                  <a:pt x="5320265" y="4046810"/>
                </a:lnTo>
                <a:lnTo>
                  <a:pt x="5330235" y="3998255"/>
                </a:lnTo>
                <a:lnTo>
                  <a:pt x="5339501" y="3949446"/>
                </a:lnTo>
                <a:lnTo>
                  <a:pt x="5348058" y="3900390"/>
                </a:lnTo>
                <a:lnTo>
                  <a:pt x="5355899" y="3851092"/>
                </a:lnTo>
                <a:lnTo>
                  <a:pt x="5363020" y="3801557"/>
                </a:lnTo>
                <a:lnTo>
                  <a:pt x="5369415" y="3751792"/>
                </a:lnTo>
                <a:lnTo>
                  <a:pt x="5375078" y="3701801"/>
                </a:lnTo>
                <a:lnTo>
                  <a:pt x="5380004" y="3651590"/>
                </a:lnTo>
                <a:lnTo>
                  <a:pt x="5384187" y="3601165"/>
                </a:lnTo>
                <a:lnTo>
                  <a:pt x="5387622" y="3550531"/>
                </a:lnTo>
                <a:lnTo>
                  <a:pt x="5390303" y="3499694"/>
                </a:lnTo>
                <a:lnTo>
                  <a:pt x="5392225" y="3448659"/>
                </a:lnTo>
                <a:lnTo>
                  <a:pt x="5393383" y="3397432"/>
                </a:lnTo>
                <a:lnTo>
                  <a:pt x="5393770" y="3346018"/>
                </a:lnTo>
                <a:lnTo>
                  <a:pt x="5393424" y="3297469"/>
                </a:lnTo>
                <a:lnTo>
                  <a:pt x="5392392" y="3249086"/>
                </a:lnTo>
                <a:lnTo>
                  <a:pt x="5390678" y="3200874"/>
                </a:lnTo>
                <a:lnTo>
                  <a:pt x="5388286" y="3152838"/>
                </a:lnTo>
                <a:lnTo>
                  <a:pt x="5385221" y="3104982"/>
                </a:lnTo>
                <a:lnTo>
                  <a:pt x="5381488" y="3057310"/>
                </a:lnTo>
                <a:lnTo>
                  <a:pt x="5377090" y="3009828"/>
                </a:lnTo>
                <a:lnTo>
                  <a:pt x="5372034" y="2962540"/>
                </a:lnTo>
                <a:lnTo>
                  <a:pt x="5366324" y="2915451"/>
                </a:lnTo>
                <a:lnTo>
                  <a:pt x="5359963" y="2868566"/>
                </a:lnTo>
                <a:lnTo>
                  <a:pt x="5352958" y="2821888"/>
                </a:lnTo>
                <a:lnTo>
                  <a:pt x="5345312" y="2775423"/>
                </a:lnTo>
                <a:lnTo>
                  <a:pt x="5337030" y="2729175"/>
                </a:lnTo>
                <a:lnTo>
                  <a:pt x="5328117" y="2683149"/>
                </a:lnTo>
                <a:lnTo>
                  <a:pt x="5318577" y="2637350"/>
                </a:lnTo>
                <a:lnTo>
                  <a:pt x="5308416" y="2591782"/>
                </a:lnTo>
                <a:lnTo>
                  <a:pt x="5297637" y="2546451"/>
                </a:lnTo>
                <a:lnTo>
                  <a:pt x="5286246" y="2501359"/>
                </a:lnTo>
                <a:lnTo>
                  <a:pt x="5274247" y="2456513"/>
                </a:lnTo>
                <a:lnTo>
                  <a:pt x="5261644" y="2411917"/>
                </a:lnTo>
                <a:lnTo>
                  <a:pt x="5248443" y="2367576"/>
                </a:lnTo>
                <a:lnTo>
                  <a:pt x="5234648" y="2323493"/>
                </a:lnTo>
                <a:lnTo>
                  <a:pt x="5220264" y="2279675"/>
                </a:lnTo>
                <a:lnTo>
                  <a:pt x="5205294" y="2236124"/>
                </a:lnTo>
                <a:lnTo>
                  <a:pt x="5189745" y="2192847"/>
                </a:lnTo>
                <a:lnTo>
                  <a:pt x="5173621" y="2149848"/>
                </a:lnTo>
                <a:lnTo>
                  <a:pt x="5156926" y="2107132"/>
                </a:lnTo>
                <a:lnTo>
                  <a:pt x="5139664" y="2064702"/>
                </a:lnTo>
                <a:lnTo>
                  <a:pt x="5121842" y="2022564"/>
                </a:lnTo>
                <a:lnTo>
                  <a:pt x="5103462" y="1980722"/>
                </a:lnTo>
                <a:lnTo>
                  <a:pt x="5084531" y="1939182"/>
                </a:lnTo>
                <a:lnTo>
                  <a:pt x="5065051" y="1897947"/>
                </a:lnTo>
                <a:lnTo>
                  <a:pt x="5045029" y="1857023"/>
                </a:lnTo>
                <a:lnTo>
                  <a:pt x="5024469" y="1816413"/>
                </a:lnTo>
                <a:lnTo>
                  <a:pt x="5003376" y="1776123"/>
                </a:lnTo>
                <a:lnTo>
                  <a:pt x="4981753" y="1736158"/>
                </a:lnTo>
                <a:lnTo>
                  <a:pt x="4959606" y="1696521"/>
                </a:lnTo>
                <a:lnTo>
                  <a:pt x="4936940" y="1657218"/>
                </a:lnTo>
                <a:lnTo>
                  <a:pt x="4913759" y="1618253"/>
                </a:lnTo>
                <a:lnTo>
                  <a:pt x="4890067" y="1579631"/>
                </a:lnTo>
                <a:lnTo>
                  <a:pt x="4865870" y="1541357"/>
                </a:lnTo>
                <a:lnTo>
                  <a:pt x="4841172" y="1503435"/>
                </a:lnTo>
                <a:lnTo>
                  <a:pt x="4815977" y="1465869"/>
                </a:lnTo>
                <a:lnTo>
                  <a:pt x="4790291" y="1428665"/>
                </a:lnTo>
                <a:lnTo>
                  <a:pt x="4764118" y="1391828"/>
                </a:lnTo>
                <a:lnTo>
                  <a:pt x="4737462" y="1355361"/>
                </a:lnTo>
                <a:lnTo>
                  <a:pt x="4710329" y="1319269"/>
                </a:lnTo>
                <a:lnTo>
                  <a:pt x="4682723" y="1283558"/>
                </a:lnTo>
                <a:lnTo>
                  <a:pt x="4654648" y="1248231"/>
                </a:lnTo>
                <a:lnTo>
                  <a:pt x="4626109" y="1213293"/>
                </a:lnTo>
                <a:lnTo>
                  <a:pt x="4597112" y="1178750"/>
                </a:lnTo>
                <a:lnTo>
                  <a:pt x="4567659" y="1144605"/>
                </a:lnTo>
                <a:lnTo>
                  <a:pt x="4537757" y="1110864"/>
                </a:lnTo>
                <a:lnTo>
                  <a:pt x="4507410" y="1077531"/>
                </a:lnTo>
                <a:lnTo>
                  <a:pt x="4476622" y="1044610"/>
                </a:lnTo>
                <a:lnTo>
                  <a:pt x="4445399" y="1012107"/>
                </a:lnTo>
                <a:lnTo>
                  <a:pt x="4413744" y="980025"/>
                </a:lnTo>
                <a:lnTo>
                  <a:pt x="4381662" y="948370"/>
                </a:lnTo>
                <a:lnTo>
                  <a:pt x="4349159" y="917147"/>
                </a:lnTo>
                <a:lnTo>
                  <a:pt x="4316238" y="886359"/>
                </a:lnTo>
                <a:lnTo>
                  <a:pt x="4282905" y="856012"/>
                </a:lnTo>
                <a:lnTo>
                  <a:pt x="4249164" y="826110"/>
                </a:lnTo>
                <a:lnTo>
                  <a:pt x="4215019" y="796657"/>
                </a:lnTo>
                <a:lnTo>
                  <a:pt x="4180476" y="767660"/>
                </a:lnTo>
                <a:lnTo>
                  <a:pt x="4145538" y="739121"/>
                </a:lnTo>
                <a:lnTo>
                  <a:pt x="4110211" y="711046"/>
                </a:lnTo>
                <a:lnTo>
                  <a:pt x="4074500" y="683440"/>
                </a:lnTo>
                <a:lnTo>
                  <a:pt x="4038408" y="656307"/>
                </a:lnTo>
                <a:lnTo>
                  <a:pt x="4001941" y="629651"/>
                </a:lnTo>
                <a:lnTo>
                  <a:pt x="3965104" y="603478"/>
                </a:lnTo>
                <a:lnTo>
                  <a:pt x="3927900" y="577792"/>
                </a:lnTo>
                <a:lnTo>
                  <a:pt x="3890334" y="552597"/>
                </a:lnTo>
                <a:lnTo>
                  <a:pt x="3852412" y="527899"/>
                </a:lnTo>
                <a:lnTo>
                  <a:pt x="3814138" y="503702"/>
                </a:lnTo>
                <a:lnTo>
                  <a:pt x="3775516" y="480010"/>
                </a:lnTo>
                <a:lnTo>
                  <a:pt x="3736551" y="456829"/>
                </a:lnTo>
                <a:lnTo>
                  <a:pt x="3697248" y="434163"/>
                </a:lnTo>
                <a:lnTo>
                  <a:pt x="3657611" y="412016"/>
                </a:lnTo>
                <a:lnTo>
                  <a:pt x="3617646" y="390393"/>
                </a:lnTo>
                <a:lnTo>
                  <a:pt x="3577356" y="369300"/>
                </a:lnTo>
                <a:lnTo>
                  <a:pt x="3536746" y="348740"/>
                </a:lnTo>
                <a:lnTo>
                  <a:pt x="3495822" y="328718"/>
                </a:lnTo>
                <a:lnTo>
                  <a:pt x="3454587" y="309238"/>
                </a:lnTo>
                <a:lnTo>
                  <a:pt x="3413047" y="290307"/>
                </a:lnTo>
                <a:lnTo>
                  <a:pt x="3371205" y="271927"/>
                </a:lnTo>
                <a:lnTo>
                  <a:pt x="3329067" y="254105"/>
                </a:lnTo>
                <a:lnTo>
                  <a:pt x="3286637" y="236843"/>
                </a:lnTo>
                <a:lnTo>
                  <a:pt x="3243921" y="220148"/>
                </a:lnTo>
                <a:lnTo>
                  <a:pt x="3200922" y="204024"/>
                </a:lnTo>
                <a:lnTo>
                  <a:pt x="3157645" y="188475"/>
                </a:lnTo>
                <a:lnTo>
                  <a:pt x="3114094" y="173505"/>
                </a:lnTo>
                <a:lnTo>
                  <a:pt x="3070276" y="159121"/>
                </a:lnTo>
                <a:lnTo>
                  <a:pt x="3026193" y="145326"/>
                </a:lnTo>
                <a:lnTo>
                  <a:pt x="2981852" y="132125"/>
                </a:lnTo>
                <a:lnTo>
                  <a:pt x="2937256" y="119522"/>
                </a:lnTo>
                <a:lnTo>
                  <a:pt x="2892410" y="107523"/>
                </a:lnTo>
                <a:lnTo>
                  <a:pt x="2847318" y="96132"/>
                </a:lnTo>
                <a:lnTo>
                  <a:pt x="2801987" y="85353"/>
                </a:lnTo>
                <a:lnTo>
                  <a:pt x="2756419" y="75192"/>
                </a:lnTo>
                <a:lnTo>
                  <a:pt x="2710620" y="65652"/>
                </a:lnTo>
                <a:lnTo>
                  <a:pt x="2664594" y="56739"/>
                </a:lnTo>
                <a:lnTo>
                  <a:pt x="2618346" y="48457"/>
                </a:lnTo>
                <a:lnTo>
                  <a:pt x="2571881" y="40811"/>
                </a:lnTo>
                <a:lnTo>
                  <a:pt x="2525203" y="33806"/>
                </a:lnTo>
                <a:lnTo>
                  <a:pt x="2478318" y="27445"/>
                </a:lnTo>
                <a:lnTo>
                  <a:pt x="2431229" y="21735"/>
                </a:lnTo>
                <a:lnTo>
                  <a:pt x="2383941" y="16679"/>
                </a:lnTo>
                <a:lnTo>
                  <a:pt x="2336459" y="12281"/>
                </a:lnTo>
                <a:lnTo>
                  <a:pt x="2288787" y="8548"/>
                </a:lnTo>
                <a:lnTo>
                  <a:pt x="2240931" y="5483"/>
                </a:lnTo>
                <a:lnTo>
                  <a:pt x="2192895" y="3091"/>
                </a:lnTo>
                <a:lnTo>
                  <a:pt x="2144683" y="1377"/>
                </a:lnTo>
                <a:lnTo>
                  <a:pt x="2096300" y="345"/>
                </a:lnTo>
                <a:lnTo>
                  <a:pt x="2047751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647702"/>
            <a:ext cx="5229860" cy="6210300"/>
          </a:xfrm>
          <a:custGeom>
            <a:avLst/>
            <a:gdLst/>
            <a:ahLst/>
            <a:cxnLst/>
            <a:rect l="l" t="t" r="r" b="b"/>
            <a:pathLst>
              <a:path w="5229860" h="6210300">
                <a:moveTo>
                  <a:pt x="2614631" y="50800"/>
                </a:moveTo>
                <a:lnTo>
                  <a:pt x="1484464" y="50800"/>
                </a:lnTo>
                <a:lnTo>
                  <a:pt x="1000325" y="177800"/>
                </a:lnTo>
                <a:lnTo>
                  <a:pt x="953634" y="203200"/>
                </a:lnTo>
                <a:lnTo>
                  <a:pt x="861276" y="228600"/>
                </a:lnTo>
                <a:lnTo>
                  <a:pt x="815622" y="254000"/>
                </a:lnTo>
                <a:lnTo>
                  <a:pt x="770326" y="266700"/>
                </a:lnTo>
                <a:lnTo>
                  <a:pt x="680836" y="317500"/>
                </a:lnTo>
                <a:lnTo>
                  <a:pt x="636654" y="330200"/>
                </a:lnTo>
                <a:lnTo>
                  <a:pt x="506439" y="406400"/>
                </a:lnTo>
                <a:lnTo>
                  <a:pt x="379855" y="482600"/>
                </a:lnTo>
                <a:lnTo>
                  <a:pt x="257077" y="558800"/>
                </a:lnTo>
                <a:lnTo>
                  <a:pt x="177425" y="609600"/>
                </a:lnTo>
                <a:lnTo>
                  <a:pt x="138278" y="647700"/>
                </a:lnTo>
                <a:lnTo>
                  <a:pt x="61375" y="698500"/>
                </a:lnTo>
                <a:lnTo>
                  <a:pt x="23631" y="736600"/>
                </a:lnTo>
                <a:lnTo>
                  <a:pt x="0" y="749300"/>
                </a:lnTo>
                <a:lnTo>
                  <a:pt x="0" y="5626100"/>
                </a:lnTo>
                <a:lnTo>
                  <a:pt x="23631" y="5638800"/>
                </a:lnTo>
                <a:lnTo>
                  <a:pt x="63184" y="5676900"/>
                </a:lnTo>
                <a:lnTo>
                  <a:pt x="103257" y="5702300"/>
                </a:lnTo>
                <a:lnTo>
                  <a:pt x="143842" y="5740400"/>
                </a:lnTo>
                <a:lnTo>
                  <a:pt x="184933" y="5765800"/>
                </a:lnTo>
                <a:lnTo>
                  <a:pt x="226522" y="5803900"/>
                </a:lnTo>
                <a:lnTo>
                  <a:pt x="311164" y="5854700"/>
                </a:lnTo>
                <a:lnTo>
                  <a:pt x="441678" y="5930900"/>
                </a:lnTo>
                <a:lnTo>
                  <a:pt x="576274" y="6007100"/>
                </a:lnTo>
                <a:lnTo>
                  <a:pt x="714752" y="6083300"/>
                </a:lnTo>
                <a:lnTo>
                  <a:pt x="761739" y="6096000"/>
                </a:lnTo>
                <a:lnTo>
                  <a:pt x="809129" y="6121400"/>
                </a:lnTo>
                <a:lnTo>
                  <a:pt x="856913" y="6134100"/>
                </a:lnTo>
                <a:lnTo>
                  <a:pt x="905083" y="6159500"/>
                </a:lnTo>
                <a:lnTo>
                  <a:pt x="953633" y="6172200"/>
                </a:lnTo>
                <a:lnTo>
                  <a:pt x="1077939" y="6210300"/>
                </a:lnTo>
                <a:lnTo>
                  <a:pt x="3022794" y="6210300"/>
                </a:lnTo>
                <a:lnTo>
                  <a:pt x="3286372" y="6121400"/>
                </a:lnTo>
                <a:lnTo>
                  <a:pt x="3330131" y="6096000"/>
                </a:lnTo>
                <a:lnTo>
                  <a:pt x="3373547" y="6083300"/>
                </a:lnTo>
                <a:lnTo>
                  <a:pt x="3416616" y="6057900"/>
                </a:lnTo>
                <a:lnTo>
                  <a:pt x="3459331" y="6045200"/>
                </a:lnTo>
                <a:lnTo>
                  <a:pt x="3585298" y="5969000"/>
                </a:lnTo>
                <a:lnTo>
                  <a:pt x="3626541" y="5956300"/>
                </a:lnTo>
                <a:lnTo>
                  <a:pt x="3747951" y="5880100"/>
                </a:lnTo>
                <a:lnTo>
                  <a:pt x="3826900" y="5829300"/>
                </a:lnTo>
                <a:lnTo>
                  <a:pt x="3904202" y="5778500"/>
                </a:lnTo>
                <a:lnTo>
                  <a:pt x="3942221" y="5740400"/>
                </a:lnTo>
                <a:lnTo>
                  <a:pt x="4016966" y="5689600"/>
                </a:lnTo>
                <a:lnTo>
                  <a:pt x="4053680" y="5664200"/>
                </a:lnTo>
                <a:lnTo>
                  <a:pt x="4089947" y="5626100"/>
                </a:lnTo>
                <a:lnTo>
                  <a:pt x="4125762" y="5600700"/>
                </a:lnTo>
                <a:lnTo>
                  <a:pt x="4161118" y="5562600"/>
                </a:lnTo>
                <a:lnTo>
                  <a:pt x="4196010" y="5537200"/>
                </a:lnTo>
                <a:lnTo>
                  <a:pt x="4230433" y="5499100"/>
                </a:lnTo>
                <a:lnTo>
                  <a:pt x="4264379" y="5473700"/>
                </a:lnTo>
                <a:lnTo>
                  <a:pt x="4297844" y="5435600"/>
                </a:lnTo>
                <a:lnTo>
                  <a:pt x="4330821" y="5410200"/>
                </a:lnTo>
                <a:lnTo>
                  <a:pt x="4363305" y="5372100"/>
                </a:lnTo>
                <a:lnTo>
                  <a:pt x="4395290" y="5334000"/>
                </a:lnTo>
                <a:lnTo>
                  <a:pt x="4426770" y="5295900"/>
                </a:lnTo>
                <a:lnTo>
                  <a:pt x="4457740" y="5270500"/>
                </a:lnTo>
                <a:lnTo>
                  <a:pt x="4488192" y="5232400"/>
                </a:lnTo>
                <a:lnTo>
                  <a:pt x="4518123" y="5194300"/>
                </a:lnTo>
                <a:lnTo>
                  <a:pt x="4547525" y="5156200"/>
                </a:lnTo>
                <a:lnTo>
                  <a:pt x="4576393" y="5118100"/>
                </a:lnTo>
                <a:lnTo>
                  <a:pt x="4604721" y="5080000"/>
                </a:lnTo>
                <a:lnTo>
                  <a:pt x="4632503" y="5041900"/>
                </a:lnTo>
                <a:lnTo>
                  <a:pt x="4659734" y="5003800"/>
                </a:lnTo>
                <a:lnTo>
                  <a:pt x="4686408" y="4965700"/>
                </a:lnTo>
                <a:lnTo>
                  <a:pt x="4712518" y="4927600"/>
                </a:lnTo>
                <a:lnTo>
                  <a:pt x="4738060" y="4889500"/>
                </a:lnTo>
                <a:lnTo>
                  <a:pt x="4763027" y="4851400"/>
                </a:lnTo>
                <a:lnTo>
                  <a:pt x="4787413" y="4813300"/>
                </a:lnTo>
                <a:lnTo>
                  <a:pt x="4811212" y="4762500"/>
                </a:lnTo>
                <a:lnTo>
                  <a:pt x="4834419" y="4724400"/>
                </a:lnTo>
                <a:lnTo>
                  <a:pt x="4857028" y="4686300"/>
                </a:lnTo>
                <a:lnTo>
                  <a:pt x="4879034" y="4648200"/>
                </a:lnTo>
                <a:lnTo>
                  <a:pt x="4900429" y="4597400"/>
                </a:lnTo>
                <a:lnTo>
                  <a:pt x="4921209" y="4559300"/>
                </a:lnTo>
                <a:lnTo>
                  <a:pt x="4941367" y="4508500"/>
                </a:lnTo>
                <a:lnTo>
                  <a:pt x="4960898" y="4470400"/>
                </a:lnTo>
                <a:lnTo>
                  <a:pt x="4979796" y="4432300"/>
                </a:lnTo>
                <a:lnTo>
                  <a:pt x="4998056" y="4381500"/>
                </a:lnTo>
                <a:lnTo>
                  <a:pt x="5015670" y="4343400"/>
                </a:lnTo>
                <a:lnTo>
                  <a:pt x="5032634" y="4292600"/>
                </a:lnTo>
                <a:lnTo>
                  <a:pt x="5048942" y="4254500"/>
                </a:lnTo>
                <a:lnTo>
                  <a:pt x="5064587" y="4203700"/>
                </a:lnTo>
                <a:lnTo>
                  <a:pt x="5079565" y="4152900"/>
                </a:lnTo>
                <a:lnTo>
                  <a:pt x="5093868" y="4114800"/>
                </a:lnTo>
                <a:lnTo>
                  <a:pt x="5107492" y="4064000"/>
                </a:lnTo>
                <a:lnTo>
                  <a:pt x="5120431" y="4013200"/>
                </a:lnTo>
                <a:lnTo>
                  <a:pt x="5132678" y="3975100"/>
                </a:lnTo>
                <a:lnTo>
                  <a:pt x="5144228" y="3924300"/>
                </a:lnTo>
                <a:lnTo>
                  <a:pt x="5155075" y="3873500"/>
                </a:lnTo>
                <a:lnTo>
                  <a:pt x="5165213" y="3835400"/>
                </a:lnTo>
                <a:lnTo>
                  <a:pt x="5174637" y="3784600"/>
                </a:lnTo>
                <a:lnTo>
                  <a:pt x="5183340" y="3733800"/>
                </a:lnTo>
                <a:lnTo>
                  <a:pt x="5191317" y="3683000"/>
                </a:lnTo>
                <a:lnTo>
                  <a:pt x="5198562" y="3632200"/>
                </a:lnTo>
                <a:lnTo>
                  <a:pt x="5205069" y="3581400"/>
                </a:lnTo>
                <a:lnTo>
                  <a:pt x="5210832" y="3543300"/>
                </a:lnTo>
                <a:lnTo>
                  <a:pt x="5215846" y="3492500"/>
                </a:lnTo>
                <a:lnTo>
                  <a:pt x="5220105" y="3441700"/>
                </a:lnTo>
                <a:lnTo>
                  <a:pt x="5223602" y="3390900"/>
                </a:lnTo>
                <a:lnTo>
                  <a:pt x="5226332" y="3340100"/>
                </a:lnTo>
                <a:lnTo>
                  <a:pt x="5228289" y="3289300"/>
                </a:lnTo>
                <a:lnTo>
                  <a:pt x="5229468" y="3238500"/>
                </a:lnTo>
                <a:lnTo>
                  <a:pt x="5229862" y="3187700"/>
                </a:lnTo>
                <a:lnTo>
                  <a:pt x="5229503" y="3136900"/>
                </a:lnTo>
                <a:lnTo>
                  <a:pt x="5228430" y="3086100"/>
                </a:lnTo>
                <a:lnTo>
                  <a:pt x="5226647" y="3048000"/>
                </a:lnTo>
                <a:lnTo>
                  <a:pt x="5224160" y="2997200"/>
                </a:lnTo>
                <a:lnTo>
                  <a:pt x="5220974" y="2946400"/>
                </a:lnTo>
                <a:lnTo>
                  <a:pt x="5217094" y="2895600"/>
                </a:lnTo>
                <a:lnTo>
                  <a:pt x="5212524" y="2857500"/>
                </a:lnTo>
                <a:lnTo>
                  <a:pt x="5207271" y="2806700"/>
                </a:lnTo>
                <a:lnTo>
                  <a:pt x="5201338" y="2755900"/>
                </a:lnTo>
                <a:lnTo>
                  <a:pt x="5194732" y="2717800"/>
                </a:lnTo>
                <a:lnTo>
                  <a:pt x="5187456" y="2667000"/>
                </a:lnTo>
                <a:lnTo>
                  <a:pt x="5179517" y="2616200"/>
                </a:lnTo>
                <a:lnTo>
                  <a:pt x="5170919" y="2578100"/>
                </a:lnTo>
                <a:lnTo>
                  <a:pt x="5161667" y="2527300"/>
                </a:lnTo>
                <a:lnTo>
                  <a:pt x="5151767" y="2489200"/>
                </a:lnTo>
                <a:lnTo>
                  <a:pt x="5141223" y="2438400"/>
                </a:lnTo>
                <a:lnTo>
                  <a:pt x="5130041" y="2400300"/>
                </a:lnTo>
                <a:lnTo>
                  <a:pt x="5118225" y="2349500"/>
                </a:lnTo>
                <a:lnTo>
                  <a:pt x="5105780" y="2311400"/>
                </a:lnTo>
                <a:lnTo>
                  <a:pt x="5092713" y="2260600"/>
                </a:lnTo>
                <a:lnTo>
                  <a:pt x="5079027" y="2222500"/>
                </a:lnTo>
                <a:lnTo>
                  <a:pt x="5064728" y="2171700"/>
                </a:lnTo>
                <a:lnTo>
                  <a:pt x="5049820" y="2133600"/>
                </a:lnTo>
                <a:lnTo>
                  <a:pt x="5034310" y="2082800"/>
                </a:lnTo>
                <a:lnTo>
                  <a:pt x="5018201" y="2044700"/>
                </a:lnTo>
                <a:lnTo>
                  <a:pt x="5001499" y="2006600"/>
                </a:lnTo>
                <a:lnTo>
                  <a:pt x="4984210" y="1955800"/>
                </a:lnTo>
                <a:lnTo>
                  <a:pt x="4966337" y="1917700"/>
                </a:lnTo>
                <a:lnTo>
                  <a:pt x="4947887" y="1879600"/>
                </a:lnTo>
                <a:lnTo>
                  <a:pt x="4928864" y="1841500"/>
                </a:lnTo>
                <a:lnTo>
                  <a:pt x="4909274" y="1790700"/>
                </a:lnTo>
                <a:lnTo>
                  <a:pt x="4889120" y="1752600"/>
                </a:lnTo>
                <a:lnTo>
                  <a:pt x="4868409" y="1714500"/>
                </a:lnTo>
                <a:lnTo>
                  <a:pt x="4847146" y="1676400"/>
                </a:lnTo>
                <a:lnTo>
                  <a:pt x="4825335" y="1638300"/>
                </a:lnTo>
                <a:lnTo>
                  <a:pt x="4802982" y="1600200"/>
                </a:lnTo>
                <a:lnTo>
                  <a:pt x="4780091" y="1562100"/>
                </a:lnTo>
                <a:lnTo>
                  <a:pt x="4756668" y="1524000"/>
                </a:lnTo>
                <a:lnTo>
                  <a:pt x="4732718" y="1473200"/>
                </a:lnTo>
                <a:lnTo>
                  <a:pt x="4708245" y="1447800"/>
                </a:lnTo>
                <a:lnTo>
                  <a:pt x="4683256" y="1409700"/>
                </a:lnTo>
                <a:lnTo>
                  <a:pt x="4657754" y="1371600"/>
                </a:lnTo>
                <a:lnTo>
                  <a:pt x="4631746" y="1333500"/>
                </a:lnTo>
                <a:lnTo>
                  <a:pt x="4605235" y="1295400"/>
                </a:lnTo>
                <a:lnTo>
                  <a:pt x="4578228" y="1257300"/>
                </a:lnTo>
                <a:lnTo>
                  <a:pt x="4550729" y="1219200"/>
                </a:lnTo>
                <a:lnTo>
                  <a:pt x="4522743" y="1193800"/>
                </a:lnTo>
                <a:lnTo>
                  <a:pt x="4494275" y="1155700"/>
                </a:lnTo>
                <a:lnTo>
                  <a:pt x="4465331" y="1117600"/>
                </a:lnTo>
                <a:lnTo>
                  <a:pt x="4435915" y="1079500"/>
                </a:lnTo>
                <a:lnTo>
                  <a:pt x="4406033" y="1054100"/>
                </a:lnTo>
                <a:lnTo>
                  <a:pt x="4375689" y="1016000"/>
                </a:lnTo>
                <a:lnTo>
                  <a:pt x="4344889" y="990600"/>
                </a:lnTo>
                <a:lnTo>
                  <a:pt x="4313637" y="952500"/>
                </a:lnTo>
                <a:lnTo>
                  <a:pt x="4281939" y="927100"/>
                </a:lnTo>
                <a:lnTo>
                  <a:pt x="4249800" y="889000"/>
                </a:lnTo>
                <a:lnTo>
                  <a:pt x="4217225" y="863600"/>
                </a:lnTo>
                <a:lnTo>
                  <a:pt x="4184218" y="825500"/>
                </a:lnTo>
                <a:lnTo>
                  <a:pt x="4116932" y="774700"/>
                </a:lnTo>
                <a:lnTo>
                  <a:pt x="4082663" y="736600"/>
                </a:lnTo>
                <a:lnTo>
                  <a:pt x="4012897" y="685800"/>
                </a:lnTo>
                <a:lnTo>
                  <a:pt x="3941527" y="635000"/>
                </a:lnTo>
                <a:lnTo>
                  <a:pt x="3868595" y="584200"/>
                </a:lnTo>
                <a:lnTo>
                  <a:pt x="3794141" y="533400"/>
                </a:lnTo>
                <a:lnTo>
                  <a:pt x="3679695" y="457200"/>
                </a:lnTo>
                <a:lnTo>
                  <a:pt x="3601613" y="406400"/>
                </a:lnTo>
                <a:lnTo>
                  <a:pt x="3562051" y="393700"/>
                </a:lnTo>
                <a:lnTo>
                  <a:pt x="3481914" y="342900"/>
                </a:lnTo>
                <a:lnTo>
                  <a:pt x="3441348" y="330200"/>
                </a:lnTo>
                <a:lnTo>
                  <a:pt x="3400456" y="304800"/>
                </a:lnTo>
                <a:lnTo>
                  <a:pt x="3359246" y="292100"/>
                </a:lnTo>
                <a:lnTo>
                  <a:pt x="3317720" y="266700"/>
                </a:lnTo>
                <a:lnTo>
                  <a:pt x="3275884" y="254000"/>
                </a:lnTo>
                <a:lnTo>
                  <a:pt x="3233744" y="228600"/>
                </a:lnTo>
                <a:lnTo>
                  <a:pt x="3105547" y="190500"/>
                </a:lnTo>
                <a:lnTo>
                  <a:pt x="3062239" y="165100"/>
                </a:lnTo>
                <a:lnTo>
                  <a:pt x="2796702" y="88900"/>
                </a:lnTo>
                <a:lnTo>
                  <a:pt x="2751545" y="88900"/>
                </a:lnTo>
                <a:lnTo>
                  <a:pt x="2614631" y="50800"/>
                </a:lnTo>
                <a:close/>
              </a:path>
              <a:path w="5229860" h="6210300">
                <a:moveTo>
                  <a:pt x="2522202" y="38100"/>
                </a:moveTo>
                <a:lnTo>
                  <a:pt x="1584717" y="38100"/>
                </a:lnTo>
                <a:lnTo>
                  <a:pt x="1534460" y="50800"/>
                </a:lnTo>
                <a:lnTo>
                  <a:pt x="2568528" y="50800"/>
                </a:lnTo>
                <a:lnTo>
                  <a:pt x="2522202" y="38100"/>
                </a:lnTo>
                <a:close/>
              </a:path>
              <a:path w="5229860" h="6210300">
                <a:moveTo>
                  <a:pt x="2428899" y="25400"/>
                </a:moveTo>
                <a:lnTo>
                  <a:pt x="1685991" y="25400"/>
                </a:lnTo>
                <a:lnTo>
                  <a:pt x="1635229" y="38100"/>
                </a:lnTo>
                <a:lnTo>
                  <a:pt x="2475657" y="38100"/>
                </a:lnTo>
                <a:lnTo>
                  <a:pt x="2428899" y="25400"/>
                </a:lnTo>
                <a:close/>
              </a:path>
              <a:path w="5229860" h="6210300">
                <a:moveTo>
                  <a:pt x="2334762" y="12700"/>
                </a:moveTo>
                <a:lnTo>
                  <a:pt x="1788235" y="12700"/>
                </a:lnTo>
                <a:lnTo>
                  <a:pt x="1736995" y="25400"/>
                </a:lnTo>
                <a:lnTo>
                  <a:pt x="2381932" y="25400"/>
                </a:lnTo>
                <a:lnTo>
                  <a:pt x="2334762" y="12700"/>
                </a:lnTo>
                <a:close/>
              </a:path>
              <a:path w="5229860" h="6210300">
                <a:moveTo>
                  <a:pt x="2047750" y="0"/>
                </a:moveTo>
                <a:lnTo>
                  <a:pt x="1995427" y="12700"/>
                </a:lnTo>
                <a:lnTo>
                  <a:pt x="2096035" y="12700"/>
                </a:lnTo>
                <a:lnTo>
                  <a:pt x="2047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33762" y="1"/>
            <a:ext cx="4480560" cy="2514600"/>
          </a:xfrm>
          <a:custGeom>
            <a:avLst/>
            <a:gdLst/>
            <a:ahLst/>
            <a:cxnLst/>
            <a:rect l="l" t="t" r="r" b="b"/>
            <a:pathLst>
              <a:path w="4480559" h="2514600">
                <a:moveTo>
                  <a:pt x="4462178" y="0"/>
                </a:moveTo>
                <a:lnTo>
                  <a:pt x="18381" y="0"/>
                </a:lnTo>
                <a:lnTo>
                  <a:pt x="11567" y="44657"/>
                </a:lnTo>
                <a:lnTo>
                  <a:pt x="7426" y="89975"/>
                </a:lnTo>
                <a:lnTo>
                  <a:pt x="4191" y="135548"/>
                </a:lnTo>
                <a:lnTo>
                  <a:pt x="1868" y="181369"/>
                </a:lnTo>
                <a:lnTo>
                  <a:pt x="468" y="227426"/>
                </a:lnTo>
                <a:lnTo>
                  <a:pt x="0" y="273712"/>
                </a:lnTo>
                <a:lnTo>
                  <a:pt x="505" y="321798"/>
                </a:lnTo>
                <a:lnTo>
                  <a:pt x="2016" y="369636"/>
                </a:lnTo>
                <a:lnTo>
                  <a:pt x="4522" y="417216"/>
                </a:lnTo>
                <a:lnTo>
                  <a:pt x="8012" y="464530"/>
                </a:lnTo>
                <a:lnTo>
                  <a:pt x="12477" y="511566"/>
                </a:lnTo>
                <a:lnTo>
                  <a:pt x="17906" y="558314"/>
                </a:lnTo>
                <a:lnTo>
                  <a:pt x="24290" y="604765"/>
                </a:lnTo>
                <a:lnTo>
                  <a:pt x="31618" y="650907"/>
                </a:lnTo>
                <a:lnTo>
                  <a:pt x="39880" y="696732"/>
                </a:lnTo>
                <a:lnTo>
                  <a:pt x="49067" y="742229"/>
                </a:lnTo>
                <a:lnTo>
                  <a:pt x="59167" y="787388"/>
                </a:lnTo>
                <a:lnTo>
                  <a:pt x="70171" y="832199"/>
                </a:lnTo>
                <a:lnTo>
                  <a:pt x="82069" y="876651"/>
                </a:lnTo>
                <a:lnTo>
                  <a:pt x="94851" y="920735"/>
                </a:lnTo>
                <a:lnTo>
                  <a:pt x="108506" y="964440"/>
                </a:lnTo>
                <a:lnTo>
                  <a:pt x="123025" y="1007757"/>
                </a:lnTo>
                <a:lnTo>
                  <a:pt x="138397" y="1050675"/>
                </a:lnTo>
                <a:lnTo>
                  <a:pt x="154612" y="1093184"/>
                </a:lnTo>
                <a:lnTo>
                  <a:pt x="171661" y="1135274"/>
                </a:lnTo>
                <a:lnTo>
                  <a:pt x="189532" y="1176936"/>
                </a:lnTo>
                <a:lnTo>
                  <a:pt x="208217" y="1218158"/>
                </a:lnTo>
                <a:lnTo>
                  <a:pt x="227704" y="1258931"/>
                </a:lnTo>
                <a:lnTo>
                  <a:pt x="247984" y="1299244"/>
                </a:lnTo>
                <a:lnTo>
                  <a:pt x="269047" y="1339088"/>
                </a:lnTo>
                <a:lnTo>
                  <a:pt x="290882" y="1378453"/>
                </a:lnTo>
                <a:lnTo>
                  <a:pt x="313480" y="1417328"/>
                </a:lnTo>
                <a:lnTo>
                  <a:pt x="336830" y="1455703"/>
                </a:lnTo>
                <a:lnTo>
                  <a:pt x="360923" y="1493568"/>
                </a:lnTo>
                <a:lnTo>
                  <a:pt x="385747" y="1530914"/>
                </a:lnTo>
                <a:lnTo>
                  <a:pt x="411293" y="1567729"/>
                </a:lnTo>
                <a:lnTo>
                  <a:pt x="437552" y="1604004"/>
                </a:lnTo>
                <a:lnTo>
                  <a:pt x="464512" y="1639729"/>
                </a:lnTo>
                <a:lnTo>
                  <a:pt x="492164" y="1674893"/>
                </a:lnTo>
                <a:lnTo>
                  <a:pt x="520498" y="1709487"/>
                </a:lnTo>
                <a:lnTo>
                  <a:pt x="549503" y="1743501"/>
                </a:lnTo>
                <a:lnTo>
                  <a:pt x="579169" y="1776923"/>
                </a:lnTo>
                <a:lnTo>
                  <a:pt x="609487" y="1809745"/>
                </a:lnTo>
                <a:lnTo>
                  <a:pt x="640446" y="1841956"/>
                </a:lnTo>
                <a:lnTo>
                  <a:pt x="672036" y="1873546"/>
                </a:lnTo>
                <a:lnTo>
                  <a:pt x="704247" y="1904505"/>
                </a:lnTo>
                <a:lnTo>
                  <a:pt x="737069" y="1934823"/>
                </a:lnTo>
                <a:lnTo>
                  <a:pt x="770491" y="1964489"/>
                </a:lnTo>
                <a:lnTo>
                  <a:pt x="804505" y="1993494"/>
                </a:lnTo>
                <a:lnTo>
                  <a:pt x="839099" y="2021828"/>
                </a:lnTo>
                <a:lnTo>
                  <a:pt x="874263" y="2049480"/>
                </a:lnTo>
                <a:lnTo>
                  <a:pt x="909988" y="2076440"/>
                </a:lnTo>
                <a:lnTo>
                  <a:pt x="946263" y="2102698"/>
                </a:lnTo>
                <a:lnTo>
                  <a:pt x="983078" y="2128245"/>
                </a:lnTo>
                <a:lnTo>
                  <a:pt x="1020424" y="2153069"/>
                </a:lnTo>
                <a:lnTo>
                  <a:pt x="1058289" y="2177162"/>
                </a:lnTo>
                <a:lnTo>
                  <a:pt x="1096664" y="2200512"/>
                </a:lnTo>
                <a:lnTo>
                  <a:pt x="1135539" y="2223110"/>
                </a:lnTo>
                <a:lnTo>
                  <a:pt x="1174904" y="2244945"/>
                </a:lnTo>
                <a:lnTo>
                  <a:pt x="1214748" y="2266008"/>
                </a:lnTo>
                <a:lnTo>
                  <a:pt x="1255061" y="2286288"/>
                </a:lnTo>
                <a:lnTo>
                  <a:pt x="1295834" y="2305775"/>
                </a:lnTo>
                <a:lnTo>
                  <a:pt x="1337056" y="2324460"/>
                </a:lnTo>
                <a:lnTo>
                  <a:pt x="1378718" y="2342331"/>
                </a:lnTo>
                <a:lnTo>
                  <a:pt x="1420808" y="2359380"/>
                </a:lnTo>
                <a:lnTo>
                  <a:pt x="1463317" y="2375595"/>
                </a:lnTo>
                <a:lnTo>
                  <a:pt x="1506235" y="2390967"/>
                </a:lnTo>
                <a:lnTo>
                  <a:pt x="1549552" y="2405486"/>
                </a:lnTo>
                <a:lnTo>
                  <a:pt x="1593257" y="2419141"/>
                </a:lnTo>
                <a:lnTo>
                  <a:pt x="1637341" y="2431923"/>
                </a:lnTo>
                <a:lnTo>
                  <a:pt x="1681793" y="2443821"/>
                </a:lnTo>
                <a:lnTo>
                  <a:pt x="1726604" y="2454825"/>
                </a:lnTo>
                <a:lnTo>
                  <a:pt x="1771763" y="2464925"/>
                </a:lnTo>
                <a:lnTo>
                  <a:pt x="1817260" y="2474112"/>
                </a:lnTo>
                <a:lnTo>
                  <a:pt x="1863085" y="2482374"/>
                </a:lnTo>
                <a:lnTo>
                  <a:pt x="1909227" y="2489702"/>
                </a:lnTo>
                <a:lnTo>
                  <a:pt x="1955678" y="2496086"/>
                </a:lnTo>
                <a:lnTo>
                  <a:pt x="2002426" y="2501515"/>
                </a:lnTo>
                <a:lnTo>
                  <a:pt x="2049462" y="2505980"/>
                </a:lnTo>
                <a:lnTo>
                  <a:pt x="2096776" y="2509470"/>
                </a:lnTo>
                <a:lnTo>
                  <a:pt x="2144356" y="2511976"/>
                </a:lnTo>
                <a:lnTo>
                  <a:pt x="2192194" y="2513487"/>
                </a:lnTo>
                <a:lnTo>
                  <a:pt x="2240279" y="2513992"/>
                </a:lnTo>
                <a:lnTo>
                  <a:pt x="2288365" y="2513487"/>
                </a:lnTo>
                <a:lnTo>
                  <a:pt x="2336203" y="2511976"/>
                </a:lnTo>
                <a:lnTo>
                  <a:pt x="2383783" y="2509470"/>
                </a:lnTo>
                <a:lnTo>
                  <a:pt x="2431097" y="2505980"/>
                </a:lnTo>
                <a:lnTo>
                  <a:pt x="2478133" y="2501515"/>
                </a:lnTo>
                <a:lnTo>
                  <a:pt x="2524881" y="2496086"/>
                </a:lnTo>
                <a:lnTo>
                  <a:pt x="2571332" y="2489702"/>
                </a:lnTo>
                <a:lnTo>
                  <a:pt x="2617474" y="2482374"/>
                </a:lnTo>
                <a:lnTo>
                  <a:pt x="2663299" y="2474112"/>
                </a:lnTo>
                <a:lnTo>
                  <a:pt x="2708796" y="2464925"/>
                </a:lnTo>
                <a:lnTo>
                  <a:pt x="2753955" y="2454825"/>
                </a:lnTo>
                <a:lnTo>
                  <a:pt x="2798766" y="2443821"/>
                </a:lnTo>
                <a:lnTo>
                  <a:pt x="2843218" y="2431923"/>
                </a:lnTo>
                <a:lnTo>
                  <a:pt x="2887302" y="2419141"/>
                </a:lnTo>
                <a:lnTo>
                  <a:pt x="2931007" y="2405486"/>
                </a:lnTo>
                <a:lnTo>
                  <a:pt x="2974324" y="2390967"/>
                </a:lnTo>
                <a:lnTo>
                  <a:pt x="3017242" y="2375595"/>
                </a:lnTo>
                <a:lnTo>
                  <a:pt x="3059751" y="2359380"/>
                </a:lnTo>
                <a:lnTo>
                  <a:pt x="3101841" y="2342331"/>
                </a:lnTo>
                <a:lnTo>
                  <a:pt x="3143503" y="2324460"/>
                </a:lnTo>
                <a:lnTo>
                  <a:pt x="3184725" y="2305775"/>
                </a:lnTo>
                <a:lnTo>
                  <a:pt x="3225498" y="2286288"/>
                </a:lnTo>
                <a:lnTo>
                  <a:pt x="3265811" y="2266008"/>
                </a:lnTo>
                <a:lnTo>
                  <a:pt x="3305655" y="2244945"/>
                </a:lnTo>
                <a:lnTo>
                  <a:pt x="3345020" y="2223110"/>
                </a:lnTo>
                <a:lnTo>
                  <a:pt x="3383895" y="2200512"/>
                </a:lnTo>
                <a:lnTo>
                  <a:pt x="3422270" y="2177162"/>
                </a:lnTo>
                <a:lnTo>
                  <a:pt x="3460135" y="2153069"/>
                </a:lnTo>
                <a:lnTo>
                  <a:pt x="3497481" y="2128245"/>
                </a:lnTo>
                <a:lnTo>
                  <a:pt x="3534296" y="2102698"/>
                </a:lnTo>
                <a:lnTo>
                  <a:pt x="3570571" y="2076440"/>
                </a:lnTo>
                <a:lnTo>
                  <a:pt x="3606296" y="2049480"/>
                </a:lnTo>
                <a:lnTo>
                  <a:pt x="3641460" y="2021828"/>
                </a:lnTo>
                <a:lnTo>
                  <a:pt x="3676054" y="1993494"/>
                </a:lnTo>
                <a:lnTo>
                  <a:pt x="3710068" y="1964489"/>
                </a:lnTo>
                <a:lnTo>
                  <a:pt x="3743490" y="1934823"/>
                </a:lnTo>
                <a:lnTo>
                  <a:pt x="3776312" y="1904505"/>
                </a:lnTo>
                <a:lnTo>
                  <a:pt x="3808523" y="1873546"/>
                </a:lnTo>
                <a:lnTo>
                  <a:pt x="3840113" y="1841956"/>
                </a:lnTo>
                <a:lnTo>
                  <a:pt x="3871072" y="1809745"/>
                </a:lnTo>
                <a:lnTo>
                  <a:pt x="3901390" y="1776923"/>
                </a:lnTo>
                <a:lnTo>
                  <a:pt x="3931056" y="1743501"/>
                </a:lnTo>
                <a:lnTo>
                  <a:pt x="3960061" y="1709487"/>
                </a:lnTo>
                <a:lnTo>
                  <a:pt x="3988395" y="1674893"/>
                </a:lnTo>
                <a:lnTo>
                  <a:pt x="4016047" y="1639729"/>
                </a:lnTo>
                <a:lnTo>
                  <a:pt x="4043007" y="1604004"/>
                </a:lnTo>
                <a:lnTo>
                  <a:pt x="4069266" y="1567729"/>
                </a:lnTo>
                <a:lnTo>
                  <a:pt x="4094812" y="1530914"/>
                </a:lnTo>
                <a:lnTo>
                  <a:pt x="4119636" y="1493568"/>
                </a:lnTo>
                <a:lnTo>
                  <a:pt x="4143729" y="1455703"/>
                </a:lnTo>
                <a:lnTo>
                  <a:pt x="4167079" y="1417328"/>
                </a:lnTo>
                <a:lnTo>
                  <a:pt x="4189677" y="1378453"/>
                </a:lnTo>
                <a:lnTo>
                  <a:pt x="4211512" y="1339088"/>
                </a:lnTo>
                <a:lnTo>
                  <a:pt x="4232575" y="1299244"/>
                </a:lnTo>
                <a:lnTo>
                  <a:pt x="4252855" y="1258931"/>
                </a:lnTo>
                <a:lnTo>
                  <a:pt x="4272342" y="1218158"/>
                </a:lnTo>
                <a:lnTo>
                  <a:pt x="4291027" y="1176936"/>
                </a:lnTo>
                <a:lnTo>
                  <a:pt x="4308898" y="1135274"/>
                </a:lnTo>
                <a:lnTo>
                  <a:pt x="4325947" y="1093184"/>
                </a:lnTo>
                <a:lnTo>
                  <a:pt x="4342162" y="1050675"/>
                </a:lnTo>
                <a:lnTo>
                  <a:pt x="4357534" y="1007757"/>
                </a:lnTo>
                <a:lnTo>
                  <a:pt x="4372053" y="964440"/>
                </a:lnTo>
                <a:lnTo>
                  <a:pt x="4385708" y="920735"/>
                </a:lnTo>
                <a:lnTo>
                  <a:pt x="4398490" y="876651"/>
                </a:lnTo>
                <a:lnTo>
                  <a:pt x="4410388" y="832199"/>
                </a:lnTo>
                <a:lnTo>
                  <a:pt x="4421392" y="787388"/>
                </a:lnTo>
                <a:lnTo>
                  <a:pt x="4431492" y="742229"/>
                </a:lnTo>
                <a:lnTo>
                  <a:pt x="4440679" y="696732"/>
                </a:lnTo>
                <a:lnTo>
                  <a:pt x="4448941" y="650907"/>
                </a:lnTo>
                <a:lnTo>
                  <a:pt x="4456269" y="604765"/>
                </a:lnTo>
                <a:lnTo>
                  <a:pt x="4462653" y="558314"/>
                </a:lnTo>
                <a:lnTo>
                  <a:pt x="4468082" y="511566"/>
                </a:lnTo>
                <a:lnTo>
                  <a:pt x="4472547" y="464530"/>
                </a:lnTo>
                <a:lnTo>
                  <a:pt x="4476037" y="417216"/>
                </a:lnTo>
                <a:lnTo>
                  <a:pt x="4478543" y="369636"/>
                </a:lnTo>
                <a:lnTo>
                  <a:pt x="4480054" y="321798"/>
                </a:lnTo>
                <a:lnTo>
                  <a:pt x="4480559" y="273712"/>
                </a:lnTo>
                <a:lnTo>
                  <a:pt x="4480091" y="227426"/>
                </a:lnTo>
                <a:lnTo>
                  <a:pt x="4478691" y="181369"/>
                </a:lnTo>
                <a:lnTo>
                  <a:pt x="4476369" y="135548"/>
                </a:lnTo>
                <a:lnTo>
                  <a:pt x="4473133" y="89975"/>
                </a:lnTo>
                <a:lnTo>
                  <a:pt x="4468994" y="44657"/>
                </a:lnTo>
                <a:lnTo>
                  <a:pt x="4462178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8354" y="2"/>
            <a:ext cx="4151629" cy="2349500"/>
          </a:xfrm>
          <a:custGeom>
            <a:avLst/>
            <a:gdLst/>
            <a:ahLst/>
            <a:cxnLst/>
            <a:rect l="l" t="t" r="r" b="b"/>
            <a:pathLst>
              <a:path w="4151629" h="2349500">
                <a:moveTo>
                  <a:pt x="4131275" y="0"/>
                </a:moveTo>
                <a:lnTo>
                  <a:pt x="20101" y="0"/>
                </a:lnTo>
                <a:lnTo>
                  <a:pt x="10717" y="61485"/>
                </a:lnTo>
                <a:lnTo>
                  <a:pt x="6052" y="114008"/>
                </a:lnTo>
                <a:lnTo>
                  <a:pt x="2700" y="166898"/>
                </a:lnTo>
                <a:lnTo>
                  <a:pt x="677" y="220138"/>
                </a:lnTo>
                <a:lnTo>
                  <a:pt x="0" y="273712"/>
                </a:lnTo>
                <a:lnTo>
                  <a:pt x="551" y="322019"/>
                </a:lnTo>
                <a:lnTo>
                  <a:pt x="2196" y="370056"/>
                </a:lnTo>
                <a:lnTo>
                  <a:pt x="4923" y="417811"/>
                </a:lnTo>
                <a:lnTo>
                  <a:pt x="8721" y="465271"/>
                </a:lnTo>
                <a:lnTo>
                  <a:pt x="13577" y="512425"/>
                </a:lnTo>
                <a:lnTo>
                  <a:pt x="19480" y="559262"/>
                </a:lnTo>
                <a:lnTo>
                  <a:pt x="26417" y="605768"/>
                </a:lnTo>
                <a:lnTo>
                  <a:pt x="34376" y="651932"/>
                </a:lnTo>
                <a:lnTo>
                  <a:pt x="43346" y="697742"/>
                </a:lnTo>
                <a:lnTo>
                  <a:pt x="53315" y="743187"/>
                </a:lnTo>
                <a:lnTo>
                  <a:pt x="64270" y="788254"/>
                </a:lnTo>
                <a:lnTo>
                  <a:pt x="76201" y="832931"/>
                </a:lnTo>
                <a:lnTo>
                  <a:pt x="89094" y="877207"/>
                </a:lnTo>
                <a:lnTo>
                  <a:pt x="102938" y="921069"/>
                </a:lnTo>
                <a:lnTo>
                  <a:pt x="117721" y="964505"/>
                </a:lnTo>
                <a:lnTo>
                  <a:pt x="133430" y="1007504"/>
                </a:lnTo>
                <a:lnTo>
                  <a:pt x="150055" y="1050054"/>
                </a:lnTo>
                <a:lnTo>
                  <a:pt x="167583" y="1092142"/>
                </a:lnTo>
                <a:lnTo>
                  <a:pt x="186003" y="1133757"/>
                </a:lnTo>
                <a:lnTo>
                  <a:pt x="205301" y="1174887"/>
                </a:lnTo>
                <a:lnTo>
                  <a:pt x="225467" y="1215519"/>
                </a:lnTo>
                <a:lnTo>
                  <a:pt x="246488" y="1255643"/>
                </a:lnTo>
                <a:lnTo>
                  <a:pt x="268353" y="1295245"/>
                </a:lnTo>
                <a:lnTo>
                  <a:pt x="291049" y="1334315"/>
                </a:lnTo>
                <a:lnTo>
                  <a:pt x="314564" y="1372840"/>
                </a:lnTo>
                <a:lnTo>
                  <a:pt x="338888" y="1410807"/>
                </a:lnTo>
                <a:lnTo>
                  <a:pt x="364007" y="1448206"/>
                </a:lnTo>
                <a:lnTo>
                  <a:pt x="389909" y="1485025"/>
                </a:lnTo>
                <a:lnTo>
                  <a:pt x="416584" y="1521250"/>
                </a:lnTo>
                <a:lnTo>
                  <a:pt x="444018" y="1556871"/>
                </a:lnTo>
                <a:lnTo>
                  <a:pt x="472200" y="1591876"/>
                </a:lnTo>
                <a:lnTo>
                  <a:pt x="501118" y="1626252"/>
                </a:lnTo>
                <a:lnTo>
                  <a:pt x="530760" y="1659987"/>
                </a:lnTo>
                <a:lnTo>
                  <a:pt x="561114" y="1693070"/>
                </a:lnTo>
                <a:lnTo>
                  <a:pt x="592169" y="1725489"/>
                </a:lnTo>
                <a:lnTo>
                  <a:pt x="623911" y="1757231"/>
                </a:lnTo>
                <a:lnTo>
                  <a:pt x="656330" y="1788286"/>
                </a:lnTo>
                <a:lnTo>
                  <a:pt x="689413" y="1818640"/>
                </a:lnTo>
                <a:lnTo>
                  <a:pt x="723148" y="1848282"/>
                </a:lnTo>
                <a:lnTo>
                  <a:pt x="757524" y="1877200"/>
                </a:lnTo>
                <a:lnTo>
                  <a:pt x="792529" y="1905382"/>
                </a:lnTo>
                <a:lnTo>
                  <a:pt x="828150" y="1932816"/>
                </a:lnTo>
                <a:lnTo>
                  <a:pt x="864375" y="1959491"/>
                </a:lnTo>
                <a:lnTo>
                  <a:pt x="901194" y="1985393"/>
                </a:lnTo>
                <a:lnTo>
                  <a:pt x="938592" y="2010512"/>
                </a:lnTo>
                <a:lnTo>
                  <a:pt x="976560" y="2034835"/>
                </a:lnTo>
                <a:lnTo>
                  <a:pt x="1015085" y="2058351"/>
                </a:lnTo>
                <a:lnTo>
                  <a:pt x="1054154" y="2081047"/>
                </a:lnTo>
                <a:lnTo>
                  <a:pt x="1093757" y="2102912"/>
                </a:lnTo>
                <a:lnTo>
                  <a:pt x="1133881" y="2123933"/>
                </a:lnTo>
                <a:lnTo>
                  <a:pt x="1174513" y="2144099"/>
                </a:lnTo>
                <a:lnTo>
                  <a:pt x="1215643" y="2163397"/>
                </a:lnTo>
                <a:lnTo>
                  <a:pt x="1257258" y="2181817"/>
                </a:lnTo>
                <a:lnTo>
                  <a:pt x="1299346" y="2199345"/>
                </a:lnTo>
                <a:lnTo>
                  <a:pt x="1341896" y="2215970"/>
                </a:lnTo>
                <a:lnTo>
                  <a:pt x="1384895" y="2231679"/>
                </a:lnTo>
                <a:lnTo>
                  <a:pt x="1428331" y="2246462"/>
                </a:lnTo>
                <a:lnTo>
                  <a:pt x="1472193" y="2260306"/>
                </a:lnTo>
                <a:lnTo>
                  <a:pt x="1516469" y="2273199"/>
                </a:lnTo>
                <a:lnTo>
                  <a:pt x="1561146" y="2285130"/>
                </a:lnTo>
                <a:lnTo>
                  <a:pt x="1606213" y="2296085"/>
                </a:lnTo>
                <a:lnTo>
                  <a:pt x="1651657" y="2306054"/>
                </a:lnTo>
                <a:lnTo>
                  <a:pt x="1697468" y="2315024"/>
                </a:lnTo>
                <a:lnTo>
                  <a:pt x="1743632" y="2322983"/>
                </a:lnTo>
                <a:lnTo>
                  <a:pt x="1790138" y="2329920"/>
                </a:lnTo>
                <a:lnTo>
                  <a:pt x="1836975" y="2335823"/>
                </a:lnTo>
                <a:lnTo>
                  <a:pt x="1884129" y="2340679"/>
                </a:lnTo>
                <a:lnTo>
                  <a:pt x="1931589" y="2344477"/>
                </a:lnTo>
                <a:lnTo>
                  <a:pt x="1979344" y="2347204"/>
                </a:lnTo>
                <a:lnTo>
                  <a:pt x="2027380" y="2348849"/>
                </a:lnTo>
                <a:lnTo>
                  <a:pt x="2075688" y="2349400"/>
                </a:lnTo>
                <a:lnTo>
                  <a:pt x="2123995" y="2348849"/>
                </a:lnTo>
                <a:lnTo>
                  <a:pt x="2172031" y="2347204"/>
                </a:lnTo>
                <a:lnTo>
                  <a:pt x="2219786" y="2344477"/>
                </a:lnTo>
                <a:lnTo>
                  <a:pt x="2267246" y="2340679"/>
                </a:lnTo>
                <a:lnTo>
                  <a:pt x="2314401" y="2335823"/>
                </a:lnTo>
                <a:lnTo>
                  <a:pt x="2361237" y="2329920"/>
                </a:lnTo>
                <a:lnTo>
                  <a:pt x="2407743" y="2322983"/>
                </a:lnTo>
                <a:lnTo>
                  <a:pt x="2453907" y="2315024"/>
                </a:lnTo>
                <a:lnTo>
                  <a:pt x="2499718" y="2306054"/>
                </a:lnTo>
                <a:lnTo>
                  <a:pt x="2545163" y="2296085"/>
                </a:lnTo>
                <a:lnTo>
                  <a:pt x="2590229" y="2285130"/>
                </a:lnTo>
                <a:lnTo>
                  <a:pt x="2634907" y="2273199"/>
                </a:lnTo>
                <a:lnTo>
                  <a:pt x="2679182" y="2260306"/>
                </a:lnTo>
                <a:lnTo>
                  <a:pt x="2723044" y="2246462"/>
                </a:lnTo>
                <a:lnTo>
                  <a:pt x="2766481" y="2231679"/>
                </a:lnTo>
                <a:lnTo>
                  <a:pt x="2809480" y="2215970"/>
                </a:lnTo>
                <a:lnTo>
                  <a:pt x="2852029" y="2199345"/>
                </a:lnTo>
                <a:lnTo>
                  <a:pt x="2894118" y="2181817"/>
                </a:lnTo>
                <a:lnTo>
                  <a:pt x="2935733" y="2163397"/>
                </a:lnTo>
                <a:lnTo>
                  <a:pt x="2976862" y="2144099"/>
                </a:lnTo>
                <a:lnTo>
                  <a:pt x="3017495" y="2123933"/>
                </a:lnTo>
                <a:lnTo>
                  <a:pt x="3057619" y="2102912"/>
                </a:lnTo>
                <a:lnTo>
                  <a:pt x="3097221" y="2081047"/>
                </a:lnTo>
                <a:lnTo>
                  <a:pt x="3136291" y="2058351"/>
                </a:lnTo>
                <a:lnTo>
                  <a:pt x="3174815" y="2034835"/>
                </a:lnTo>
                <a:lnTo>
                  <a:pt x="3212783" y="2010512"/>
                </a:lnTo>
                <a:lnTo>
                  <a:pt x="3250182" y="1985393"/>
                </a:lnTo>
                <a:lnTo>
                  <a:pt x="3287000" y="1959491"/>
                </a:lnTo>
                <a:lnTo>
                  <a:pt x="3323226" y="1932816"/>
                </a:lnTo>
                <a:lnTo>
                  <a:pt x="3358847" y="1905382"/>
                </a:lnTo>
                <a:lnTo>
                  <a:pt x="3393851" y="1877200"/>
                </a:lnTo>
                <a:lnTo>
                  <a:pt x="3428227" y="1848282"/>
                </a:lnTo>
                <a:lnTo>
                  <a:pt x="3461963" y="1818640"/>
                </a:lnTo>
                <a:lnTo>
                  <a:pt x="3495046" y="1788286"/>
                </a:lnTo>
                <a:lnTo>
                  <a:pt x="3527464" y="1757231"/>
                </a:lnTo>
                <a:lnTo>
                  <a:pt x="3559207" y="1725489"/>
                </a:lnTo>
                <a:lnTo>
                  <a:pt x="3590261" y="1693070"/>
                </a:lnTo>
                <a:lnTo>
                  <a:pt x="3620615" y="1659987"/>
                </a:lnTo>
                <a:lnTo>
                  <a:pt x="3650257" y="1626252"/>
                </a:lnTo>
                <a:lnTo>
                  <a:pt x="3679176" y="1591876"/>
                </a:lnTo>
                <a:lnTo>
                  <a:pt x="3707358" y="1556871"/>
                </a:lnTo>
                <a:lnTo>
                  <a:pt x="3734792" y="1521250"/>
                </a:lnTo>
                <a:lnTo>
                  <a:pt x="3761466" y="1485025"/>
                </a:lnTo>
                <a:lnTo>
                  <a:pt x="3787369" y="1448206"/>
                </a:lnTo>
                <a:lnTo>
                  <a:pt x="3812488" y="1410807"/>
                </a:lnTo>
                <a:lnTo>
                  <a:pt x="3836811" y="1372840"/>
                </a:lnTo>
                <a:lnTo>
                  <a:pt x="3860326" y="1334315"/>
                </a:lnTo>
                <a:lnTo>
                  <a:pt x="3883023" y="1295245"/>
                </a:lnTo>
                <a:lnTo>
                  <a:pt x="3904887" y="1255643"/>
                </a:lnTo>
                <a:lnTo>
                  <a:pt x="3925908" y="1215519"/>
                </a:lnTo>
                <a:lnTo>
                  <a:pt x="3946074" y="1174887"/>
                </a:lnTo>
                <a:lnTo>
                  <a:pt x="3965373" y="1133757"/>
                </a:lnTo>
                <a:lnTo>
                  <a:pt x="3983792" y="1092142"/>
                </a:lnTo>
                <a:lnTo>
                  <a:pt x="4001320" y="1050054"/>
                </a:lnTo>
                <a:lnTo>
                  <a:pt x="4017945" y="1007504"/>
                </a:lnTo>
                <a:lnTo>
                  <a:pt x="4033655" y="964505"/>
                </a:lnTo>
                <a:lnTo>
                  <a:pt x="4048437" y="921069"/>
                </a:lnTo>
                <a:lnTo>
                  <a:pt x="4062281" y="877207"/>
                </a:lnTo>
                <a:lnTo>
                  <a:pt x="4075174" y="832931"/>
                </a:lnTo>
                <a:lnTo>
                  <a:pt x="4087105" y="788254"/>
                </a:lnTo>
                <a:lnTo>
                  <a:pt x="4098060" y="743187"/>
                </a:lnTo>
                <a:lnTo>
                  <a:pt x="4108029" y="697742"/>
                </a:lnTo>
                <a:lnTo>
                  <a:pt x="4116999" y="651932"/>
                </a:lnTo>
                <a:lnTo>
                  <a:pt x="4124958" y="605768"/>
                </a:lnTo>
                <a:lnTo>
                  <a:pt x="4131895" y="559262"/>
                </a:lnTo>
                <a:lnTo>
                  <a:pt x="4137798" y="512425"/>
                </a:lnTo>
                <a:lnTo>
                  <a:pt x="4142654" y="465271"/>
                </a:lnTo>
                <a:lnTo>
                  <a:pt x="4146452" y="417811"/>
                </a:lnTo>
                <a:lnTo>
                  <a:pt x="4149179" y="370056"/>
                </a:lnTo>
                <a:lnTo>
                  <a:pt x="4150824" y="322019"/>
                </a:lnTo>
                <a:lnTo>
                  <a:pt x="4151376" y="273712"/>
                </a:lnTo>
                <a:lnTo>
                  <a:pt x="4150698" y="220138"/>
                </a:lnTo>
                <a:lnTo>
                  <a:pt x="4148675" y="166898"/>
                </a:lnTo>
                <a:lnTo>
                  <a:pt x="4145323" y="114008"/>
                </a:lnTo>
                <a:lnTo>
                  <a:pt x="4140659" y="61485"/>
                </a:lnTo>
                <a:lnTo>
                  <a:pt x="4131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8900" y="1663700"/>
            <a:ext cx="1638300" cy="444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1800" y="2527300"/>
            <a:ext cx="9398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96643" y="361950"/>
            <a:ext cx="345440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581612" y="2667000"/>
            <a:ext cx="6457987" cy="15850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500" spc="-150" dirty="0">
                <a:solidFill>
                  <a:srgbClr val="FFFFFF"/>
                </a:solidFill>
                <a:latin typeface="Arial"/>
                <a:cs typeface="Arial"/>
              </a:rPr>
              <a:t>Teen Speak-Out</a:t>
            </a:r>
            <a:r>
              <a:rPr sz="4050" spc="-33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Engaging rural</a:t>
            </a:r>
            <a:r>
              <a:rPr lang="en-US" sz="2900" dirty="0"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teenagers to develop community</a:t>
            </a:r>
            <a:br>
              <a:rPr lang="en-US" sz="290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driven interventions to address stress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18327" y="4252050"/>
            <a:ext cx="6978473" cy="2603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946910">
              <a:lnSpc>
                <a:spcPts val="2900"/>
              </a:lnSpc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Maureen Boardman, APRN, FAANP  Deborah Johnson, MHA</a:t>
            </a:r>
            <a:endParaRPr lang="en-US" sz="25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946910">
              <a:lnSpc>
                <a:spcPts val="2900"/>
              </a:lnSpc>
            </a:pPr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Ardis Olson, MD</a:t>
            </a:r>
          </a:p>
          <a:p>
            <a:pPr marL="12700" marR="1946910">
              <a:lnSpc>
                <a:spcPts val="2900"/>
              </a:lnSpc>
            </a:pPr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Sarah Lord, PhD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ts val="2900"/>
              </a:lnSpc>
            </a:pPr>
            <a:r>
              <a:rPr sz="2500" dirty="0">
                <a:solidFill>
                  <a:srgbClr val="FFFFFF"/>
                </a:solidFill>
                <a:latin typeface="Arial"/>
                <a:cs typeface="Arial"/>
              </a:rPr>
              <a:t>Dartmouth CO-OP Primary Care Research Network  Dartmouth Geisel School of Medicine</a:t>
            </a:r>
            <a:endParaRPr lang="en-US" sz="25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ts val="2900"/>
              </a:lnSpc>
            </a:pPr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Special thanks to Melanie Lawrence, MD, MPH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15595" y="222250"/>
            <a:ext cx="173164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-5" dirty="0">
                <a:latin typeface="Arial"/>
                <a:cs typeface="Arial"/>
              </a:rPr>
              <a:t>Project </a:t>
            </a:r>
            <a:r>
              <a:rPr sz="1650" spc="15" dirty="0">
                <a:latin typeface="Arial"/>
                <a:cs typeface="Arial"/>
              </a:rPr>
              <a:t>funded</a:t>
            </a:r>
            <a:r>
              <a:rPr sz="1650" spc="-40" dirty="0">
                <a:latin typeface="Arial"/>
                <a:cs typeface="Arial"/>
              </a:rPr>
              <a:t> </a:t>
            </a:r>
            <a:r>
              <a:rPr sz="1650" spc="-5" dirty="0">
                <a:latin typeface="Arial"/>
                <a:cs typeface="Arial"/>
              </a:rPr>
              <a:t>by:</a:t>
            </a:r>
            <a:endParaRPr sz="1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8954" y="828865"/>
            <a:ext cx="606107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00" spc="-360" dirty="0"/>
              <a:t>Suggested</a:t>
            </a:r>
            <a:r>
              <a:rPr sz="4900" spc="-350" dirty="0"/>
              <a:t> </a:t>
            </a:r>
            <a:r>
              <a:rPr sz="4900" spc="-145" dirty="0"/>
              <a:t>Interventions</a:t>
            </a:r>
            <a:endParaRPr sz="4900" dirty="0"/>
          </a:p>
        </p:txBody>
      </p:sp>
      <p:sp>
        <p:nvSpPr>
          <p:cNvPr id="3" name="object 3"/>
          <p:cNvSpPr/>
          <p:nvPr/>
        </p:nvSpPr>
        <p:spPr>
          <a:xfrm>
            <a:off x="3070360" y="1579329"/>
            <a:ext cx="5927090" cy="0"/>
          </a:xfrm>
          <a:custGeom>
            <a:avLst/>
            <a:gdLst/>
            <a:ahLst/>
            <a:cxnLst/>
            <a:rect l="l" t="t" r="r" b="b"/>
            <a:pathLst>
              <a:path w="5927090">
                <a:moveTo>
                  <a:pt x="0" y="0"/>
                </a:moveTo>
                <a:lnTo>
                  <a:pt x="5926665" y="0"/>
                </a:lnTo>
              </a:path>
            </a:pathLst>
          </a:custGeom>
          <a:ln w="52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6764" y="1809750"/>
            <a:ext cx="9312910" cy="3731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buChar char="•"/>
              <a:tabLst>
                <a:tab pos="583565" algn="l"/>
                <a:tab pos="584200" algn="l"/>
              </a:tabLst>
            </a:pPr>
            <a:r>
              <a:rPr sz="3200" dirty="0">
                <a:latin typeface="Arial"/>
                <a:cs typeface="Arial"/>
              </a:rPr>
              <a:t>Mindfulness apps or programs</a:t>
            </a:r>
          </a:p>
          <a:p>
            <a:pPr marL="584200" indent="-571500">
              <a:lnSpc>
                <a:spcPct val="100000"/>
              </a:lnSpc>
              <a:spcBef>
                <a:spcPts val="100"/>
              </a:spcBef>
              <a:buChar char="•"/>
              <a:tabLst>
                <a:tab pos="583565" algn="l"/>
                <a:tab pos="584200" algn="l"/>
              </a:tabLst>
            </a:pPr>
            <a:r>
              <a:rPr sz="3200" dirty="0">
                <a:latin typeface="Arial"/>
                <a:cs typeface="Arial"/>
              </a:rPr>
              <a:t>Counseling/therapy available at school</a:t>
            </a:r>
          </a:p>
          <a:p>
            <a:pPr marL="584200" indent="-571500">
              <a:lnSpc>
                <a:spcPct val="100000"/>
              </a:lnSpc>
              <a:spcBef>
                <a:spcPts val="500"/>
              </a:spcBef>
              <a:buChar char="•"/>
              <a:tabLst>
                <a:tab pos="583565" algn="l"/>
                <a:tab pos="584200" algn="l"/>
              </a:tabLst>
            </a:pPr>
            <a:r>
              <a:rPr sz="3200" dirty="0">
                <a:latin typeface="Arial"/>
                <a:cs typeface="Arial"/>
              </a:rPr>
              <a:t>Free Yoga, dance or Zumba classes at school</a:t>
            </a:r>
          </a:p>
          <a:p>
            <a:pPr marL="584200" indent="-571500">
              <a:lnSpc>
                <a:spcPct val="100000"/>
              </a:lnSpc>
              <a:spcBef>
                <a:spcPts val="500"/>
              </a:spcBef>
              <a:buChar char="•"/>
              <a:tabLst>
                <a:tab pos="583565" algn="l"/>
                <a:tab pos="584200" algn="l"/>
              </a:tabLst>
            </a:pPr>
            <a:r>
              <a:rPr sz="3200" dirty="0">
                <a:latin typeface="Arial"/>
                <a:cs typeface="Arial"/>
              </a:rPr>
              <a:t>Discussion groups like Teen Speak-Out</a:t>
            </a:r>
          </a:p>
          <a:p>
            <a:pPr marL="584200" indent="-571500">
              <a:lnSpc>
                <a:spcPct val="100000"/>
              </a:lnSpc>
              <a:spcBef>
                <a:spcPts val="100"/>
              </a:spcBef>
              <a:buChar char="•"/>
              <a:tabLst>
                <a:tab pos="583565" algn="l"/>
                <a:tab pos="584200" algn="l"/>
              </a:tabLst>
            </a:pPr>
            <a:r>
              <a:rPr sz="3200" dirty="0">
                <a:latin typeface="Arial"/>
                <a:cs typeface="Arial"/>
              </a:rPr>
              <a:t>School-wide on-line and coordinated schedule</a:t>
            </a:r>
          </a:p>
          <a:p>
            <a:pPr marL="584200" marR="5080" indent="-571500">
              <a:lnSpc>
                <a:spcPts val="3700"/>
              </a:lnSpc>
              <a:spcBef>
                <a:spcPts val="1290"/>
              </a:spcBef>
              <a:buChar char="•"/>
              <a:tabLst>
                <a:tab pos="583565" algn="l"/>
                <a:tab pos="584200" algn="l"/>
              </a:tabLst>
            </a:pPr>
            <a:r>
              <a:rPr sz="3200" dirty="0">
                <a:latin typeface="Arial"/>
                <a:cs typeface="Arial"/>
              </a:rPr>
              <a:t>Project similar to the “Humans of New York” or  Tumblr site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108065" cy="6858000"/>
          </a:xfrm>
          <a:custGeom>
            <a:avLst/>
            <a:gdLst/>
            <a:ahLst/>
            <a:cxnLst/>
            <a:rect l="l" t="t" r="r" b="b"/>
            <a:pathLst>
              <a:path w="6108065" h="6858000">
                <a:moveTo>
                  <a:pt x="0" y="6858000"/>
                </a:moveTo>
                <a:lnTo>
                  <a:pt x="6107581" y="6858000"/>
                </a:lnTo>
                <a:lnTo>
                  <a:pt x="6107581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C8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8800" y="571500"/>
            <a:ext cx="4991100" cy="575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6744" y="640080"/>
            <a:ext cx="4809490" cy="5577840"/>
          </a:xfrm>
          <a:custGeom>
            <a:avLst/>
            <a:gdLst/>
            <a:ahLst/>
            <a:cxnLst/>
            <a:rect l="l" t="t" r="r" b="b"/>
            <a:pathLst>
              <a:path w="4809490" h="5577840">
                <a:moveTo>
                  <a:pt x="0" y="5577818"/>
                </a:moveTo>
                <a:lnTo>
                  <a:pt x="4809175" y="5577818"/>
                </a:lnTo>
                <a:lnTo>
                  <a:pt x="4809175" y="0"/>
                </a:lnTo>
                <a:lnTo>
                  <a:pt x="0" y="0"/>
                </a:lnTo>
                <a:lnTo>
                  <a:pt x="0" y="55778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6744" y="640080"/>
            <a:ext cx="4809490" cy="5577840"/>
          </a:xfrm>
          <a:custGeom>
            <a:avLst/>
            <a:gdLst/>
            <a:ahLst/>
            <a:cxnLst/>
            <a:rect l="l" t="t" r="r" b="b"/>
            <a:pathLst>
              <a:path w="4809490" h="5577840">
                <a:moveTo>
                  <a:pt x="0" y="0"/>
                </a:moveTo>
                <a:lnTo>
                  <a:pt x="4809175" y="0"/>
                </a:lnTo>
                <a:lnTo>
                  <a:pt x="4809175" y="5577818"/>
                </a:lnTo>
                <a:lnTo>
                  <a:pt x="0" y="5577818"/>
                </a:lnTo>
                <a:lnTo>
                  <a:pt x="0" y="0"/>
                </a:lnTo>
                <a:close/>
              </a:path>
            </a:pathLst>
          </a:custGeom>
          <a:ln w="52916">
            <a:solidFill>
              <a:srgbClr val="C8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2240" y="2125272"/>
            <a:ext cx="2718211" cy="2196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18290" y="105486"/>
            <a:ext cx="2805430" cy="73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0" spc="-140" dirty="0"/>
              <a:t>Intervention</a:t>
            </a:r>
            <a:endParaRPr sz="4500"/>
          </a:p>
        </p:txBody>
      </p:sp>
      <p:sp>
        <p:nvSpPr>
          <p:cNvPr id="8" name="object 8"/>
          <p:cNvSpPr/>
          <p:nvPr/>
        </p:nvSpPr>
        <p:spPr>
          <a:xfrm>
            <a:off x="7696108" y="763906"/>
            <a:ext cx="2752090" cy="0"/>
          </a:xfrm>
          <a:custGeom>
            <a:avLst/>
            <a:gdLst/>
            <a:ahLst/>
            <a:cxnLst/>
            <a:rect l="l" t="t" r="r" b="b"/>
            <a:pathLst>
              <a:path w="2752090">
                <a:moveTo>
                  <a:pt x="0" y="0"/>
                </a:moveTo>
                <a:lnTo>
                  <a:pt x="2751665" y="0"/>
                </a:lnTo>
              </a:path>
            </a:pathLst>
          </a:custGeom>
          <a:ln w="52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12840" y="729946"/>
            <a:ext cx="658876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Researched apps on stress,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12840" y="1352550"/>
            <a:ext cx="55753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anxiety apps rated for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13914" y="1982326"/>
            <a:ext cx="622404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“Teens” on Google Play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59686" y="2641851"/>
            <a:ext cx="500570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55" dirty="0">
                <a:latin typeface="Arial"/>
                <a:cs typeface="Arial"/>
              </a:rPr>
              <a:t>(Dartmouth </a:t>
            </a:r>
            <a:r>
              <a:rPr sz="2500" spc="-120" dirty="0">
                <a:latin typeface="Arial"/>
                <a:cs typeface="Arial"/>
              </a:rPr>
              <a:t>Center </a:t>
            </a:r>
            <a:r>
              <a:rPr sz="2500" spc="-10" dirty="0">
                <a:latin typeface="Arial"/>
                <a:cs typeface="Arial"/>
              </a:rPr>
              <a:t>for </a:t>
            </a:r>
            <a:r>
              <a:rPr sz="2500" spc="-155" dirty="0">
                <a:latin typeface="Arial"/>
                <a:cs typeface="Arial"/>
              </a:rPr>
              <a:t>Technology</a:t>
            </a:r>
            <a:r>
              <a:rPr sz="2500" spc="-380" dirty="0">
                <a:latin typeface="Arial"/>
                <a:cs typeface="Arial"/>
              </a:rPr>
              <a:t> </a:t>
            </a:r>
            <a:r>
              <a:rPr sz="2500" spc="-120" dirty="0">
                <a:latin typeface="Arial"/>
                <a:cs typeface="Arial"/>
              </a:rPr>
              <a:t>and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58897" y="2968625"/>
            <a:ext cx="2407285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114" dirty="0">
                <a:latin typeface="Arial"/>
                <a:cs typeface="Arial"/>
              </a:rPr>
              <a:t>Behavioral</a:t>
            </a:r>
            <a:r>
              <a:rPr sz="2500" spc="-204" dirty="0">
                <a:latin typeface="Arial"/>
                <a:cs typeface="Arial"/>
              </a:rPr>
              <a:t> </a:t>
            </a:r>
            <a:r>
              <a:rPr sz="2500" spc="-85" dirty="0">
                <a:latin typeface="Arial"/>
                <a:cs typeface="Arial"/>
              </a:rPr>
              <a:t>Health)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71730" y="3888874"/>
            <a:ext cx="6969761" cy="2018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7 Cups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– Anxiety &amp; Stress</a:t>
            </a:r>
          </a:p>
          <a:p>
            <a:pPr marL="584200" marR="958215" indent="-571500">
              <a:lnSpc>
                <a:spcPct val="68300"/>
              </a:lnSpc>
              <a:spcBef>
                <a:spcPts val="409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Pacifica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– Stress and  Anxiety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4200" indent="-571500">
              <a:lnSpc>
                <a:spcPts val="41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800" i="1" dirty="0">
                <a:latin typeface="Arial" panose="020B0604020202020204" pitchFamily="34" charset="0"/>
                <a:cs typeface="Arial" panose="020B0604020202020204" pitchFamily="34" charset="0"/>
              </a:rPr>
              <a:t>SuperBetter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2803" y="891844"/>
            <a:ext cx="5427345" cy="867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300" spc="-210" dirty="0"/>
              <a:t>Outcome</a:t>
            </a:r>
            <a:r>
              <a:rPr sz="5300" spc="-305" dirty="0"/>
              <a:t> </a:t>
            </a:r>
            <a:r>
              <a:rPr sz="5300" spc="-260" dirty="0"/>
              <a:t>Measures</a:t>
            </a:r>
            <a:endParaRPr sz="5300" dirty="0"/>
          </a:p>
        </p:txBody>
      </p:sp>
      <p:sp>
        <p:nvSpPr>
          <p:cNvPr id="3" name="object 3"/>
          <p:cNvSpPr/>
          <p:nvPr/>
        </p:nvSpPr>
        <p:spPr>
          <a:xfrm>
            <a:off x="3362356" y="1703873"/>
            <a:ext cx="5292090" cy="0"/>
          </a:xfrm>
          <a:custGeom>
            <a:avLst/>
            <a:gdLst/>
            <a:ahLst/>
            <a:cxnLst/>
            <a:rect l="l" t="t" r="r" b="b"/>
            <a:pathLst>
              <a:path w="5292090">
                <a:moveTo>
                  <a:pt x="0" y="0"/>
                </a:moveTo>
                <a:lnTo>
                  <a:pt x="5291665" y="0"/>
                </a:lnTo>
              </a:path>
            </a:pathLst>
          </a:custGeom>
          <a:ln w="52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4000" y="2209800"/>
            <a:ext cx="9979661" cy="3359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0" indent="-742950">
              <a:lnSpc>
                <a:spcPct val="100000"/>
              </a:lnSpc>
              <a:buChar char="•"/>
              <a:tabLst>
                <a:tab pos="755015" algn="l"/>
                <a:tab pos="755650" algn="l"/>
              </a:tabLst>
            </a:pPr>
            <a:r>
              <a:rPr sz="3750" dirty="0">
                <a:latin typeface="Arial"/>
                <a:cs typeface="Arial"/>
              </a:rPr>
              <a:t>Teen well-being pre/post intervention</a:t>
            </a:r>
          </a:p>
          <a:p>
            <a:pPr marL="755650" indent="-742950">
              <a:lnSpc>
                <a:spcPct val="100000"/>
              </a:lnSpc>
              <a:spcBef>
                <a:spcPts val="100"/>
              </a:spcBef>
              <a:buChar char="•"/>
              <a:tabLst>
                <a:tab pos="755015" algn="l"/>
                <a:tab pos="755650" algn="l"/>
              </a:tabLst>
            </a:pPr>
            <a:r>
              <a:rPr sz="3750" dirty="0">
                <a:latin typeface="Arial"/>
                <a:cs typeface="Arial"/>
              </a:rPr>
              <a:t>Acceptance of intervention</a:t>
            </a:r>
          </a:p>
          <a:p>
            <a:pPr marL="755650" indent="-742950">
              <a:lnSpc>
                <a:spcPct val="100000"/>
              </a:lnSpc>
              <a:spcBef>
                <a:spcPts val="100"/>
              </a:spcBef>
              <a:buChar char="•"/>
              <a:tabLst>
                <a:tab pos="755015" algn="l"/>
                <a:tab pos="755650" algn="l"/>
              </a:tabLst>
            </a:pPr>
            <a:r>
              <a:rPr sz="3750" dirty="0">
                <a:latin typeface="Arial"/>
                <a:cs typeface="Arial"/>
              </a:rPr>
              <a:t>Perceived relevance &amp; usefulness</a:t>
            </a:r>
          </a:p>
          <a:p>
            <a:pPr marL="755650" indent="-742950">
              <a:lnSpc>
                <a:spcPts val="4300"/>
              </a:lnSpc>
              <a:spcBef>
                <a:spcPts val="100"/>
              </a:spcBef>
              <a:buChar char="•"/>
              <a:tabLst>
                <a:tab pos="755015" algn="l"/>
                <a:tab pos="755650" algn="l"/>
              </a:tabLst>
            </a:pPr>
            <a:r>
              <a:rPr sz="3750" dirty="0">
                <a:latin typeface="Arial"/>
                <a:cs typeface="Arial"/>
              </a:rPr>
              <a:t>Intention to use </a:t>
            </a:r>
            <a:r>
              <a:rPr sz="3750" i="1" dirty="0">
                <a:latin typeface="Arial"/>
                <a:cs typeface="Arial"/>
              </a:rPr>
              <a:t>Pacifica </a:t>
            </a:r>
            <a:r>
              <a:rPr sz="3750" dirty="0">
                <a:latin typeface="Arial"/>
                <a:cs typeface="Arial"/>
              </a:rPr>
              <a:t>in the future</a:t>
            </a:r>
          </a:p>
          <a:p>
            <a:pPr marL="755650" marR="1138555" indent="-742950">
              <a:lnSpc>
                <a:spcPts val="3800"/>
              </a:lnSpc>
              <a:spcBef>
                <a:spcPts val="509"/>
              </a:spcBef>
              <a:buChar char="•"/>
              <a:tabLst>
                <a:tab pos="755015" algn="l"/>
                <a:tab pos="755650" algn="l"/>
              </a:tabLst>
            </a:pPr>
            <a:r>
              <a:rPr sz="3750" dirty="0">
                <a:latin typeface="Arial"/>
                <a:cs typeface="Arial"/>
              </a:rPr>
              <a:t>Ideas about strategies for broad  dissemination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F487-4682-45CE-A28A-F0633E12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600"/>
            <a:ext cx="10130155" cy="677108"/>
          </a:xfrm>
        </p:spPr>
        <p:txBody>
          <a:bodyPr/>
          <a:lstStyle/>
          <a:p>
            <a:pPr algn="ctr"/>
            <a:r>
              <a:rPr lang="en-US" sz="4400" u="sng" dirty="0"/>
              <a:t>Results Post-Pacifica Evaluation N 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15D50-2C41-4484-AFF6-9C8737448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905000"/>
            <a:ext cx="9825355" cy="430887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83% of students polled felt like learning to how to use Pacifica was easy for them </a:t>
            </a:r>
            <a:br>
              <a:rPr lang="en-US" sz="2800" dirty="0"/>
            </a:b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91% felt that Pacifica helped them accomplish the three goals they set for themselves at the beginning of the process </a:t>
            </a:r>
            <a:br>
              <a:rPr lang="en-US" sz="2800" dirty="0"/>
            </a:br>
            <a:endParaRPr lang="en-US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70% of students reported they planned to continue to use Pacifica in the next 2 months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5188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0825" y="955344"/>
            <a:ext cx="3734975" cy="815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300" dirty="0"/>
              <a:t>Limitations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4526522" y="1765689"/>
            <a:ext cx="2963545" cy="0"/>
          </a:xfrm>
          <a:custGeom>
            <a:avLst/>
            <a:gdLst/>
            <a:ahLst/>
            <a:cxnLst/>
            <a:rect l="l" t="t" r="r" b="b"/>
            <a:pathLst>
              <a:path w="2963545">
                <a:moveTo>
                  <a:pt x="0" y="0"/>
                </a:moveTo>
                <a:lnTo>
                  <a:pt x="2963334" y="0"/>
                </a:lnTo>
              </a:path>
            </a:pathLst>
          </a:custGeom>
          <a:ln w="529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447800" y="2209800"/>
            <a:ext cx="10249288" cy="3239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7244" indent="-571500">
              <a:lnSpc>
                <a:spcPct val="100000"/>
              </a:lnSpc>
              <a:buChar char="•"/>
              <a:tabLst>
                <a:tab pos="816610" algn="l"/>
                <a:tab pos="817244" algn="l"/>
              </a:tabLst>
            </a:pPr>
            <a:r>
              <a:rPr sz="4000" dirty="0"/>
              <a:t>Small feasibility pilot</a:t>
            </a:r>
          </a:p>
          <a:p>
            <a:pPr marL="817244" marR="5080" indent="-571500">
              <a:lnSpc>
                <a:spcPts val="4500"/>
              </a:lnSpc>
              <a:spcBef>
                <a:spcPts val="919"/>
              </a:spcBef>
              <a:buChar char="•"/>
              <a:tabLst>
                <a:tab pos="816610" algn="l"/>
                <a:tab pos="817244" algn="l"/>
              </a:tabLst>
            </a:pPr>
            <a:r>
              <a:rPr sz="4000" dirty="0"/>
              <a:t>Teen assent/parental</a:t>
            </a:r>
            <a:r>
              <a:rPr lang="en-US" sz="4000" dirty="0"/>
              <a:t> </a:t>
            </a:r>
            <a:r>
              <a:rPr sz="4000" dirty="0"/>
              <a:t>consent for  participation in Phase 2</a:t>
            </a:r>
            <a:endParaRPr lang="en-US" sz="4000" dirty="0"/>
          </a:p>
          <a:p>
            <a:pPr marL="817244" marR="5080" indent="-571500">
              <a:lnSpc>
                <a:spcPts val="4500"/>
              </a:lnSpc>
              <a:spcBef>
                <a:spcPts val="919"/>
              </a:spcBef>
              <a:buChar char="•"/>
              <a:tabLst>
                <a:tab pos="816610" algn="l"/>
                <a:tab pos="817244" algn="l"/>
              </a:tabLst>
            </a:pPr>
            <a:r>
              <a:rPr lang="en-US" sz="4000" dirty="0"/>
              <a:t>Commercial product </a:t>
            </a:r>
            <a:r>
              <a:rPr lang="en-US" sz="4000" i="1" dirty="0"/>
              <a:t>Pacifica </a:t>
            </a:r>
            <a:r>
              <a:rPr lang="en-US" sz="4000" dirty="0"/>
              <a:t>(tracking teens data) </a:t>
            </a:r>
            <a:endParaRPr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902429"/>
            <a:ext cx="10210800" cy="815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5300" u="sng" dirty="0"/>
              <a:t>Actions</a:t>
            </a:r>
            <a:r>
              <a:rPr sz="5300" u="sng" dirty="0"/>
              <a:t> to date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5400" y="1828800"/>
            <a:ext cx="10040620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796925" indent="-457200">
              <a:lnSpc>
                <a:spcPts val="3300"/>
              </a:lnSpc>
              <a:buFont typeface="Arial" panose="020B0604020202020204" pitchFamily="34" charset="0"/>
              <a:buChar char="•"/>
              <a:tabLst>
                <a:tab pos="469265" algn="l"/>
                <a:tab pos="469900" algn="l"/>
                <a:tab pos="4662805" algn="l"/>
              </a:tabLst>
            </a:pPr>
            <a:r>
              <a:rPr lang="en-US" sz="3300" dirty="0">
                <a:latin typeface="Arial"/>
                <a:cs typeface="Arial"/>
              </a:rPr>
              <a:t>F</a:t>
            </a:r>
            <a:r>
              <a:rPr sz="3300" dirty="0">
                <a:latin typeface="Arial"/>
                <a:cs typeface="Arial"/>
              </a:rPr>
              <a:t>ull-time counselor/therapist hired through FQHC</a:t>
            </a:r>
            <a:r>
              <a:rPr lang="en-US" sz="3300" dirty="0">
                <a:latin typeface="Arial"/>
                <a:cs typeface="Arial"/>
              </a:rPr>
              <a:t> and </a:t>
            </a:r>
            <a:r>
              <a:rPr sz="3300" dirty="0">
                <a:latin typeface="Arial"/>
                <a:cs typeface="Arial"/>
              </a:rPr>
              <a:t>placed at local K-12 school</a:t>
            </a:r>
            <a:r>
              <a:rPr lang="en-US" sz="3300" dirty="0">
                <a:latin typeface="Arial"/>
                <a:cs typeface="Arial"/>
              </a:rPr>
              <a:t>, a middle/high school and K-6 Elementary School</a:t>
            </a:r>
            <a:endParaRPr sz="3300" dirty="0">
              <a:latin typeface="Arial"/>
              <a:cs typeface="Arial"/>
            </a:endParaRPr>
          </a:p>
          <a:p>
            <a:pPr marL="469900" marR="5080" indent="-457200">
              <a:lnSpc>
                <a:spcPts val="3300"/>
              </a:lnSpc>
              <a:spcBef>
                <a:spcPts val="1300"/>
              </a:spcBef>
              <a:buChar char="•"/>
              <a:tabLst>
                <a:tab pos="469265" algn="l"/>
                <a:tab pos="469900" algn="l"/>
              </a:tabLst>
            </a:pPr>
            <a:r>
              <a:rPr sz="3300" dirty="0">
                <a:latin typeface="Arial"/>
                <a:cs typeface="Arial"/>
              </a:rPr>
              <a:t>Significant stakeholder support = expanding network of  school-based counselor/therapist positions through FQHC</a:t>
            </a:r>
            <a:endParaRPr lang="en-US" sz="3300" dirty="0">
              <a:latin typeface="Arial"/>
              <a:cs typeface="Arial"/>
            </a:endParaRPr>
          </a:p>
          <a:p>
            <a:pPr marL="469900" marR="5080" indent="-457200">
              <a:lnSpc>
                <a:spcPts val="3300"/>
              </a:lnSpc>
              <a:spcBef>
                <a:spcPts val="1300"/>
              </a:spcBef>
              <a:buChar char="•"/>
              <a:tabLst>
                <a:tab pos="469265" algn="l"/>
                <a:tab pos="469900" algn="l"/>
              </a:tabLst>
            </a:pPr>
            <a:r>
              <a:rPr lang="en-US" sz="3300" dirty="0">
                <a:latin typeface="Arial"/>
                <a:cs typeface="Arial"/>
              </a:rPr>
              <a:t>Multiple  other FQHC’s in Vermont and New Hampshire interested in reproducing FQHC model </a:t>
            </a:r>
            <a:endParaRPr sz="3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310D1-DFE0-4F84-B609-DE0663274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0D27AA-8286-2E43-AAFC-9B1940E752FD}"/>
              </a:ext>
            </a:extLst>
          </p:cNvPr>
          <p:cNvSpPr txBox="1"/>
          <p:nvPr/>
        </p:nvSpPr>
        <p:spPr>
          <a:xfrm>
            <a:off x="1143000" y="1219200"/>
            <a:ext cx="96774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>
                <a:latin typeface="Arial" panose="020B0604020202020204" pitchFamily="34" charset="0"/>
                <a:cs typeface="Arial" panose="020B0604020202020204" pitchFamily="34" charset="0"/>
              </a:rPr>
              <a:t>Other Actions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Teen Speak-Out project recently presented at The New Hampshire Youth Summit (very well received) </a:t>
            </a:r>
            <a:br>
              <a:rPr lang="en-US" sz="3200" dirty="0"/>
            </a:b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Dartmouth CTSA (SYNERGY) interested in disseminating the Teen Speak-Out project</a:t>
            </a:r>
          </a:p>
        </p:txBody>
      </p:sp>
    </p:spTree>
    <p:extLst>
      <p:ext uri="{BB962C8B-B14F-4D97-AF65-F5344CB8AC3E}">
        <p14:creationId xmlns:p14="http://schemas.microsoft.com/office/powerpoint/2010/main" val="2102116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1556" y="1612900"/>
            <a:ext cx="5948889" cy="3111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 indent="1905" algn="ctr">
              <a:lnSpc>
                <a:spcPct val="100000"/>
              </a:lnSpc>
            </a:pPr>
            <a:r>
              <a:rPr sz="5000" b="1" dirty="0">
                <a:latin typeface="Arial"/>
                <a:cs typeface="Arial"/>
              </a:rPr>
              <a:t>Thank you!</a:t>
            </a:r>
            <a:endParaRPr sz="50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endParaRPr sz="5000" dirty="0">
              <a:latin typeface="Times New Roman"/>
              <a:cs typeface="Times New Roman"/>
            </a:endParaRPr>
          </a:p>
          <a:p>
            <a:pPr marL="12700" marR="5080" indent="88265" algn="ctr">
              <a:lnSpc>
                <a:spcPct val="105000"/>
              </a:lnSpc>
            </a:pPr>
            <a:r>
              <a:rPr sz="5000" b="1" dirty="0">
                <a:latin typeface="Arial"/>
                <a:cs typeface="Arial"/>
              </a:rPr>
              <a:t>Questions?  Comments?</a:t>
            </a:r>
            <a:endParaRPr sz="5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172835" cy="6858000"/>
          </a:xfrm>
          <a:custGeom>
            <a:avLst/>
            <a:gdLst/>
            <a:ahLst/>
            <a:cxnLst/>
            <a:rect l="l" t="t" r="r" b="b"/>
            <a:pathLst>
              <a:path w="6172835" h="6858000">
                <a:moveTo>
                  <a:pt x="6103707" y="0"/>
                </a:moveTo>
                <a:lnTo>
                  <a:pt x="0" y="0"/>
                </a:lnTo>
                <a:lnTo>
                  <a:pt x="0" y="6858000"/>
                </a:lnTo>
                <a:lnTo>
                  <a:pt x="2764858" y="6858000"/>
                </a:lnTo>
                <a:lnTo>
                  <a:pt x="2896679" y="6782205"/>
                </a:lnTo>
                <a:lnTo>
                  <a:pt x="2978137" y="6731921"/>
                </a:lnTo>
                <a:lnTo>
                  <a:pt x="3058830" y="6680531"/>
                </a:lnTo>
                <a:lnTo>
                  <a:pt x="3098887" y="6654423"/>
                </a:lnTo>
                <a:lnTo>
                  <a:pt x="3138747" y="6628042"/>
                </a:lnTo>
                <a:lnTo>
                  <a:pt x="3178412" y="6601390"/>
                </a:lnTo>
                <a:lnTo>
                  <a:pt x="3217878" y="6574467"/>
                </a:lnTo>
                <a:lnTo>
                  <a:pt x="3257145" y="6547276"/>
                </a:lnTo>
                <a:lnTo>
                  <a:pt x="3296211" y="6519817"/>
                </a:lnTo>
                <a:lnTo>
                  <a:pt x="3335076" y="6492091"/>
                </a:lnTo>
                <a:lnTo>
                  <a:pt x="3373737" y="6464100"/>
                </a:lnTo>
                <a:lnTo>
                  <a:pt x="3412193" y="6435846"/>
                </a:lnTo>
                <a:lnTo>
                  <a:pt x="3450444" y="6407329"/>
                </a:lnTo>
                <a:lnTo>
                  <a:pt x="3488487" y="6378552"/>
                </a:lnTo>
                <a:lnTo>
                  <a:pt x="3526322" y="6349514"/>
                </a:lnTo>
                <a:lnTo>
                  <a:pt x="3563947" y="6320218"/>
                </a:lnTo>
                <a:lnTo>
                  <a:pt x="3601361" y="6290665"/>
                </a:lnTo>
                <a:lnTo>
                  <a:pt x="3638562" y="6260857"/>
                </a:lnTo>
                <a:lnTo>
                  <a:pt x="3675549" y="6230793"/>
                </a:lnTo>
                <a:lnTo>
                  <a:pt x="3712321" y="6200477"/>
                </a:lnTo>
                <a:lnTo>
                  <a:pt x="3748877" y="6169909"/>
                </a:lnTo>
                <a:lnTo>
                  <a:pt x="3785214" y="6139091"/>
                </a:lnTo>
                <a:lnTo>
                  <a:pt x="3821333" y="6108023"/>
                </a:lnTo>
                <a:lnTo>
                  <a:pt x="3857231" y="6076708"/>
                </a:lnTo>
                <a:lnTo>
                  <a:pt x="3892907" y="6045146"/>
                </a:lnTo>
                <a:lnTo>
                  <a:pt x="3928360" y="6013339"/>
                </a:lnTo>
                <a:lnTo>
                  <a:pt x="3963588" y="5981289"/>
                </a:lnTo>
                <a:lnTo>
                  <a:pt x="3998591" y="5948995"/>
                </a:lnTo>
                <a:lnTo>
                  <a:pt x="4033366" y="5916461"/>
                </a:lnTo>
                <a:lnTo>
                  <a:pt x="4067913" y="5883687"/>
                </a:lnTo>
                <a:lnTo>
                  <a:pt x="4102230" y="5850674"/>
                </a:lnTo>
                <a:lnTo>
                  <a:pt x="4136317" y="5817424"/>
                </a:lnTo>
                <a:lnTo>
                  <a:pt x="4170170" y="5783939"/>
                </a:lnTo>
                <a:lnTo>
                  <a:pt x="4203790" y="5750218"/>
                </a:lnTo>
                <a:lnTo>
                  <a:pt x="4237175" y="5716265"/>
                </a:lnTo>
                <a:lnTo>
                  <a:pt x="4270323" y="5682080"/>
                </a:lnTo>
                <a:lnTo>
                  <a:pt x="4303234" y="5647664"/>
                </a:lnTo>
                <a:lnTo>
                  <a:pt x="4335905" y="5613019"/>
                </a:lnTo>
                <a:lnTo>
                  <a:pt x="4368337" y="5578146"/>
                </a:lnTo>
                <a:lnTo>
                  <a:pt x="4400526" y="5543046"/>
                </a:lnTo>
                <a:lnTo>
                  <a:pt x="4432472" y="5507721"/>
                </a:lnTo>
                <a:lnTo>
                  <a:pt x="4464174" y="5472172"/>
                </a:lnTo>
                <a:lnTo>
                  <a:pt x="4495631" y="5436401"/>
                </a:lnTo>
                <a:lnTo>
                  <a:pt x="4526840" y="5400409"/>
                </a:lnTo>
                <a:lnTo>
                  <a:pt x="4557801" y="5364196"/>
                </a:lnTo>
                <a:lnTo>
                  <a:pt x="4588512" y="5327765"/>
                </a:lnTo>
                <a:lnTo>
                  <a:pt x="4618972" y="5291116"/>
                </a:lnTo>
                <a:lnTo>
                  <a:pt x="4649180" y="5254252"/>
                </a:lnTo>
                <a:lnTo>
                  <a:pt x="4679135" y="5217173"/>
                </a:lnTo>
                <a:lnTo>
                  <a:pt x="4708834" y="5179881"/>
                </a:lnTo>
                <a:lnTo>
                  <a:pt x="4738277" y="5142376"/>
                </a:lnTo>
                <a:lnTo>
                  <a:pt x="4767462" y="5104661"/>
                </a:lnTo>
                <a:lnTo>
                  <a:pt x="4796388" y="5066737"/>
                </a:lnTo>
                <a:lnTo>
                  <a:pt x="4825054" y="5028605"/>
                </a:lnTo>
                <a:lnTo>
                  <a:pt x="4853459" y="4990266"/>
                </a:lnTo>
                <a:lnTo>
                  <a:pt x="4881600" y="4951721"/>
                </a:lnTo>
                <a:lnTo>
                  <a:pt x="4909478" y="4912973"/>
                </a:lnTo>
                <a:lnTo>
                  <a:pt x="4937089" y="4874022"/>
                </a:lnTo>
                <a:lnTo>
                  <a:pt x="4964434" y="4834869"/>
                </a:lnTo>
                <a:lnTo>
                  <a:pt x="4991510" y="4795517"/>
                </a:lnTo>
                <a:lnTo>
                  <a:pt x="5018317" y="4755965"/>
                </a:lnTo>
                <a:lnTo>
                  <a:pt x="5044853" y="4716217"/>
                </a:lnTo>
                <a:lnTo>
                  <a:pt x="5071117" y="4676272"/>
                </a:lnTo>
                <a:lnTo>
                  <a:pt x="5097107" y="4636132"/>
                </a:lnTo>
                <a:lnTo>
                  <a:pt x="5122822" y="4595799"/>
                </a:lnTo>
                <a:lnTo>
                  <a:pt x="5148262" y="4555274"/>
                </a:lnTo>
                <a:lnTo>
                  <a:pt x="5173423" y="4514559"/>
                </a:lnTo>
                <a:lnTo>
                  <a:pt x="5198306" y="4473653"/>
                </a:lnTo>
                <a:lnTo>
                  <a:pt x="5222909" y="4432560"/>
                </a:lnTo>
                <a:lnTo>
                  <a:pt x="5247230" y="4391280"/>
                </a:lnTo>
                <a:lnTo>
                  <a:pt x="5271268" y="4349814"/>
                </a:lnTo>
                <a:lnTo>
                  <a:pt x="5295022" y="4308165"/>
                </a:lnTo>
                <a:lnTo>
                  <a:pt x="5318490" y="4266332"/>
                </a:lnTo>
                <a:lnTo>
                  <a:pt x="5341672" y="4224318"/>
                </a:lnTo>
                <a:lnTo>
                  <a:pt x="5364566" y="4182124"/>
                </a:lnTo>
                <a:lnTo>
                  <a:pt x="5387170" y="4139751"/>
                </a:lnTo>
                <a:lnTo>
                  <a:pt x="5409483" y="4097200"/>
                </a:lnTo>
                <a:lnTo>
                  <a:pt x="5431505" y="4054474"/>
                </a:lnTo>
                <a:lnTo>
                  <a:pt x="5453233" y="4011572"/>
                </a:lnTo>
                <a:lnTo>
                  <a:pt x="5474666" y="3968497"/>
                </a:lnTo>
                <a:lnTo>
                  <a:pt x="5495803" y="3925250"/>
                </a:lnTo>
                <a:lnTo>
                  <a:pt x="5516642" y="3881831"/>
                </a:lnTo>
                <a:lnTo>
                  <a:pt x="5537183" y="3838244"/>
                </a:lnTo>
                <a:lnTo>
                  <a:pt x="5557424" y="3794488"/>
                </a:lnTo>
                <a:lnTo>
                  <a:pt x="5577363" y="3750565"/>
                </a:lnTo>
                <a:lnTo>
                  <a:pt x="5597000" y="3706476"/>
                </a:lnTo>
                <a:lnTo>
                  <a:pt x="5616332" y="3662224"/>
                </a:lnTo>
                <a:lnTo>
                  <a:pt x="5635360" y="3617808"/>
                </a:lnTo>
                <a:lnTo>
                  <a:pt x="5654080" y="3573231"/>
                </a:lnTo>
                <a:lnTo>
                  <a:pt x="5672493" y="3528493"/>
                </a:lnTo>
                <a:lnTo>
                  <a:pt x="5690596" y="3483597"/>
                </a:lnTo>
                <a:lnTo>
                  <a:pt x="5708388" y="3438543"/>
                </a:lnTo>
                <a:lnTo>
                  <a:pt x="5725869" y="3393332"/>
                </a:lnTo>
                <a:lnTo>
                  <a:pt x="5743036" y="3347967"/>
                </a:lnTo>
                <a:lnTo>
                  <a:pt x="5759888" y="3302448"/>
                </a:lnTo>
                <a:lnTo>
                  <a:pt x="5776425" y="3256777"/>
                </a:lnTo>
                <a:lnTo>
                  <a:pt x="5792644" y="3210955"/>
                </a:lnTo>
                <a:lnTo>
                  <a:pt x="5808544" y="3164983"/>
                </a:lnTo>
                <a:lnTo>
                  <a:pt x="5824125" y="3118862"/>
                </a:lnTo>
                <a:lnTo>
                  <a:pt x="5839384" y="3072595"/>
                </a:lnTo>
                <a:lnTo>
                  <a:pt x="5854321" y="3026182"/>
                </a:lnTo>
                <a:lnTo>
                  <a:pt x="5868934" y="2979625"/>
                </a:lnTo>
                <a:lnTo>
                  <a:pt x="5883221" y="2932924"/>
                </a:lnTo>
                <a:lnTo>
                  <a:pt x="5897182" y="2886082"/>
                </a:lnTo>
                <a:lnTo>
                  <a:pt x="5910815" y="2839100"/>
                </a:lnTo>
                <a:lnTo>
                  <a:pt x="5924119" y="2791978"/>
                </a:lnTo>
                <a:lnTo>
                  <a:pt x="5937092" y="2744719"/>
                </a:lnTo>
                <a:lnTo>
                  <a:pt x="5949733" y="2697323"/>
                </a:lnTo>
                <a:lnTo>
                  <a:pt x="5962041" y="2649793"/>
                </a:lnTo>
                <a:lnTo>
                  <a:pt x="5974015" y="2602128"/>
                </a:lnTo>
                <a:lnTo>
                  <a:pt x="5985652" y="2554331"/>
                </a:lnTo>
                <a:lnTo>
                  <a:pt x="5996953" y="2506403"/>
                </a:lnTo>
                <a:lnTo>
                  <a:pt x="6007915" y="2458346"/>
                </a:lnTo>
                <a:lnTo>
                  <a:pt x="6018537" y="2410159"/>
                </a:lnTo>
                <a:lnTo>
                  <a:pt x="6028818" y="2361846"/>
                </a:lnTo>
                <a:lnTo>
                  <a:pt x="6038756" y="2313407"/>
                </a:lnTo>
                <a:lnTo>
                  <a:pt x="6048350" y="2264843"/>
                </a:lnTo>
                <a:lnTo>
                  <a:pt x="6057600" y="2216157"/>
                </a:lnTo>
                <a:lnTo>
                  <a:pt x="6066503" y="2167348"/>
                </a:lnTo>
                <a:lnTo>
                  <a:pt x="6075058" y="2118419"/>
                </a:lnTo>
                <a:lnTo>
                  <a:pt x="6083264" y="2069371"/>
                </a:lnTo>
                <a:lnTo>
                  <a:pt x="6091119" y="2020205"/>
                </a:lnTo>
                <a:lnTo>
                  <a:pt x="6098623" y="1970922"/>
                </a:lnTo>
                <a:lnTo>
                  <a:pt x="6105774" y="1921524"/>
                </a:lnTo>
                <a:lnTo>
                  <a:pt x="6112570" y="1872013"/>
                </a:lnTo>
                <a:lnTo>
                  <a:pt x="6119010" y="1822389"/>
                </a:lnTo>
                <a:lnTo>
                  <a:pt x="6125094" y="1772653"/>
                </a:lnTo>
                <a:lnTo>
                  <a:pt x="6130819" y="1722808"/>
                </a:lnTo>
                <a:lnTo>
                  <a:pt x="6136184" y="1672854"/>
                </a:lnTo>
                <a:lnTo>
                  <a:pt x="6141188" y="1622793"/>
                </a:lnTo>
                <a:lnTo>
                  <a:pt x="6145830" y="1572626"/>
                </a:lnTo>
                <a:lnTo>
                  <a:pt x="6150108" y="1522355"/>
                </a:lnTo>
                <a:lnTo>
                  <a:pt x="6154021" y="1471980"/>
                </a:lnTo>
                <a:lnTo>
                  <a:pt x="6157567" y="1421503"/>
                </a:lnTo>
                <a:lnTo>
                  <a:pt x="6160746" y="1370926"/>
                </a:lnTo>
                <a:lnTo>
                  <a:pt x="6163556" y="1320249"/>
                </a:lnTo>
                <a:lnTo>
                  <a:pt x="6165996" y="1269475"/>
                </a:lnTo>
                <a:lnTo>
                  <a:pt x="6168063" y="1218604"/>
                </a:lnTo>
                <a:lnTo>
                  <a:pt x="6169758" y="1167637"/>
                </a:lnTo>
                <a:lnTo>
                  <a:pt x="6171079" y="1116577"/>
                </a:lnTo>
                <a:lnTo>
                  <a:pt x="6172024" y="1065424"/>
                </a:lnTo>
                <a:lnTo>
                  <a:pt x="6172592" y="1014179"/>
                </a:lnTo>
                <a:lnTo>
                  <a:pt x="6172781" y="962845"/>
                </a:lnTo>
                <a:lnTo>
                  <a:pt x="6172599" y="912557"/>
                </a:lnTo>
                <a:lnTo>
                  <a:pt x="6172054" y="862356"/>
                </a:lnTo>
                <a:lnTo>
                  <a:pt x="6171147" y="812242"/>
                </a:lnTo>
                <a:lnTo>
                  <a:pt x="6169880" y="762217"/>
                </a:lnTo>
                <a:lnTo>
                  <a:pt x="6168254" y="712282"/>
                </a:lnTo>
                <a:lnTo>
                  <a:pt x="6166269" y="662439"/>
                </a:lnTo>
                <a:lnTo>
                  <a:pt x="6163927" y="612688"/>
                </a:lnTo>
                <a:lnTo>
                  <a:pt x="6161230" y="563031"/>
                </a:lnTo>
                <a:lnTo>
                  <a:pt x="6158179" y="513468"/>
                </a:lnTo>
                <a:lnTo>
                  <a:pt x="6154774" y="464003"/>
                </a:lnTo>
                <a:lnTo>
                  <a:pt x="6151018" y="414634"/>
                </a:lnTo>
                <a:lnTo>
                  <a:pt x="6146911" y="365365"/>
                </a:lnTo>
                <a:lnTo>
                  <a:pt x="6142455" y="316196"/>
                </a:lnTo>
                <a:lnTo>
                  <a:pt x="6137650" y="267127"/>
                </a:lnTo>
                <a:lnTo>
                  <a:pt x="6103707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6024245" cy="6858000"/>
          </a:xfrm>
          <a:custGeom>
            <a:avLst/>
            <a:gdLst/>
            <a:ahLst/>
            <a:cxnLst/>
            <a:rect l="l" t="t" r="r" b="b"/>
            <a:pathLst>
              <a:path w="6024245" h="6858000">
                <a:moveTo>
                  <a:pt x="5953780" y="0"/>
                </a:moveTo>
                <a:lnTo>
                  <a:pt x="0" y="0"/>
                </a:lnTo>
                <a:lnTo>
                  <a:pt x="0" y="6858000"/>
                </a:lnTo>
                <a:lnTo>
                  <a:pt x="2436986" y="6858000"/>
                </a:lnTo>
                <a:lnTo>
                  <a:pt x="2549933" y="6800151"/>
                </a:lnTo>
                <a:lnTo>
                  <a:pt x="2634028" y="6753675"/>
                </a:lnTo>
                <a:lnTo>
                  <a:pt x="2717373" y="6706024"/>
                </a:lnTo>
                <a:lnTo>
                  <a:pt x="2799958" y="6657209"/>
                </a:lnTo>
                <a:lnTo>
                  <a:pt x="2881771" y="6607241"/>
                </a:lnTo>
                <a:lnTo>
                  <a:pt x="2922384" y="6581828"/>
                </a:lnTo>
                <a:lnTo>
                  <a:pt x="2962801" y="6556130"/>
                </a:lnTo>
                <a:lnTo>
                  <a:pt x="3003019" y="6530151"/>
                </a:lnTo>
                <a:lnTo>
                  <a:pt x="3043037" y="6503890"/>
                </a:lnTo>
                <a:lnTo>
                  <a:pt x="3082854" y="6477349"/>
                </a:lnTo>
                <a:lnTo>
                  <a:pt x="3122468" y="6450529"/>
                </a:lnTo>
                <a:lnTo>
                  <a:pt x="3161878" y="6423433"/>
                </a:lnTo>
                <a:lnTo>
                  <a:pt x="3201082" y="6396061"/>
                </a:lnTo>
                <a:lnTo>
                  <a:pt x="3240080" y="6368415"/>
                </a:lnTo>
                <a:lnTo>
                  <a:pt x="3278869" y="6340496"/>
                </a:lnTo>
                <a:lnTo>
                  <a:pt x="3317448" y="6312305"/>
                </a:lnTo>
                <a:lnTo>
                  <a:pt x="3355817" y="6283844"/>
                </a:lnTo>
                <a:lnTo>
                  <a:pt x="3393973" y="6255115"/>
                </a:lnTo>
                <a:lnTo>
                  <a:pt x="3431915" y="6226118"/>
                </a:lnTo>
                <a:lnTo>
                  <a:pt x="3469642" y="6196855"/>
                </a:lnTo>
                <a:lnTo>
                  <a:pt x="3507152" y="6167328"/>
                </a:lnTo>
                <a:lnTo>
                  <a:pt x="3544444" y="6137538"/>
                </a:lnTo>
                <a:lnTo>
                  <a:pt x="3581516" y="6107486"/>
                </a:lnTo>
                <a:lnTo>
                  <a:pt x="3618368" y="6077174"/>
                </a:lnTo>
                <a:lnTo>
                  <a:pt x="3654997" y="6046603"/>
                </a:lnTo>
                <a:lnTo>
                  <a:pt x="3691403" y="6015775"/>
                </a:lnTo>
                <a:lnTo>
                  <a:pt x="3727584" y="5984690"/>
                </a:lnTo>
                <a:lnTo>
                  <a:pt x="3763538" y="5953351"/>
                </a:lnTo>
                <a:lnTo>
                  <a:pt x="3799264" y="5921758"/>
                </a:lnTo>
                <a:lnTo>
                  <a:pt x="3834761" y="5889914"/>
                </a:lnTo>
                <a:lnTo>
                  <a:pt x="3870027" y="5857819"/>
                </a:lnTo>
                <a:lnTo>
                  <a:pt x="3905062" y="5825475"/>
                </a:lnTo>
                <a:lnTo>
                  <a:pt x="3939862" y="5792883"/>
                </a:lnTo>
                <a:lnTo>
                  <a:pt x="3974428" y="5760045"/>
                </a:lnTo>
                <a:lnTo>
                  <a:pt x="4008758" y="5726962"/>
                </a:lnTo>
                <a:lnTo>
                  <a:pt x="4042850" y="5693635"/>
                </a:lnTo>
                <a:lnTo>
                  <a:pt x="4076703" y="5660067"/>
                </a:lnTo>
                <a:lnTo>
                  <a:pt x="4110315" y="5626258"/>
                </a:lnTo>
                <a:lnTo>
                  <a:pt x="4143686" y="5592209"/>
                </a:lnTo>
                <a:lnTo>
                  <a:pt x="4176813" y="5557922"/>
                </a:lnTo>
                <a:lnTo>
                  <a:pt x="4209696" y="5523399"/>
                </a:lnTo>
                <a:lnTo>
                  <a:pt x="4242333" y="5488641"/>
                </a:lnTo>
                <a:lnTo>
                  <a:pt x="4274722" y="5453649"/>
                </a:lnTo>
                <a:lnTo>
                  <a:pt x="4306862" y="5418425"/>
                </a:lnTo>
                <a:lnTo>
                  <a:pt x="4338753" y="5382970"/>
                </a:lnTo>
                <a:lnTo>
                  <a:pt x="4370391" y="5347285"/>
                </a:lnTo>
                <a:lnTo>
                  <a:pt x="4401776" y="5311372"/>
                </a:lnTo>
                <a:lnTo>
                  <a:pt x="4432907" y="5275233"/>
                </a:lnTo>
                <a:lnTo>
                  <a:pt x="4463783" y="5238868"/>
                </a:lnTo>
                <a:lnTo>
                  <a:pt x="4494401" y="5202279"/>
                </a:lnTo>
                <a:lnTo>
                  <a:pt x="4524760" y="5165468"/>
                </a:lnTo>
                <a:lnTo>
                  <a:pt x="4554859" y="5128435"/>
                </a:lnTo>
                <a:lnTo>
                  <a:pt x="4584697" y="5091183"/>
                </a:lnTo>
                <a:lnTo>
                  <a:pt x="4614272" y="5053713"/>
                </a:lnTo>
                <a:lnTo>
                  <a:pt x="4643583" y="5016025"/>
                </a:lnTo>
                <a:lnTo>
                  <a:pt x="4672628" y="4978122"/>
                </a:lnTo>
                <a:lnTo>
                  <a:pt x="4701406" y="4940005"/>
                </a:lnTo>
                <a:lnTo>
                  <a:pt x="4729916" y="4901675"/>
                </a:lnTo>
                <a:lnTo>
                  <a:pt x="4758156" y="4863134"/>
                </a:lnTo>
                <a:lnTo>
                  <a:pt x="4786124" y="4824382"/>
                </a:lnTo>
                <a:lnTo>
                  <a:pt x="4813820" y="4785423"/>
                </a:lnTo>
                <a:lnTo>
                  <a:pt x="4841242" y="4746256"/>
                </a:lnTo>
                <a:lnTo>
                  <a:pt x="4868389" y="4706883"/>
                </a:lnTo>
                <a:lnTo>
                  <a:pt x="4895259" y="4667306"/>
                </a:lnTo>
                <a:lnTo>
                  <a:pt x="4921850" y="4627526"/>
                </a:lnTo>
                <a:lnTo>
                  <a:pt x="4948162" y="4587544"/>
                </a:lnTo>
                <a:lnTo>
                  <a:pt x="4974193" y="4547363"/>
                </a:lnTo>
                <a:lnTo>
                  <a:pt x="4999942" y="4506982"/>
                </a:lnTo>
                <a:lnTo>
                  <a:pt x="5025407" y="4466404"/>
                </a:lnTo>
                <a:lnTo>
                  <a:pt x="5050586" y="4425630"/>
                </a:lnTo>
                <a:lnTo>
                  <a:pt x="5075479" y="4384662"/>
                </a:lnTo>
                <a:lnTo>
                  <a:pt x="5100084" y="4343500"/>
                </a:lnTo>
                <a:lnTo>
                  <a:pt x="5124400" y="4302147"/>
                </a:lnTo>
                <a:lnTo>
                  <a:pt x="5148425" y="4260603"/>
                </a:lnTo>
                <a:lnTo>
                  <a:pt x="5172157" y="4218871"/>
                </a:lnTo>
                <a:lnTo>
                  <a:pt x="5195596" y="4176950"/>
                </a:lnTo>
                <a:lnTo>
                  <a:pt x="5218740" y="4134844"/>
                </a:lnTo>
                <a:lnTo>
                  <a:pt x="5241588" y="4092552"/>
                </a:lnTo>
                <a:lnTo>
                  <a:pt x="5264138" y="4050078"/>
                </a:lnTo>
                <a:lnTo>
                  <a:pt x="5286389" y="4007421"/>
                </a:lnTo>
                <a:lnTo>
                  <a:pt x="5308339" y="3964584"/>
                </a:lnTo>
                <a:lnTo>
                  <a:pt x="5329987" y="3921568"/>
                </a:lnTo>
                <a:lnTo>
                  <a:pt x="5351332" y="3878373"/>
                </a:lnTo>
                <a:lnTo>
                  <a:pt x="5372372" y="3835003"/>
                </a:lnTo>
                <a:lnTo>
                  <a:pt x="5393105" y="3791457"/>
                </a:lnTo>
                <a:lnTo>
                  <a:pt x="5413532" y="3747738"/>
                </a:lnTo>
                <a:lnTo>
                  <a:pt x="5433649" y="3703846"/>
                </a:lnTo>
                <a:lnTo>
                  <a:pt x="5453456" y="3659784"/>
                </a:lnTo>
                <a:lnTo>
                  <a:pt x="5472951" y="3615553"/>
                </a:lnTo>
                <a:lnTo>
                  <a:pt x="5492133" y="3571153"/>
                </a:lnTo>
                <a:lnTo>
                  <a:pt x="5511000" y="3526587"/>
                </a:lnTo>
                <a:lnTo>
                  <a:pt x="5529552" y="3481855"/>
                </a:lnTo>
                <a:lnTo>
                  <a:pt x="5547786" y="3436960"/>
                </a:lnTo>
                <a:lnTo>
                  <a:pt x="5565701" y="3391903"/>
                </a:lnTo>
                <a:lnTo>
                  <a:pt x="5583296" y="3346684"/>
                </a:lnTo>
                <a:lnTo>
                  <a:pt x="5600570" y="3301306"/>
                </a:lnTo>
                <a:lnTo>
                  <a:pt x="5617521" y="3255769"/>
                </a:lnTo>
                <a:lnTo>
                  <a:pt x="5634147" y="3210076"/>
                </a:lnTo>
                <a:lnTo>
                  <a:pt x="5650448" y="3164227"/>
                </a:lnTo>
                <a:lnTo>
                  <a:pt x="5666421" y="3118224"/>
                </a:lnTo>
                <a:lnTo>
                  <a:pt x="5682066" y="3072069"/>
                </a:lnTo>
                <a:lnTo>
                  <a:pt x="5697381" y="3025762"/>
                </a:lnTo>
                <a:lnTo>
                  <a:pt x="5712365" y="2979306"/>
                </a:lnTo>
                <a:lnTo>
                  <a:pt x="5727015" y="2932701"/>
                </a:lnTo>
                <a:lnTo>
                  <a:pt x="5741332" y="2885949"/>
                </a:lnTo>
                <a:lnTo>
                  <a:pt x="5755313" y="2839051"/>
                </a:lnTo>
                <a:lnTo>
                  <a:pt x="5768958" y="2792010"/>
                </a:lnTo>
                <a:lnTo>
                  <a:pt x="5782264" y="2744825"/>
                </a:lnTo>
                <a:lnTo>
                  <a:pt x="5795230" y="2697499"/>
                </a:lnTo>
                <a:lnTo>
                  <a:pt x="5807855" y="2650033"/>
                </a:lnTo>
                <a:lnTo>
                  <a:pt x="5820137" y="2602428"/>
                </a:lnTo>
                <a:lnTo>
                  <a:pt x="5832076" y="2554686"/>
                </a:lnTo>
                <a:lnTo>
                  <a:pt x="5843669" y="2506808"/>
                </a:lnTo>
                <a:lnTo>
                  <a:pt x="5854916" y="2458796"/>
                </a:lnTo>
                <a:lnTo>
                  <a:pt x="5865814" y="2410651"/>
                </a:lnTo>
                <a:lnTo>
                  <a:pt x="5876363" y="2362374"/>
                </a:lnTo>
                <a:lnTo>
                  <a:pt x="5886561" y="2313966"/>
                </a:lnTo>
                <a:lnTo>
                  <a:pt x="5896407" y="2265430"/>
                </a:lnTo>
                <a:lnTo>
                  <a:pt x="5905899" y="2216767"/>
                </a:lnTo>
                <a:lnTo>
                  <a:pt x="5915036" y="2167977"/>
                </a:lnTo>
                <a:lnTo>
                  <a:pt x="5923816" y="2119063"/>
                </a:lnTo>
                <a:lnTo>
                  <a:pt x="5932239" y="2070025"/>
                </a:lnTo>
                <a:lnTo>
                  <a:pt x="5940302" y="2020866"/>
                </a:lnTo>
                <a:lnTo>
                  <a:pt x="5948004" y="1971586"/>
                </a:lnTo>
                <a:lnTo>
                  <a:pt x="5955345" y="1922187"/>
                </a:lnTo>
                <a:lnTo>
                  <a:pt x="5962322" y="1872670"/>
                </a:lnTo>
                <a:lnTo>
                  <a:pt x="5968934" y="1823038"/>
                </a:lnTo>
                <a:lnTo>
                  <a:pt x="5975179" y="1773290"/>
                </a:lnTo>
                <a:lnTo>
                  <a:pt x="5981057" y="1723429"/>
                </a:lnTo>
                <a:lnTo>
                  <a:pt x="5986566" y="1673455"/>
                </a:lnTo>
                <a:lnTo>
                  <a:pt x="5991705" y="1623371"/>
                </a:lnTo>
                <a:lnTo>
                  <a:pt x="5996471" y="1573178"/>
                </a:lnTo>
                <a:lnTo>
                  <a:pt x="6000864" y="1522877"/>
                </a:lnTo>
                <a:lnTo>
                  <a:pt x="6004883" y="1472469"/>
                </a:lnTo>
                <a:lnTo>
                  <a:pt x="6008525" y="1421956"/>
                </a:lnTo>
                <a:lnTo>
                  <a:pt x="6011790" y="1371340"/>
                </a:lnTo>
                <a:lnTo>
                  <a:pt x="6014676" y="1320621"/>
                </a:lnTo>
                <a:lnTo>
                  <a:pt x="6017182" y="1269802"/>
                </a:lnTo>
                <a:lnTo>
                  <a:pt x="6019306" y="1218883"/>
                </a:lnTo>
                <a:lnTo>
                  <a:pt x="6021047" y="1167865"/>
                </a:lnTo>
                <a:lnTo>
                  <a:pt x="6022404" y="1116752"/>
                </a:lnTo>
                <a:lnTo>
                  <a:pt x="6023375" y="1065542"/>
                </a:lnTo>
                <a:lnTo>
                  <a:pt x="6023958" y="1014239"/>
                </a:lnTo>
                <a:lnTo>
                  <a:pt x="6024153" y="962844"/>
                </a:lnTo>
                <a:lnTo>
                  <a:pt x="6023947" y="910012"/>
                </a:lnTo>
                <a:lnTo>
                  <a:pt x="6023331" y="857277"/>
                </a:lnTo>
                <a:lnTo>
                  <a:pt x="6022305" y="804642"/>
                </a:lnTo>
                <a:lnTo>
                  <a:pt x="6020872" y="752108"/>
                </a:lnTo>
                <a:lnTo>
                  <a:pt x="6019033" y="699677"/>
                </a:lnTo>
                <a:lnTo>
                  <a:pt x="6016789" y="647349"/>
                </a:lnTo>
                <a:lnTo>
                  <a:pt x="6014142" y="595127"/>
                </a:lnTo>
                <a:lnTo>
                  <a:pt x="6011093" y="543011"/>
                </a:lnTo>
                <a:lnTo>
                  <a:pt x="6007644" y="491004"/>
                </a:lnTo>
                <a:lnTo>
                  <a:pt x="6003797" y="439107"/>
                </a:lnTo>
                <a:lnTo>
                  <a:pt x="5999553" y="387322"/>
                </a:lnTo>
                <a:lnTo>
                  <a:pt x="5994913" y="335649"/>
                </a:lnTo>
                <a:lnTo>
                  <a:pt x="5989880" y="284091"/>
                </a:lnTo>
                <a:lnTo>
                  <a:pt x="5953780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2955" y="318971"/>
            <a:ext cx="6095276" cy="1238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000"/>
              </a:lnSpc>
            </a:pPr>
            <a:r>
              <a:rPr sz="4000" b="1" dirty="0">
                <a:solidFill>
                  <a:srgbClr val="262626"/>
                </a:solidFill>
              </a:rPr>
              <a:t>Stress is associated  with teen risk behavior</a:t>
            </a:r>
            <a:endParaRPr sz="4000" b="1" dirty="0"/>
          </a:p>
        </p:txBody>
      </p:sp>
      <p:sp>
        <p:nvSpPr>
          <p:cNvPr id="6" name="object 6"/>
          <p:cNvSpPr/>
          <p:nvPr/>
        </p:nvSpPr>
        <p:spPr>
          <a:xfrm>
            <a:off x="6230409" y="1173193"/>
            <a:ext cx="2972762" cy="2645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31456" y="3818436"/>
            <a:ext cx="2768188" cy="21770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04998" y="3791977"/>
            <a:ext cx="2821305" cy="2230120"/>
          </a:xfrm>
          <a:custGeom>
            <a:avLst/>
            <a:gdLst/>
            <a:ahLst/>
            <a:cxnLst/>
            <a:rect l="l" t="t" r="r" b="b"/>
            <a:pathLst>
              <a:path w="2821304" h="2230120">
                <a:moveTo>
                  <a:pt x="0" y="0"/>
                </a:moveTo>
                <a:lnTo>
                  <a:pt x="2821105" y="0"/>
                </a:lnTo>
                <a:lnTo>
                  <a:pt x="2821105" y="2229993"/>
                </a:lnTo>
                <a:lnTo>
                  <a:pt x="0" y="2229993"/>
                </a:lnTo>
                <a:lnTo>
                  <a:pt x="0" y="0"/>
                </a:lnTo>
                <a:close/>
              </a:path>
            </a:pathLst>
          </a:custGeom>
          <a:ln w="529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673203" y="3818436"/>
            <a:ext cx="3362529" cy="2375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46745" y="3791977"/>
            <a:ext cx="3415665" cy="2428240"/>
          </a:xfrm>
          <a:custGeom>
            <a:avLst/>
            <a:gdLst/>
            <a:ahLst/>
            <a:cxnLst/>
            <a:rect l="l" t="t" r="r" b="b"/>
            <a:pathLst>
              <a:path w="3415665" h="2428240">
                <a:moveTo>
                  <a:pt x="0" y="0"/>
                </a:moveTo>
                <a:lnTo>
                  <a:pt x="3415445" y="0"/>
                </a:lnTo>
                <a:lnTo>
                  <a:pt x="3415445" y="2428247"/>
                </a:lnTo>
                <a:lnTo>
                  <a:pt x="0" y="2428247"/>
                </a:lnTo>
                <a:lnTo>
                  <a:pt x="0" y="0"/>
                </a:lnTo>
                <a:close/>
              </a:path>
            </a:pathLst>
          </a:custGeom>
          <a:ln w="529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14689" y="1660224"/>
            <a:ext cx="3008298" cy="2133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88231" y="1633765"/>
            <a:ext cx="3061335" cy="2186305"/>
          </a:xfrm>
          <a:custGeom>
            <a:avLst/>
            <a:gdLst/>
            <a:ahLst/>
            <a:cxnLst/>
            <a:rect l="l" t="t" r="r" b="b"/>
            <a:pathLst>
              <a:path w="3061334" h="2186304">
                <a:moveTo>
                  <a:pt x="0" y="0"/>
                </a:moveTo>
                <a:lnTo>
                  <a:pt x="3061215" y="0"/>
                </a:lnTo>
                <a:lnTo>
                  <a:pt x="3061215" y="2186315"/>
                </a:lnTo>
                <a:lnTo>
                  <a:pt x="0" y="2186315"/>
                </a:lnTo>
                <a:lnTo>
                  <a:pt x="0" y="0"/>
                </a:lnTo>
                <a:close/>
              </a:path>
            </a:pathLst>
          </a:custGeom>
          <a:ln w="529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0174" y="2068092"/>
            <a:ext cx="5584126" cy="2603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ts val="3440"/>
              </a:lnSpc>
              <a:buChar char="▪"/>
              <a:tabLst>
                <a:tab pos="469265" algn="l"/>
                <a:tab pos="469900" algn="l"/>
              </a:tabLst>
            </a:pPr>
            <a:r>
              <a:rPr sz="2900" dirty="0">
                <a:latin typeface="Arial"/>
                <a:cs typeface="Arial"/>
              </a:rPr>
              <a:t>substance misuse</a:t>
            </a:r>
          </a:p>
          <a:p>
            <a:pPr marL="469900" indent="-457200">
              <a:lnSpc>
                <a:spcPts val="3350"/>
              </a:lnSpc>
              <a:buChar char="▪"/>
              <a:tabLst>
                <a:tab pos="469265" algn="l"/>
                <a:tab pos="469900" algn="l"/>
              </a:tabLst>
            </a:pPr>
            <a:r>
              <a:rPr sz="2900" dirty="0">
                <a:latin typeface="Arial"/>
                <a:cs typeface="Arial"/>
              </a:rPr>
              <a:t>mental health difficulties</a:t>
            </a:r>
          </a:p>
          <a:p>
            <a:pPr marL="469900" indent="-457200">
              <a:lnSpc>
                <a:spcPts val="3300"/>
              </a:lnSpc>
              <a:buChar char="▪"/>
              <a:tabLst>
                <a:tab pos="469265" algn="l"/>
                <a:tab pos="469900" algn="l"/>
              </a:tabLst>
            </a:pPr>
            <a:r>
              <a:rPr sz="2900" dirty="0">
                <a:latin typeface="Arial"/>
                <a:cs typeface="Arial"/>
              </a:rPr>
              <a:t>academic problems</a:t>
            </a:r>
          </a:p>
          <a:p>
            <a:pPr marL="469900" indent="-457200">
              <a:lnSpc>
                <a:spcPts val="3350"/>
              </a:lnSpc>
              <a:buChar char="▪"/>
              <a:tabLst>
                <a:tab pos="469265" algn="l"/>
                <a:tab pos="469900" algn="l"/>
              </a:tabLst>
            </a:pPr>
            <a:r>
              <a:rPr sz="2900" dirty="0">
                <a:latin typeface="Arial"/>
                <a:cs typeface="Arial"/>
              </a:rPr>
              <a:t>poor decision-making</a:t>
            </a:r>
          </a:p>
          <a:p>
            <a:pPr marL="469900" marR="248285" indent="-457200">
              <a:lnSpc>
                <a:spcPts val="3300"/>
              </a:lnSpc>
              <a:spcBef>
                <a:spcPts val="219"/>
              </a:spcBef>
              <a:buChar char="▪"/>
              <a:tabLst>
                <a:tab pos="469265" algn="l"/>
                <a:tab pos="469900" algn="l"/>
              </a:tabLst>
            </a:pPr>
            <a:r>
              <a:rPr sz="2900" dirty="0">
                <a:latin typeface="Arial"/>
                <a:cs typeface="Arial"/>
              </a:rPr>
              <a:t>diminished physical well-being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739" y="1130300"/>
            <a:ext cx="8922385" cy="4010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800" u="sng" spc="-6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3660">
              <a:lnSpc>
                <a:spcPct val="84200"/>
              </a:lnSpc>
              <a:buAutoNum type="arabicPeriod"/>
              <a:tabLst>
                <a:tab pos="520065" algn="l"/>
                <a:tab pos="520700" algn="l"/>
              </a:tabLst>
            </a:pPr>
            <a:r>
              <a:rPr lang="en-US" sz="28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35" dirty="0"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sz="2800" spc="-40" dirty="0"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  <a:r>
              <a:rPr sz="2800" spc="25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2800" spc="-35" dirty="0">
                <a:latin typeface="Arial" panose="020B0604020202020204" pitchFamily="34" charset="0"/>
                <a:cs typeface="Arial" panose="020B0604020202020204" pitchFamily="34" charset="0"/>
              </a:rPr>
              <a:t>social factors associated</a:t>
            </a:r>
            <a:r>
              <a:rPr sz="2800" spc="-43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30" dirty="0">
                <a:latin typeface="Arial" panose="020B0604020202020204" pitchFamily="34" charset="0"/>
                <a:cs typeface="Arial" panose="020B0604020202020204" pitchFamily="34" charset="0"/>
              </a:rPr>
              <a:t>with  stress 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among </a:t>
            </a:r>
            <a:r>
              <a:rPr sz="2800" spc="-35" dirty="0">
                <a:latin typeface="Arial" panose="020B0604020202020204" pitchFamily="34" charset="0"/>
                <a:cs typeface="Arial" panose="020B0604020202020204" pitchFamily="34" charset="0"/>
              </a:rPr>
              <a:t>teens, living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800" spc="-35" dirty="0">
                <a:latin typeface="Arial" panose="020B0604020202020204" pitchFamily="34" charset="0"/>
                <a:cs typeface="Arial" panose="020B0604020202020204" pitchFamily="34" charset="0"/>
              </a:rPr>
              <a:t>rural 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communities, 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by  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convening </a:t>
            </a:r>
            <a:r>
              <a:rPr sz="2800" spc="1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800" spc="-30" dirty="0">
                <a:latin typeface="Arial" panose="020B0604020202020204" pitchFamily="34" charset="0"/>
                <a:cs typeface="Arial" panose="020B0604020202020204" pitchFamily="34" charset="0"/>
              </a:rPr>
              <a:t>series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  <a:r>
              <a:rPr sz="2800" spc="-80" dirty="0">
                <a:latin typeface="Arial" panose="020B0604020202020204" pitchFamily="34" charset="0"/>
                <a:cs typeface="Arial" panose="020B0604020202020204" pitchFamily="34" charset="0"/>
              </a:rPr>
              <a:t>“Teen 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Speak-Out”  </a:t>
            </a:r>
            <a:r>
              <a:rPr sz="2800" spc="-40" dirty="0">
                <a:latin typeface="Arial" panose="020B0604020202020204" pitchFamily="34" charset="0"/>
                <a:cs typeface="Arial" panose="020B0604020202020204" pitchFamily="34" charset="0"/>
              </a:rPr>
              <a:t>dinners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sz="2800" spc="-40" dirty="0">
                <a:latin typeface="Arial" panose="020B0604020202020204" pitchFamily="34" charset="0"/>
                <a:cs typeface="Arial" panose="020B0604020202020204" pitchFamily="34" charset="0"/>
              </a:rPr>
              <a:t>targeted 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catchment</a:t>
            </a:r>
            <a:r>
              <a:rPr sz="2800" spc="-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35" dirty="0">
                <a:latin typeface="Arial" panose="020B0604020202020204" pitchFamily="34" charset="0"/>
                <a:cs typeface="Arial" panose="020B0604020202020204" pitchFamily="34" charset="0"/>
              </a:rPr>
              <a:t>areas.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ts val="3300"/>
              </a:lnSpc>
              <a:buAutoNum type="arabicPeriod"/>
              <a:tabLst>
                <a:tab pos="520065" algn="l"/>
                <a:tab pos="520700" algn="l"/>
              </a:tabLst>
            </a:pPr>
            <a:r>
              <a:rPr lang="en-US" sz="28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40" dirty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sz="2800" spc="25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sz="2800" spc="-35" dirty="0">
                <a:latin typeface="Arial" panose="020B0604020202020204" pitchFamily="34" charset="0"/>
                <a:cs typeface="Arial" panose="020B0604020202020204" pitchFamily="34" charset="0"/>
              </a:rPr>
              <a:t>evaluate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800" spc="-35" dirty="0">
                <a:latin typeface="Arial" panose="020B0604020202020204" pitchFamily="34" charset="0"/>
                <a:cs typeface="Arial" panose="020B0604020202020204" pitchFamily="34" charset="0"/>
              </a:rPr>
              <a:t>feasibility </a:t>
            </a:r>
            <a:r>
              <a:rPr sz="2800" spc="25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2800" spc="-5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35" dirty="0">
                <a:latin typeface="Arial" panose="020B0604020202020204" pitchFamily="34" charset="0"/>
                <a:cs typeface="Arial" panose="020B0604020202020204" pitchFamily="34" charset="0"/>
              </a:rPr>
              <a:t>acceptability </a:t>
            </a:r>
            <a:r>
              <a:rPr sz="2800" spc="-60" dirty="0">
                <a:latin typeface="Arial" panose="020B0604020202020204" pitchFamily="34" charset="0"/>
                <a:cs typeface="Arial" panose="020B0604020202020204" pitchFamily="34" charset="0"/>
              </a:rPr>
              <a:t>of  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sz="2800" spc="-30" dirty="0">
                <a:latin typeface="Arial" panose="020B0604020202020204" pitchFamily="34" charset="0"/>
                <a:cs typeface="Arial" panose="020B0604020202020204" pitchFamily="34" charset="0"/>
              </a:rPr>
              <a:t>least </a:t>
            </a:r>
            <a:r>
              <a:rPr sz="2800" spc="-35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sz="2800" spc="-40" dirty="0">
                <a:latin typeface="Arial" panose="020B0604020202020204" pitchFamily="34" charset="0"/>
                <a:cs typeface="Arial" panose="020B0604020202020204" pitchFamily="34" charset="0"/>
              </a:rPr>
              <a:t>measurable intervention </a:t>
            </a:r>
            <a:r>
              <a:rPr sz="2800" spc="-1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800" spc="-40" dirty="0">
                <a:latin typeface="Arial" panose="020B0604020202020204" pitchFamily="34" charset="0"/>
                <a:cs typeface="Arial" panose="020B0604020202020204" pitchFamily="34" charset="0"/>
              </a:rPr>
              <a:t>address </a:t>
            </a:r>
            <a:r>
              <a:rPr sz="2800" spc="-30" dirty="0">
                <a:latin typeface="Arial" panose="020B0604020202020204" pitchFamily="34" charset="0"/>
                <a:cs typeface="Arial" panose="020B0604020202020204" pitchFamily="34" charset="0"/>
              </a:rPr>
              <a:t>stress  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among </a:t>
            </a:r>
            <a:r>
              <a:rPr sz="2800" spc="-35" dirty="0">
                <a:latin typeface="Arial" panose="020B0604020202020204" pitchFamily="34" charset="0"/>
                <a:cs typeface="Arial" panose="020B0604020202020204" pitchFamily="34" charset="0"/>
              </a:rPr>
              <a:t>teens </a:t>
            </a:r>
            <a:r>
              <a:rPr sz="2800" spc="-30" dirty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sz="2800" spc="-25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2800" spc="-20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sz="2800" spc="-2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45" dirty="0">
                <a:latin typeface="Arial" panose="020B0604020202020204" pitchFamily="34" charset="0"/>
                <a:cs typeface="Arial" panose="020B0604020202020204" pitchFamily="34" charset="0"/>
              </a:rPr>
              <a:t>reproduced</a:t>
            </a:r>
            <a:r>
              <a:rPr sz="2050" spc="-4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654550" cy="6858000"/>
          </a:xfrm>
          <a:custGeom>
            <a:avLst/>
            <a:gdLst/>
            <a:ahLst/>
            <a:cxnLst/>
            <a:rect l="l" t="t" r="r" b="b"/>
            <a:pathLst>
              <a:path w="4654550" h="6858000">
                <a:moveTo>
                  <a:pt x="0" y="6858000"/>
                </a:moveTo>
                <a:lnTo>
                  <a:pt x="4654293" y="6858000"/>
                </a:lnTo>
                <a:lnTo>
                  <a:pt x="465429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54293" y="0"/>
            <a:ext cx="142240" cy="6858000"/>
          </a:xfrm>
          <a:custGeom>
            <a:avLst/>
            <a:gdLst/>
            <a:ahLst/>
            <a:cxnLst/>
            <a:rect l="l" t="t" r="r" b="b"/>
            <a:pathLst>
              <a:path w="142239" h="6858000">
                <a:moveTo>
                  <a:pt x="0" y="6858000"/>
                </a:moveTo>
                <a:lnTo>
                  <a:pt x="142074" y="6858000"/>
                </a:lnTo>
                <a:lnTo>
                  <a:pt x="142074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0090" y="1143304"/>
            <a:ext cx="3073400" cy="154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5310" marR="5080" indent="-563245">
              <a:lnSpc>
                <a:spcPts val="5900"/>
              </a:lnSpc>
            </a:pPr>
            <a:r>
              <a:rPr sz="5300" spc="-325" dirty="0">
                <a:solidFill>
                  <a:srgbClr val="FFFFFF"/>
                </a:solidFill>
                <a:latin typeface="Arial"/>
                <a:cs typeface="Arial"/>
              </a:rPr>
              <a:t>Design </a:t>
            </a:r>
            <a:r>
              <a:rPr sz="5300" spc="-225" dirty="0">
                <a:solidFill>
                  <a:srgbClr val="FFFFFF"/>
                </a:solidFill>
                <a:latin typeface="Arial"/>
                <a:cs typeface="Arial"/>
              </a:rPr>
              <a:t>and  </a:t>
            </a:r>
            <a:r>
              <a:rPr sz="5300" spc="-204" dirty="0">
                <a:solidFill>
                  <a:srgbClr val="FFFFFF"/>
                </a:solidFill>
                <a:latin typeface="Arial"/>
                <a:cs typeface="Arial"/>
              </a:rPr>
              <a:t>Setting</a:t>
            </a:r>
            <a:endParaRPr sz="5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59412" y="642937"/>
            <a:ext cx="6089650" cy="0"/>
          </a:xfrm>
          <a:custGeom>
            <a:avLst/>
            <a:gdLst/>
            <a:ahLst/>
            <a:cxnLst/>
            <a:rect l="l" t="t" r="r" b="b"/>
            <a:pathLst>
              <a:path w="6089650">
                <a:moveTo>
                  <a:pt x="0" y="0"/>
                </a:moveTo>
                <a:lnTo>
                  <a:pt x="6089650" y="1"/>
                </a:lnTo>
              </a:path>
            </a:pathLst>
          </a:custGeom>
          <a:ln w="5291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4230" marR="5080">
              <a:lnSpc>
                <a:spcPct val="90300"/>
              </a:lnSpc>
            </a:pPr>
            <a:r>
              <a:rPr sz="5400" spc="-210" dirty="0"/>
              <a:t>Community-  </a:t>
            </a:r>
            <a:r>
              <a:rPr sz="5400" spc="-275" dirty="0"/>
              <a:t>engagement </a:t>
            </a:r>
            <a:r>
              <a:rPr sz="5400" spc="90" dirty="0"/>
              <a:t>&amp;  </a:t>
            </a:r>
            <a:r>
              <a:rPr sz="5400" spc="-110" dirty="0"/>
              <a:t>qualitative</a:t>
            </a:r>
            <a:r>
              <a:rPr sz="5400" spc="-350" dirty="0"/>
              <a:t> </a:t>
            </a:r>
            <a:r>
              <a:rPr sz="5400" spc="-280" dirty="0"/>
              <a:t>research</a:t>
            </a:r>
            <a:endParaRPr sz="5400"/>
          </a:p>
        </p:txBody>
      </p:sp>
      <p:sp>
        <p:nvSpPr>
          <p:cNvPr id="7" name="object 7"/>
          <p:cNvSpPr/>
          <p:nvPr/>
        </p:nvSpPr>
        <p:spPr>
          <a:xfrm>
            <a:off x="5459412" y="3429000"/>
            <a:ext cx="6089650" cy="0"/>
          </a:xfrm>
          <a:custGeom>
            <a:avLst/>
            <a:gdLst/>
            <a:ahLst/>
            <a:cxnLst/>
            <a:rect l="l" t="t" r="r" b="b"/>
            <a:pathLst>
              <a:path w="6089650">
                <a:moveTo>
                  <a:pt x="0" y="0"/>
                </a:moveTo>
                <a:lnTo>
                  <a:pt x="6089650" y="1"/>
                </a:lnTo>
              </a:path>
            </a:pathLst>
          </a:custGeom>
          <a:ln w="52916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652452" y="3639820"/>
            <a:ext cx="4999990" cy="2259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800"/>
              </a:lnSpc>
            </a:pPr>
            <a:r>
              <a:rPr sz="5400" spc="-360" dirty="0">
                <a:latin typeface="Arial"/>
                <a:cs typeface="Arial"/>
              </a:rPr>
              <a:t>Several </a:t>
            </a:r>
            <a:r>
              <a:rPr sz="5400" spc="-100" dirty="0">
                <a:latin typeface="Arial"/>
                <a:cs typeface="Arial"/>
              </a:rPr>
              <a:t>rural  </a:t>
            </a:r>
            <a:r>
              <a:rPr sz="5400" spc="-220" dirty="0">
                <a:latin typeface="Arial"/>
                <a:cs typeface="Arial"/>
              </a:rPr>
              <a:t>underserved</a:t>
            </a:r>
            <a:r>
              <a:rPr sz="5400" spc="-365" dirty="0">
                <a:latin typeface="Arial"/>
                <a:cs typeface="Arial"/>
              </a:rPr>
              <a:t> </a:t>
            </a:r>
            <a:r>
              <a:rPr sz="5400" spc="-100" dirty="0">
                <a:latin typeface="Arial"/>
                <a:cs typeface="Arial"/>
              </a:rPr>
              <a:t>rural  </a:t>
            </a:r>
            <a:r>
              <a:rPr sz="5400" spc="-170" dirty="0">
                <a:latin typeface="Arial"/>
                <a:cs typeface="Arial"/>
              </a:rPr>
              <a:t>communities</a:t>
            </a:r>
            <a:endParaRPr sz="5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24941" y="3597926"/>
            <a:ext cx="2409996" cy="2713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12128" y="4594302"/>
            <a:ext cx="608408" cy="460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12128" y="4594302"/>
            <a:ext cx="608965" cy="461009"/>
          </a:xfrm>
          <a:custGeom>
            <a:avLst/>
            <a:gdLst/>
            <a:ahLst/>
            <a:cxnLst/>
            <a:rect l="l" t="t" r="r" b="b"/>
            <a:pathLst>
              <a:path w="608964" h="461010">
                <a:moveTo>
                  <a:pt x="0" y="230408"/>
                </a:moveTo>
                <a:lnTo>
                  <a:pt x="4901" y="188992"/>
                </a:lnTo>
                <a:lnTo>
                  <a:pt x="19031" y="150011"/>
                </a:lnTo>
                <a:lnTo>
                  <a:pt x="41532" y="114116"/>
                </a:lnTo>
                <a:lnTo>
                  <a:pt x="71545" y="81959"/>
                </a:lnTo>
                <a:lnTo>
                  <a:pt x="108209" y="54189"/>
                </a:lnTo>
                <a:lnTo>
                  <a:pt x="150666" y="31457"/>
                </a:lnTo>
                <a:lnTo>
                  <a:pt x="198057" y="14414"/>
                </a:lnTo>
                <a:lnTo>
                  <a:pt x="249523" y="3712"/>
                </a:lnTo>
                <a:lnTo>
                  <a:pt x="304204" y="0"/>
                </a:lnTo>
                <a:lnTo>
                  <a:pt x="358885" y="3712"/>
                </a:lnTo>
                <a:lnTo>
                  <a:pt x="410351" y="14414"/>
                </a:lnTo>
                <a:lnTo>
                  <a:pt x="457742" y="31457"/>
                </a:lnTo>
                <a:lnTo>
                  <a:pt x="500199" y="54189"/>
                </a:lnTo>
                <a:lnTo>
                  <a:pt x="536863" y="81959"/>
                </a:lnTo>
                <a:lnTo>
                  <a:pt x="566876" y="114116"/>
                </a:lnTo>
                <a:lnTo>
                  <a:pt x="589377" y="150011"/>
                </a:lnTo>
                <a:lnTo>
                  <a:pt x="603507" y="188992"/>
                </a:lnTo>
                <a:lnTo>
                  <a:pt x="608409" y="230408"/>
                </a:lnTo>
                <a:lnTo>
                  <a:pt x="603507" y="271824"/>
                </a:lnTo>
                <a:lnTo>
                  <a:pt x="589377" y="310805"/>
                </a:lnTo>
                <a:lnTo>
                  <a:pt x="566876" y="346700"/>
                </a:lnTo>
                <a:lnTo>
                  <a:pt x="536863" y="378857"/>
                </a:lnTo>
                <a:lnTo>
                  <a:pt x="500199" y="406627"/>
                </a:lnTo>
                <a:lnTo>
                  <a:pt x="457742" y="429359"/>
                </a:lnTo>
                <a:lnTo>
                  <a:pt x="410351" y="446402"/>
                </a:lnTo>
                <a:lnTo>
                  <a:pt x="358885" y="457104"/>
                </a:lnTo>
                <a:lnTo>
                  <a:pt x="304204" y="460817"/>
                </a:lnTo>
                <a:lnTo>
                  <a:pt x="249523" y="457104"/>
                </a:lnTo>
                <a:lnTo>
                  <a:pt x="198057" y="446402"/>
                </a:lnTo>
                <a:lnTo>
                  <a:pt x="150666" y="429359"/>
                </a:lnTo>
                <a:lnTo>
                  <a:pt x="108209" y="406627"/>
                </a:lnTo>
                <a:lnTo>
                  <a:pt x="71545" y="378857"/>
                </a:lnTo>
                <a:lnTo>
                  <a:pt x="41532" y="346700"/>
                </a:lnTo>
                <a:lnTo>
                  <a:pt x="19031" y="310805"/>
                </a:lnTo>
                <a:lnTo>
                  <a:pt x="4901" y="271824"/>
                </a:lnTo>
                <a:lnTo>
                  <a:pt x="0" y="230408"/>
                </a:lnTo>
                <a:close/>
              </a:path>
            </a:pathLst>
          </a:custGeom>
          <a:ln w="5291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5084" y="1410982"/>
            <a:ext cx="39878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u="sng" dirty="0"/>
              <a:t>Participants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9200" y="2590800"/>
            <a:ext cx="10055861" cy="3116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/>
                <a:cs typeface="Arial"/>
              </a:rPr>
              <a:t>Teens, 13-19 years of age</a:t>
            </a:r>
            <a:br>
              <a:rPr lang="en-US" sz="3600" dirty="0">
                <a:latin typeface="Arial"/>
                <a:cs typeface="Arial"/>
              </a:rPr>
            </a:br>
            <a:endParaRPr sz="3600" dirty="0">
              <a:latin typeface="Arial"/>
              <a:cs typeface="Arial"/>
            </a:endParaRPr>
          </a:p>
          <a:p>
            <a:pPr marL="12700" marR="5080">
              <a:lnSpc>
                <a:spcPct val="86300"/>
              </a:lnSpc>
              <a:spcBef>
                <a:spcPts val="800"/>
              </a:spcBef>
            </a:pPr>
            <a:r>
              <a:rPr sz="3600" dirty="0">
                <a:latin typeface="Arial"/>
                <a:cs typeface="Arial"/>
              </a:rPr>
              <a:t>Teen Advisory Board (TAB), including teenagers, community member advocates/stakeholders, primary care clinicians, members of the research team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4192" rIns="0" bIns="0" rtlCol="0">
            <a:spAutoFit/>
          </a:bodyPr>
          <a:lstStyle/>
          <a:p>
            <a:pPr marL="4852670" marR="5080" indent="46990">
              <a:lnSpc>
                <a:spcPts val="3300"/>
              </a:lnSpc>
            </a:pPr>
            <a:r>
              <a:rPr spc="-150" dirty="0"/>
              <a:t>“Engagement” dinners </a:t>
            </a:r>
            <a:r>
              <a:rPr spc="-15" dirty="0"/>
              <a:t>with </a:t>
            </a:r>
            <a:r>
              <a:rPr spc="-85" dirty="0"/>
              <a:t>prompt  </a:t>
            </a:r>
            <a:r>
              <a:rPr spc="-155" dirty="0"/>
              <a:t>questions, </a:t>
            </a:r>
            <a:r>
              <a:rPr spc="-185" dirty="0"/>
              <a:t>discussion,</a:t>
            </a:r>
            <a:r>
              <a:rPr spc="-265" dirty="0"/>
              <a:t> </a:t>
            </a:r>
            <a:r>
              <a:rPr spc="-130" dirty="0"/>
              <a:t>brainstorming</a:t>
            </a:r>
          </a:p>
        </p:txBody>
      </p:sp>
      <p:sp>
        <p:nvSpPr>
          <p:cNvPr id="3" name="object 3"/>
          <p:cNvSpPr/>
          <p:nvPr/>
        </p:nvSpPr>
        <p:spPr>
          <a:xfrm>
            <a:off x="8801406" y="3398332"/>
            <a:ext cx="475615" cy="475615"/>
          </a:xfrm>
          <a:custGeom>
            <a:avLst/>
            <a:gdLst/>
            <a:ahLst/>
            <a:cxnLst/>
            <a:rect l="l" t="t" r="r" b="b"/>
            <a:pathLst>
              <a:path w="475615" h="475614">
                <a:moveTo>
                  <a:pt x="264974" y="237702"/>
                </a:moveTo>
                <a:lnTo>
                  <a:pt x="25831" y="377202"/>
                </a:lnTo>
                <a:lnTo>
                  <a:pt x="10135" y="391172"/>
                </a:lnTo>
                <a:lnTo>
                  <a:pt x="1320" y="409443"/>
                </a:lnTo>
                <a:lnTo>
                  <a:pt x="0" y="429686"/>
                </a:lnTo>
                <a:lnTo>
                  <a:pt x="6786" y="449574"/>
                </a:lnTo>
                <a:lnTo>
                  <a:pt x="20756" y="465270"/>
                </a:lnTo>
                <a:lnTo>
                  <a:pt x="39027" y="474085"/>
                </a:lnTo>
                <a:lnTo>
                  <a:pt x="59270" y="475406"/>
                </a:lnTo>
                <a:lnTo>
                  <a:pt x="79157" y="468619"/>
                </a:lnTo>
                <a:lnTo>
                  <a:pt x="384302" y="290618"/>
                </a:lnTo>
                <a:lnTo>
                  <a:pt x="369993" y="290618"/>
                </a:lnTo>
                <a:lnTo>
                  <a:pt x="369993" y="283410"/>
                </a:lnTo>
                <a:lnTo>
                  <a:pt x="343331" y="283410"/>
                </a:lnTo>
                <a:lnTo>
                  <a:pt x="264974" y="237702"/>
                </a:lnTo>
                <a:close/>
              </a:path>
              <a:path w="475615" h="475614">
                <a:moveTo>
                  <a:pt x="174260" y="184785"/>
                </a:moveTo>
                <a:lnTo>
                  <a:pt x="53545" y="184785"/>
                </a:lnTo>
                <a:lnTo>
                  <a:pt x="53545" y="290618"/>
                </a:lnTo>
                <a:lnTo>
                  <a:pt x="174260" y="290618"/>
                </a:lnTo>
                <a:lnTo>
                  <a:pt x="264974" y="237702"/>
                </a:lnTo>
                <a:lnTo>
                  <a:pt x="174260" y="184785"/>
                </a:lnTo>
                <a:close/>
              </a:path>
              <a:path w="475615" h="475614">
                <a:moveTo>
                  <a:pt x="384299" y="184785"/>
                </a:moveTo>
                <a:lnTo>
                  <a:pt x="369993" y="184785"/>
                </a:lnTo>
                <a:lnTo>
                  <a:pt x="369993" y="290618"/>
                </a:lnTo>
                <a:lnTo>
                  <a:pt x="384302" y="290618"/>
                </a:lnTo>
                <a:lnTo>
                  <a:pt x="475015" y="237703"/>
                </a:lnTo>
                <a:lnTo>
                  <a:pt x="384299" y="184785"/>
                </a:lnTo>
                <a:close/>
              </a:path>
              <a:path w="475615" h="475614">
                <a:moveTo>
                  <a:pt x="343331" y="191994"/>
                </a:moveTo>
                <a:lnTo>
                  <a:pt x="264974" y="237702"/>
                </a:lnTo>
                <a:lnTo>
                  <a:pt x="343331" y="283410"/>
                </a:lnTo>
                <a:lnTo>
                  <a:pt x="343331" y="191994"/>
                </a:lnTo>
                <a:close/>
              </a:path>
              <a:path w="475615" h="475614">
                <a:moveTo>
                  <a:pt x="369993" y="191994"/>
                </a:moveTo>
                <a:lnTo>
                  <a:pt x="343331" y="191994"/>
                </a:lnTo>
                <a:lnTo>
                  <a:pt x="343331" y="283410"/>
                </a:lnTo>
                <a:lnTo>
                  <a:pt x="369993" y="283410"/>
                </a:lnTo>
                <a:lnTo>
                  <a:pt x="369993" y="191994"/>
                </a:lnTo>
                <a:close/>
              </a:path>
              <a:path w="475615" h="475614">
                <a:moveTo>
                  <a:pt x="59270" y="0"/>
                </a:moveTo>
                <a:lnTo>
                  <a:pt x="39027" y="1320"/>
                </a:lnTo>
                <a:lnTo>
                  <a:pt x="20756" y="10135"/>
                </a:lnTo>
                <a:lnTo>
                  <a:pt x="6786" y="25831"/>
                </a:lnTo>
                <a:lnTo>
                  <a:pt x="0" y="45718"/>
                </a:lnTo>
                <a:lnTo>
                  <a:pt x="1320" y="65961"/>
                </a:lnTo>
                <a:lnTo>
                  <a:pt x="10135" y="84231"/>
                </a:lnTo>
                <a:lnTo>
                  <a:pt x="25831" y="98202"/>
                </a:lnTo>
                <a:lnTo>
                  <a:pt x="264974" y="237702"/>
                </a:lnTo>
                <a:lnTo>
                  <a:pt x="343331" y="191994"/>
                </a:lnTo>
                <a:lnTo>
                  <a:pt x="369993" y="191994"/>
                </a:lnTo>
                <a:lnTo>
                  <a:pt x="369993" y="184785"/>
                </a:lnTo>
                <a:lnTo>
                  <a:pt x="384299" y="184785"/>
                </a:lnTo>
                <a:lnTo>
                  <a:pt x="79157" y="6786"/>
                </a:lnTo>
                <a:lnTo>
                  <a:pt x="59270" y="0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48300" y="2946400"/>
            <a:ext cx="34417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07616" y="2988386"/>
            <a:ext cx="2929255" cy="1238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110"/>
              </a:lnSpc>
            </a:pPr>
            <a:r>
              <a:rPr sz="2900" spc="-75" dirty="0">
                <a:latin typeface="Arial"/>
                <a:cs typeface="Arial"/>
              </a:rPr>
              <a:t>Identify</a:t>
            </a:r>
            <a:r>
              <a:rPr sz="2900" spc="-280" dirty="0">
                <a:latin typeface="Arial"/>
                <a:cs typeface="Arial"/>
              </a:rPr>
              <a:t> </a:t>
            </a:r>
            <a:r>
              <a:rPr sz="2900" spc="-140" dirty="0">
                <a:latin typeface="Arial"/>
                <a:cs typeface="Arial"/>
              </a:rPr>
              <a:t>perceptions</a:t>
            </a:r>
            <a:endParaRPr sz="2900">
              <a:latin typeface="Arial"/>
              <a:cs typeface="Arial"/>
            </a:endParaRPr>
          </a:p>
          <a:p>
            <a:pPr marL="229870" marR="222250" indent="1905" algn="ctr">
              <a:lnSpc>
                <a:spcPts val="2900"/>
              </a:lnSpc>
              <a:spcBef>
                <a:spcPts val="540"/>
              </a:spcBef>
            </a:pPr>
            <a:r>
              <a:rPr sz="2900" spc="-30" dirty="0">
                <a:latin typeface="Arial"/>
                <a:cs typeface="Arial"/>
              </a:rPr>
              <a:t>of </a:t>
            </a:r>
            <a:r>
              <a:rPr sz="2900" spc="-200" dirty="0">
                <a:latin typeface="Arial"/>
                <a:cs typeface="Arial"/>
              </a:rPr>
              <a:t>approaches</a:t>
            </a:r>
            <a:r>
              <a:rPr sz="2900" spc="-445" dirty="0">
                <a:latin typeface="Arial"/>
                <a:cs typeface="Arial"/>
              </a:rPr>
              <a:t> </a:t>
            </a:r>
            <a:r>
              <a:rPr sz="2900" spc="10" dirty="0">
                <a:latin typeface="Arial"/>
                <a:cs typeface="Arial"/>
              </a:rPr>
              <a:t>to  </a:t>
            </a:r>
            <a:r>
              <a:rPr sz="2900" spc="-195" dirty="0">
                <a:latin typeface="Arial"/>
                <a:cs typeface="Arial"/>
              </a:rPr>
              <a:t>addressing</a:t>
            </a:r>
            <a:r>
              <a:rPr sz="2900" spc="-270" dirty="0">
                <a:latin typeface="Arial"/>
                <a:cs typeface="Arial"/>
              </a:rPr>
              <a:t> </a:t>
            </a:r>
            <a:r>
              <a:rPr sz="2900" spc="-200" dirty="0">
                <a:latin typeface="Arial"/>
                <a:cs typeface="Arial"/>
              </a:rPr>
              <a:t>stress</a:t>
            </a:r>
            <a:endParaRPr sz="2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74797" y="4289243"/>
            <a:ext cx="2178685" cy="584200"/>
          </a:xfrm>
          <a:custGeom>
            <a:avLst/>
            <a:gdLst/>
            <a:ahLst/>
            <a:cxnLst/>
            <a:rect l="l" t="t" r="r" b="b"/>
            <a:pathLst>
              <a:path w="2178684" h="584200">
                <a:moveTo>
                  <a:pt x="45718" y="108632"/>
                </a:moveTo>
                <a:lnTo>
                  <a:pt x="25831" y="115418"/>
                </a:lnTo>
                <a:lnTo>
                  <a:pt x="10135" y="129389"/>
                </a:lnTo>
                <a:lnTo>
                  <a:pt x="1320" y="147660"/>
                </a:lnTo>
                <a:lnTo>
                  <a:pt x="0" y="167903"/>
                </a:lnTo>
                <a:lnTo>
                  <a:pt x="6786" y="187791"/>
                </a:lnTo>
                <a:lnTo>
                  <a:pt x="237703" y="583647"/>
                </a:lnTo>
                <a:lnTo>
                  <a:pt x="298964" y="478627"/>
                </a:lnTo>
                <a:lnTo>
                  <a:pt x="184785" y="478627"/>
                </a:lnTo>
                <a:lnTo>
                  <a:pt x="184785" y="282892"/>
                </a:lnTo>
                <a:lnTo>
                  <a:pt x="98202" y="134463"/>
                </a:lnTo>
                <a:lnTo>
                  <a:pt x="84231" y="118767"/>
                </a:lnTo>
                <a:lnTo>
                  <a:pt x="65961" y="109952"/>
                </a:lnTo>
                <a:lnTo>
                  <a:pt x="45718" y="108632"/>
                </a:lnTo>
                <a:close/>
              </a:path>
              <a:path w="2178684" h="584200">
                <a:moveTo>
                  <a:pt x="184785" y="282892"/>
                </a:moveTo>
                <a:lnTo>
                  <a:pt x="184785" y="478627"/>
                </a:lnTo>
                <a:lnTo>
                  <a:pt x="290618" y="478627"/>
                </a:lnTo>
                <a:lnTo>
                  <a:pt x="290618" y="451963"/>
                </a:lnTo>
                <a:lnTo>
                  <a:pt x="191994" y="451963"/>
                </a:lnTo>
                <a:lnTo>
                  <a:pt x="237702" y="373606"/>
                </a:lnTo>
                <a:lnTo>
                  <a:pt x="184785" y="282892"/>
                </a:lnTo>
                <a:close/>
              </a:path>
              <a:path w="2178684" h="584200">
                <a:moveTo>
                  <a:pt x="398030" y="308800"/>
                </a:moveTo>
                <a:lnTo>
                  <a:pt x="290618" y="308800"/>
                </a:lnTo>
                <a:lnTo>
                  <a:pt x="290618" y="478627"/>
                </a:lnTo>
                <a:lnTo>
                  <a:pt x="298964" y="478627"/>
                </a:lnTo>
                <a:lnTo>
                  <a:pt x="398030" y="308800"/>
                </a:lnTo>
                <a:close/>
              </a:path>
              <a:path w="2178684" h="584200">
                <a:moveTo>
                  <a:pt x="237702" y="373606"/>
                </a:moveTo>
                <a:lnTo>
                  <a:pt x="191994" y="451963"/>
                </a:lnTo>
                <a:lnTo>
                  <a:pt x="283411" y="451963"/>
                </a:lnTo>
                <a:lnTo>
                  <a:pt x="237702" y="373606"/>
                </a:lnTo>
                <a:close/>
              </a:path>
              <a:path w="2178684" h="584200">
                <a:moveTo>
                  <a:pt x="290618" y="308800"/>
                </a:moveTo>
                <a:lnTo>
                  <a:pt x="254347" y="345072"/>
                </a:lnTo>
                <a:lnTo>
                  <a:pt x="237702" y="373606"/>
                </a:lnTo>
                <a:lnTo>
                  <a:pt x="283411" y="451963"/>
                </a:lnTo>
                <a:lnTo>
                  <a:pt x="290618" y="451963"/>
                </a:lnTo>
                <a:lnTo>
                  <a:pt x="290618" y="308800"/>
                </a:lnTo>
                <a:close/>
              </a:path>
              <a:path w="2178684" h="584200">
                <a:moveTo>
                  <a:pt x="306374" y="255883"/>
                </a:moveTo>
                <a:lnTo>
                  <a:pt x="184785" y="255883"/>
                </a:lnTo>
                <a:lnTo>
                  <a:pt x="184785" y="282892"/>
                </a:lnTo>
                <a:lnTo>
                  <a:pt x="237702" y="373606"/>
                </a:lnTo>
                <a:lnTo>
                  <a:pt x="244637" y="361717"/>
                </a:lnTo>
                <a:lnTo>
                  <a:pt x="237703" y="361717"/>
                </a:lnTo>
                <a:lnTo>
                  <a:pt x="254347" y="345072"/>
                </a:lnTo>
                <a:lnTo>
                  <a:pt x="306374" y="255883"/>
                </a:lnTo>
                <a:close/>
              </a:path>
              <a:path w="2178684" h="584200">
                <a:moveTo>
                  <a:pt x="254347" y="345072"/>
                </a:moveTo>
                <a:lnTo>
                  <a:pt x="237703" y="361717"/>
                </a:lnTo>
                <a:lnTo>
                  <a:pt x="244637" y="361717"/>
                </a:lnTo>
                <a:lnTo>
                  <a:pt x="254347" y="345072"/>
                </a:lnTo>
                <a:close/>
              </a:path>
              <a:path w="2178684" h="584200">
                <a:moveTo>
                  <a:pt x="2072541" y="255883"/>
                </a:moveTo>
                <a:lnTo>
                  <a:pt x="428898" y="255883"/>
                </a:lnTo>
                <a:lnTo>
                  <a:pt x="367162" y="361717"/>
                </a:lnTo>
                <a:lnTo>
                  <a:pt x="2178374" y="361717"/>
                </a:lnTo>
                <a:lnTo>
                  <a:pt x="2178374" y="308800"/>
                </a:lnTo>
                <a:lnTo>
                  <a:pt x="2072541" y="308800"/>
                </a:lnTo>
                <a:lnTo>
                  <a:pt x="2072541" y="255883"/>
                </a:lnTo>
                <a:close/>
              </a:path>
              <a:path w="2178684" h="584200">
                <a:moveTo>
                  <a:pt x="429687" y="108632"/>
                </a:moveTo>
                <a:lnTo>
                  <a:pt x="409444" y="109952"/>
                </a:lnTo>
                <a:lnTo>
                  <a:pt x="391172" y="118767"/>
                </a:lnTo>
                <a:lnTo>
                  <a:pt x="377202" y="134463"/>
                </a:lnTo>
                <a:lnTo>
                  <a:pt x="254347" y="345072"/>
                </a:lnTo>
                <a:lnTo>
                  <a:pt x="290618" y="308800"/>
                </a:lnTo>
                <a:lnTo>
                  <a:pt x="398030" y="308800"/>
                </a:lnTo>
                <a:lnTo>
                  <a:pt x="468619" y="187791"/>
                </a:lnTo>
                <a:lnTo>
                  <a:pt x="475406" y="167903"/>
                </a:lnTo>
                <a:lnTo>
                  <a:pt x="474085" y="147660"/>
                </a:lnTo>
                <a:lnTo>
                  <a:pt x="465270" y="129389"/>
                </a:lnTo>
                <a:lnTo>
                  <a:pt x="449574" y="115418"/>
                </a:lnTo>
                <a:lnTo>
                  <a:pt x="429687" y="108632"/>
                </a:lnTo>
                <a:close/>
              </a:path>
              <a:path w="2178684" h="584200">
                <a:moveTo>
                  <a:pt x="2178374" y="0"/>
                </a:moveTo>
                <a:lnTo>
                  <a:pt x="2072541" y="0"/>
                </a:lnTo>
                <a:lnTo>
                  <a:pt x="2072541" y="308800"/>
                </a:lnTo>
                <a:lnTo>
                  <a:pt x="2125458" y="255883"/>
                </a:lnTo>
                <a:lnTo>
                  <a:pt x="2178374" y="255883"/>
                </a:lnTo>
                <a:lnTo>
                  <a:pt x="2178374" y="0"/>
                </a:lnTo>
                <a:close/>
              </a:path>
              <a:path w="2178684" h="584200">
                <a:moveTo>
                  <a:pt x="2178374" y="255883"/>
                </a:moveTo>
                <a:lnTo>
                  <a:pt x="2125458" y="255883"/>
                </a:lnTo>
                <a:lnTo>
                  <a:pt x="2072541" y="308800"/>
                </a:lnTo>
                <a:lnTo>
                  <a:pt x="2178374" y="308800"/>
                </a:lnTo>
                <a:lnTo>
                  <a:pt x="2178374" y="255883"/>
                </a:lnTo>
                <a:close/>
              </a:path>
            </a:pathLst>
          </a:custGeom>
          <a:solidFill>
            <a:srgbClr val="445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71000" y="2946400"/>
            <a:ext cx="22479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440769" y="3125551"/>
            <a:ext cx="1913889" cy="984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1600"/>
              </a:lnSpc>
            </a:pPr>
            <a:r>
              <a:rPr sz="2050" spc="-30" dirty="0">
                <a:latin typeface="Arial"/>
                <a:cs typeface="Arial"/>
              </a:rPr>
              <a:t>Establishment</a:t>
            </a:r>
            <a:r>
              <a:rPr sz="2050" spc="-105" dirty="0">
                <a:latin typeface="Arial"/>
                <a:cs typeface="Arial"/>
              </a:rPr>
              <a:t> </a:t>
            </a:r>
            <a:r>
              <a:rPr sz="2050" spc="40" dirty="0">
                <a:latin typeface="Arial"/>
                <a:cs typeface="Arial"/>
              </a:rPr>
              <a:t>of  </a:t>
            </a:r>
            <a:r>
              <a:rPr sz="2050" spc="-145" dirty="0">
                <a:latin typeface="Arial"/>
                <a:cs typeface="Arial"/>
              </a:rPr>
              <a:t>a </a:t>
            </a:r>
            <a:r>
              <a:rPr sz="2050" spc="-130" dirty="0">
                <a:latin typeface="Arial"/>
                <a:cs typeface="Arial"/>
              </a:rPr>
              <a:t>Teen </a:t>
            </a:r>
            <a:r>
              <a:rPr sz="2050" spc="-30" dirty="0">
                <a:latin typeface="Arial"/>
                <a:cs typeface="Arial"/>
              </a:rPr>
              <a:t>Advisory  </a:t>
            </a:r>
            <a:r>
              <a:rPr sz="2050" spc="-50" dirty="0">
                <a:latin typeface="Arial"/>
                <a:cs typeface="Arial"/>
              </a:rPr>
              <a:t>Board</a:t>
            </a:r>
            <a:r>
              <a:rPr sz="2050" spc="-85" dirty="0">
                <a:latin typeface="Arial"/>
                <a:cs typeface="Arial"/>
              </a:rPr>
              <a:t> </a:t>
            </a:r>
            <a:r>
              <a:rPr sz="2050" spc="-130" dirty="0">
                <a:latin typeface="Arial"/>
                <a:cs typeface="Arial"/>
              </a:rPr>
              <a:t>(TAB)</a:t>
            </a:r>
            <a:endParaRPr sz="20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48300" y="4876800"/>
            <a:ext cx="613410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96799" y="5270500"/>
            <a:ext cx="4839970" cy="48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spc="-225" dirty="0">
                <a:latin typeface="Arial"/>
                <a:cs typeface="Arial"/>
              </a:rPr>
              <a:t>Design </a:t>
            </a:r>
            <a:r>
              <a:rPr sz="2900" spc="55" dirty="0">
                <a:latin typeface="Arial"/>
                <a:cs typeface="Arial"/>
              </a:rPr>
              <a:t>&amp; </a:t>
            </a:r>
            <a:r>
              <a:rPr sz="2900" spc="-110" dirty="0">
                <a:latin typeface="Arial"/>
                <a:cs typeface="Arial"/>
              </a:rPr>
              <a:t>implement</a:t>
            </a:r>
            <a:r>
              <a:rPr sz="2900" spc="-540" dirty="0">
                <a:latin typeface="Arial"/>
                <a:cs typeface="Arial"/>
              </a:rPr>
              <a:t> </a:t>
            </a:r>
            <a:r>
              <a:rPr sz="2900" spc="-85" dirty="0">
                <a:latin typeface="Arial"/>
                <a:cs typeface="Arial"/>
              </a:rPr>
              <a:t>intervention</a:t>
            </a:r>
            <a:endParaRPr sz="2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3392" y="2425700"/>
            <a:ext cx="4074160" cy="948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800" spc="-229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r>
              <a:rPr sz="5800" spc="-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800" spc="-440" dirty="0">
                <a:solidFill>
                  <a:srgbClr val="FFFFFF"/>
                </a:solidFill>
                <a:latin typeface="Arial"/>
                <a:cs typeface="Arial"/>
              </a:rPr>
              <a:t>Phases</a:t>
            </a:r>
            <a:endParaRPr sz="5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1563" y="320040"/>
            <a:ext cx="11549380" cy="6217920"/>
          </a:xfrm>
          <a:custGeom>
            <a:avLst/>
            <a:gdLst/>
            <a:ahLst/>
            <a:cxnLst/>
            <a:rect l="l" t="t" r="r" b="b"/>
            <a:pathLst>
              <a:path w="11549380" h="6217920">
                <a:moveTo>
                  <a:pt x="0" y="6217920"/>
                </a:moveTo>
                <a:lnTo>
                  <a:pt x="11548872" y="6217920"/>
                </a:lnTo>
                <a:lnTo>
                  <a:pt x="11548872" y="0"/>
                </a:lnTo>
                <a:lnTo>
                  <a:pt x="0" y="0"/>
                </a:lnTo>
                <a:lnTo>
                  <a:pt x="0" y="6217920"/>
                </a:lnTo>
                <a:close/>
              </a:path>
            </a:pathLst>
          </a:custGeom>
          <a:solidFill>
            <a:srgbClr val="E7E6E6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55891" y="2057398"/>
            <a:ext cx="0" cy="2743200"/>
          </a:xfrm>
          <a:custGeom>
            <a:avLst/>
            <a:gdLst/>
            <a:ahLst/>
            <a:cxnLst/>
            <a:rect l="l" t="t" r="r" b="b"/>
            <a:pathLst>
              <a:path h="2743200">
                <a:moveTo>
                  <a:pt x="0" y="0"/>
                </a:moveTo>
                <a:lnTo>
                  <a:pt x="1" y="2743200"/>
                </a:lnTo>
              </a:path>
            </a:pathLst>
          </a:custGeom>
          <a:ln w="52916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59328" y="2949765"/>
            <a:ext cx="643445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00" spc="-275" dirty="0">
                <a:solidFill>
                  <a:srgbClr val="262626"/>
                </a:solidFill>
                <a:latin typeface="Arial"/>
                <a:cs typeface="Arial"/>
              </a:rPr>
              <a:t>“Teen </a:t>
            </a:r>
            <a:r>
              <a:rPr sz="4900" spc="-295" dirty="0">
                <a:solidFill>
                  <a:srgbClr val="262626"/>
                </a:solidFill>
                <a:latin typeface="Arial"/>
                <a:cs typeface="Arial"/>
              </a:rPr>
              <a:t>Speak-Out”</a:t>
            </a:r>
            <a:r>
              <a:rPr sz="4900" spc="-495" dirty="0">
                <a:solidFill>
                  <a:srgbClr val="262626"/>
                </a:solidFill>
                <a:latin typeface="Arial"/>
                <a:cs typeface="Arial"/>
              </a:rPr>
              <a:t> </a:t>
            </a:r>
            <a:r>
              <a:rPr sz="4900" spc="-295" dirty="0">
                <a:solidFill>
                  <a:srgbClr val="262626"/>
                </a:solidFill>
                <a:latin typeface="Arial"/>
                <a:cs typeface="Arial"/>
              </a:rPr>
              <a:t>Dinners</a:t>
            </a:r>
            <a:endParaRPr sz="4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0305" y="558800"/>
            <a:ext cx="2254250" cy="480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b="1" spc="-270" dirty="0">
                <a:latin typeface="Arial"/>
                <a:cs typeface="Arial"/>
              </a:rPr>
              <a:t>Five</a:t>
            </a:r>
            <a:r>
              <a:rPr b="1" spc="-300" dirty="0">
                <a:latin typeface="Arial"/>
                <a:cs typeface="Arial"/>
              </a:rPr>
              <a:t> </a:t>
            </a:r>
            <a:r>
              <a:rPr b="1" spc="-250" dirty="0">
                <a:latin typeface="Arial"/>
                <a:cs typeface="Arial"/>
              </a:rPr>
              <a:t>events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0305" y="1618670"/>
            <a:ext cx="3131820" cy="157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571500">
              <a:lnSpc>
                <a:spcPts val="2945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900" b="1" spc="-140" dirty="0">
                <a:latin typeface="Arial"/>
                <a:cs typeface="Arial"/>
              </a:rPr>
              <a:t>More </a:t>
            </a:r>
            <a:r>
              <a:rPr sz="2900" b="1" spc="-180" dirty="0">
                <a:latin typeface="Arial"/>
                <a:cs typeface="Arial"/>
              </a:rPr>
              <a:t>than</a:t>
            </a:r>
            <a:r>
              <a:rPr sz="2900" b="1" spc="-390" dirty="0">
                <a:latin typeface="Arial"/>
                <a:cs typeface="Arial"/>
              </a:rPr>
              <a:t> </a:t>
            </a:r>
            <a:r>
              <a:rPr sz="2900" b="1" spc="-165" dirty="0">
                <a:latin typeface="Arial"/>
                <a:cs typeface="Arial"/>
              </a:rPr>
              <a:t>35</a:t>
            </a:r>
            <a:endParaRPr sz="2900" dirty="0">
              <a:latin typeface="Arial"/>
              <a:cs typeface="Arial"/>
            </a:endParaRPr>
          </a:p>
          <a:p>
            <a:pPr marL="583565" marR="5080">
              <a:lnSpc>
                <a:spcPts val="2900"/>
              </a:lnSpc>
              <a:spcBef>
                <a:spcPts val="490"/>
              </a:spcBef>
            </a:pPr>
            <a:r>
              <a:rPr sz="2900" b="1" spc="-229" dirty="0">
                <a:latin typeface="Arial"/>
                <a:cs typeface="Arial"/>
              </a:rPr>
              <a:t>teens </a:t>
            </a:r>
            <a:r>
              <a:rPr sz="2900" b="1" spc="-125" dirty="0">
                <a:latin typeface="Arial"/>
                <a:cs typeface="Arial"/>
              </a:rPr>
              <a:t>with </a:t>
            </a:r>
            <a:r>
              <a:rPr sz="2900" b="1" spc="-310" dirty="0">
                <a:latin typeface="Arial"/>
                <a:cs typeface="Arial"/>
              </a:rPr>
              <a:t>some  </a:t>
            </a:r>
            <a:r>
              <a:rPr sz="2900" b="1" spc="-204" dirty="0">
                <a:latin typeface="Arial"/>
                <a:cs typeface="Arial"/>
              </a:rPr>
              <a:t>attending  </a:t>
            </a:r>
            <a:r>
              <a:rPr sz="2900" b="1" spc="-170" dirty="0">
                <a:latin typeface="Arial"/>
                <a:cs typeface="Arial"/>
              </a:rPr>
              <a:t>multiple</a:t>
            </a:r>
            <a:r>
              <a:rPr sz="2900" b="1" spc="-320" dirty="0">
                <a:latin typeface="Arial"/>
                <a:cs typeface="Arial"/>
              </a:rPr>
              <a:t> </a:t>
            </a:r>
            <a:r>
              <a:rPr sz="2900" b="1" spc="-355" dirty="0">
                <a:latin typeface="Arial"/>
                <a:cs typeface="Arial"/>
              </a:rPr>
              <a:t>sessions</a:t>
            </a:r>
            <a:endParaRPr sz="29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0305" y="3807459"/>
            <a:ext cx="2481580" cy="2146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marR="321310" indent="-571500">
              <a:lnSpc>
                <a:spcPts val="29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900" b="1" spc="-290" dirty="0">
                <a:latin typeface="Arial"/>
                <a:cs typeface="Arial"/>
              </a:rPr>
              <a:t>Two</a:t>
            </a:r>
            <a:r>
              <a:rPr sz="2900" b="1" spc="-325" dirty="0">
                <a:latin typeface="Arial"/>
                <a:cs typeface="Arial"/>
              </a:rPr>
              <a:t> </a:t>
            </a:r>
            <a:r>
              <a:rPr sz="2900" b="1" spc="-215" dirty="0">
                <a:latin typeface="Arial"/>
                <a:cs typeface="Arial"/>
              </a:rPr>
              <a:t>youth  </a:t>
            </a:r>
            <a:r>
              <a:rPr sz="2900" b="1" spc="-235" dirty="0">
                <a:latin typeface="Arial"/>
                <a:cs typeface="Arial"/>
              </a:rPr>
              <a:t>leaders</a:t>
            </a:r>
            <a:endParaRPr sz="2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4300">
              <a:latin typeface="Times New Roman"/>
              <a:cs typeface="Times New Roman"/>
            </a:endParaRPr>
          </a:p>
          <a:p>
            <a:pPr marL="584200" marR="5080" indent="-571500">
              <a:lnSpc>
                <a:spcPts val="29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2900" b="1" spc="-270" dirty="0">
                <a:latin typeface="Arial"/>
                <a:cs typeface="Arial"/>
              </a:rPr>
              <a:t>Community  </a:t>
            </a:r>
            <a:r>
              <a:rPr sz="2900" b="1" spc="-340" dirty="0">
                <a:latin typeface="Arial"/>
                <a:cs typeface="Arial"/>
              </a:rPr>
              <a:t>s</a:t>
            </a:r>
            <a:r>
              <a:rPr sz="2900" b="1" spc="-220" dirty="0">
                <a:latin typeface="Arial"/>
                <a:cs typeface="Arial"/>
              </a:rPr>
              <a:t>t</a:t>
            </a:r>
            <a:r>
              <a:rPr sz="2900" b="1" spc="-229" dirty="0">
                <a:latin typeface="Arial"/>
                <a:cs typeface="Arial"/>
              </a:rPr>
              <a:t>a</a:t>
            </a:r>
            <a:r>
              <a:rPr sz="2900" b="1" spc="-345" dirty="0">
                <a:latin typeface="Arial"/>
                <a:cs typeface="Arial"/>
              </a:rPr>
              <a:t>k</a:t>
            </a:r>
            <a:r>
              <a:rPr sz="2900" b="1" spc="-200" dirty="0">
                <a:latin typeface="Arial"/>
                <a:cs typeface="Arial"/>
              </a:rPr>
              <a:t>e</a:t>
            </a:r>
            <a:r>
              <a:rPr sz="2900" b="1" spc="-275" dirty="0">
                <a:latin typeface="Arial"/>
                <a:cs typeface="Arial"/>
              </a:rPr>
              <a:t>ho</a:t>
            </a:r>
            <a:r>
              <a:rPr sz="2900" b="1" spc="-120" dirty="0">
                <a:latin typeface="Arial"/>
                <a:cs typeface="Arial"/>
              </a:rPr>
              <a:t>l</a:t>
            </a:r>
            <a:r>
              <a:rPr sz="2900" b="1" spc="-275" dirty="0">
                <a:latin typeface="Arial"/>
                <a:cs typeface="Arial"/>
              </a:rPr>
              <a:t>d</a:t>
            </a:r>
            <a:r>
              <a:rPr sz="2900" b="1" spc="-200" dirty="0">
                <a:latin typeface="Arial"/>
                <a:cs typeface="Arial"/>
              </a:rPr>
              <a:t>e</a:t>
            </a:r>
            <a:r>
              <a:rPr sz="2900" b="1" spc="-165" dirty="0">
                <a:latin typeface="Arial"/>
                <a:cs typeface="Arial"/>
              </a:rPr>
              <a:t>r</a:t>
            </a:r>
            <a:r>
              <a:rPr sz="2900" b="1" spc="-450" dirty="0">
                <a:latin typeface="Arial"/>
                <a:cs typeface="Arial"/>
              </a:rPr>
              <a:t>s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3663" y="923469"/>
            <a:ext cx="4444673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i="1" dirty="0">
                <a:latin typeface="Arial-BoldItalicMT"/>
                <a:cs typeface="Arial-BoldItalicMT"/>
              </a:rPr>
              <a:t>Teens want:</a:t>
            </a:r>
            <a:endParaRPr sz="5000" dirty="0">
              <a:latin typeface="Arial-BoldItalicMT"/>
              <a:cs typeface="Arial-BoldItalic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0" y="2133600"/>
            <a:ext cx="8646795" cy="3108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buChar char="•"/>
              <a:tabLst>
                <a:tab pos="583565" algn="l"/>
                <a:tab pos="584200" algn="l"/>
              </a:tabLst>
            </a:pPr>
            <a:r>
              <a:rPr sz="3200" dirty="0">
                <a:latin typeface="Arial"/>
                <a:cs typeface="Arial"/>
              </a:rPr>
              <a:t>Safe space for discussing stressors</a:t>
            </a:r>
          </a:p>
          <a:p>
            <a:pPr marL="584200" indent="-571500">
              <a:lnSpc>
                <a:spcPct val="100000"/>
              </a:lnSpc>
              <a:buChar char="•"/>
              <a:tabLst>
                <a:tab pos="583565" algn="l"/>
                <a:tab pos="584200" algn="l"/>
              </a:tabLst>
            </a:pPr>
            <a:r>
              <a:rPr sz="3200" dirty="0">
                <a:latin typeface="Arial"/>
                <a:cs typeface="Arial"/>
              </a:rPr>
              <a:t>More coordination of school schedules</a:t>
            </a:r>
          </a:p>
          <a:p>
            <a:pPr marL="584200" indent="-571500">
              <a:lnSpc>
                <a:spcPct val="100000"/>
              </a:lnSpc>
              <a:spcBef>
                <a:spcPts val="500"/>
              </a:spcBef>
              <a:buChar char="•"/>
              <a:tabLst>
                <a:tab pos="583565" algn="l"/>
                <a:tab pos="584200" algn="l"/>
              </a:tabLst>
            </a:pPr>
            <a:r>
              <a:rPr sz="3200" dirty="0">
                <a:latin typeface="Arial"/>
                <a:cs typeface="Arial"/>
              </a:rPr>
              <a:t>More adult guidance</a:t>
            </a:r>
          </a:p>
          <a:p>
            <a:pPr marL="584200" indent="-571500">
              <a:lnSpc>
                <a:spcPct val="100000"/>
              </a:lnSpc>
              <a:spcBef>
                <a:spcPts val="100"/>
              </a:spcBef>
              <a:buChar char="•"/>
              <a:tabLst>
                <a:tab pos="583565" algn="l"/>
                <a:tab pos="584200" algn="l"/>
              </a:tabLst>
            </a:pPr>
            <a:r>
              <a:rPr sz="3200" dirty="0">
                <a:latin typeface="Arial"/>
                <a:cs typeface="Arial"/>
              </a:rPr>
              <a:t>“Therapy” available at school</a:t>
            </a:r>
          </a:p>
          <a:p>
            <a:pPr marL="584200" indent="-571500">
              <a:lnSpc>
                <a:spcPct val="100000"/>
              </a:lnSpc>
              <a:spcBef>
                <a:spcPts val="500"/>
              </a:spcBef>
              <a:buChar char="•"/>
              <a:tabLst>
                <a:tab pos="583565" algn="l"/>
                <a:tab pos="584200" algn="l"/>
              </a:tabLst>
            </a:pPr>
            <a:r>
              <a:rPr sz="3200" dirty="0">
                <a:latin typeface="Arial"/>
                <a:cs typeface="Arial"/>
              </a:rPr>
              <a:t>School mechanism for dealing with bullying</a:t>
            </a:r>
          </a:p>
          <a:p>
            <a:pPr marL="584200" indent="-571500">
              <a:lnSpc>
                <a:spcPct val="100000"/>
              </a:lnSpc>
              <a:spcBef>
                <a:spcPts val="100"/>
              </a:spcBef>
              <a:buChar char="•"/>
              <a:tabLst>
                <a:tab pos="583565" algn="l"/>
                <a:tab pos="584200" algn="l"/>
              </a:tabLst>
            </a:pPr>
            <a:r>
              <a:rPr lang="en-US" sz="3200" dirty="0">
                <a:latin typeface="Arial"/>
                <a:cs typeface="Arial"/>
              </a:rPr>
              <a:t>"</a:t>
            </a:r>
            <a:r>
              <a:rPr sz="3200" dirty="0">
                <a:latin typeface="Arial"/>
                <a:cs typeface="Arial"/>
              </a:rPr>
              <a:t>LIFE 101” course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467</Words>
  <Application>Microsoft Office PowerPoint</Application>
  <PresentationFormat>Widescreen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Arial-BoldItalicMT</vt:lpstr>
      <vt:lpstr>Calibri</vt:lpstr>
      <vt:lpstr>Times New Roman</vt:lpstr>
      <vt:lpstr>Office Theme</vt:lpstr>
      <vt:lpstr>PowerPoint Presentation</vt:lpstr>
      <vt:lpstr>Stress is associated  with teen risk behavior</vt:lpstr>
      <vt:lpstr>PowerPoint Presentation</vt:lpstr>
      <vt:lpstr>Community-  engagement &amp;  qualitative research</vt:lpstr>
      <vt:lpstr>Participants</vt:lpstr>
      <vt:lpstr>“Engagement” dinners with prompt  questions, discussion, brainstorming</vt:lpstr>
      <vt:lpstr>Five events</vt:lpstr>
      <vt:lpstr>PowerPoint Presentation</vt:lpstr>
      <vt:lpstr>Teens want:</vt:lpstr>
      <vt:lpstr>Suggested Interventions</vt:lpstr>
      <vt:lpstr>Intervention</vt:lpstr>
      <vt:lpstr>Outcome Measures</vt:lpstr>
      <vt:lpstr>Results Post-Pacifica Evaluation N 16</vt:lpstr>
      <vt:lpstr>Limitations</vt:lpstr>
      <vt:lpstr>Actions to date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Maureen Boardman</dc:creator>
  <cp:lastModifiedBy>Maureen Boardman</cp:lastModifiedBy>
  <cp:revision>12</cp:revision>
  <dcterms:created xsi:type="dcterms:W3CDTF">2019-06-19T13:16:44Z</dcterms:created>
  <dcterms:modified xsi:type="dcterms:W3CDTF">2019-06-25T00:26:38Z</dcterms:modified>
</cp:coreProperties>
</file>