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47" r:id="rId1"/>
    <p:sldMasterId id="2147483759" r:id="rId2"/>
    <p:sldMasterId id="2147483785" r:id="rId3"/>
  </p:sldMasterIdLst>
  <p:notesMasterIdLst>
    <p:notesMasterId r:id="rId31"/>
  </p:notesMasterIdLst>
  <p:handoutMasterIdLst>
    <p:handoutMasterId r:id="rId32"/>
  </p:handoutMasterIdLst>
  <p:sldIdLst>
    <p:sldId id="256" r:id="rId4"/>
    <p:sldId id="268" r:id="rId5"/>
    <p:sldId id="343" r:id="rId6"/>
    <p:sldId id="328" r:id="rId7"/>
    <p:sldId id="309" r:id="rId8"/>
    <p:sldId id="310" r:id="rId9"/>
    <p:sldId id="314" r:id="rId10"/>
    <p:sldId id="330" r:id="rId11"/>
    <p:sldId id="322" r:id="rId12"/>
    <p:sldId id="337" r:id="rId13"/>
    <p:sldId id="332" r:id="rId14"/>
    <p:sldId id="338" r:id="rId15"/>
    <p:sldId id="326" r:id="rId16"/>
    <p:sldId id="333" r:id="rId17"/>
    <p:sldId id="341" r:id="rId18"/>
    <p:sldId id="335" r:id="rId19"/>
    <p:sldId id="342" r:id="rId20"/>
    <p:sldId id="339" r:id="rId21"/>
    <p:sldId id="336" r:id="rId22"/>
    <p:sldId id="319" r:id="rId23"/>
    <p:sldId id="289" r:id="rId24"/>
    <p:sldId id="298" r:id="rId25"/>
    <p:sldId id="308" r:id="rId26"/>
    <p:sldId id="270" r:id="rId27"/>
    <p:sldId id="340" r:id="rId28"/>
    <p:sldId id="276" r:id="rId29"/>
    <p:sldId id="307"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tfall, Jack" initials="WJ" lastIdx="9" clrIdx="0">
    <p:extLst>
      <p:ext uri="{19B8F6BF-5375-455C-9EA6-DF929625EA0E}">
        <p15:presenceInfo xmlns:p15="http://schemas.microsoft.com/office/powerpoint/2012/main" userId="S-1-5-21-3931225680-1871015619-2963001510-1675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C974"/>
    <a:srgbClr val="088ECA"/>
    <a:srgbClr val="932B9B"/>
    <a:srgbClr val="C758D0"/>
    <a:srgbClr val="FFA219"/>
    <a:srgbClr val="D5F7FF"/>
    <a:srgbClr val="EEF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8" autoAdjust="0"/>
    <p:restoredTop sz="81290" autoAdjust="0"/>
  </p:normalViewPr>
  <p:slideViewPr>
    <p:cSldViewPr snapToGrid="0">
      <p:cViewPr varScale="1">
        <p:scale>
          <a:sx n="87" d="100"/>
          <a:sy n="87" d="100"/>
        </p:scale>
        <p:origin x="15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Sheet1!$E$2</c:f>
              <c:strCache>
                <c:ptCount val="1"/>
                <c:pt idx="0">
                  <c:v>Before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Sheet1!$F$1:$M$1</c:f>
              <c:strCache>
                <c:ptCount val="8"/>
                <c:pt idx="0">
                  <c:v>Determine patients appropriate for MAT</c:v>
                </c:pt>
                <c:pt idx="1">
                  <c:v>Describe buprenorphine use in treatment </c:v>
                </c:pt>
                <c:pt idx="2">
                  <c:v>Manage patients receiving MAT </c:v>
                </c:pt>
                <c:pt idx="3">
                  <c:v>Describe  behavioral health co-morbidities </c:v>
                </c:pt>
                <c:pt idx="4">
                  <c:v>Describe  medical co-morbidities</c:v>
                </c:pt>
                <c:pt idx="5">
                  <c:v>List considerations for pregnant women</c:v>
                </c:pt>
                <c:pt idx="6">
                  <c:v>List considerations for youth</c:v>
                </c:pt>
                <c:pt idx="7">
                  <c:v>Describe your role in treating patients</c:v>
                </c:pt>
              </c:strCache>
            </c:strRef>
          </c:cat>
          <c:val>
            <c:numRef>
              <c:f>Sheet1!$F$2:$M$2</c:f>
              <c:numCache>
                <c:formatCode>General</c:formatCode>
                <c:ptCount val="8"/>
                <c:pt idx="0">
                  <c:v>1.18</c:v>
                </c:pt>
                <c:pt idx="1">
                  <c:v>0.76</c:v>
                </c:pt>
                <c:pt idx="2">
                  <c:v>0.89</c:v>
                </c:pt>
                <c:pt idx="3">
                  <c:v>0.99</c:v>
                </c:pt>
                <c:pt idx="4">
                  <c:v>1.4</c:v>
                </c:pt>
                <c:pt idx="5">
                  <c:v>0.9</c:v>
                </c:pt>
                <c:pt idx="6">
                  <c:v>0.96</c:v>
                </c:pt>
                <c:pt idx="7">
                  <c:v>1.17</c:v>
                </c:pt>
              </c:numCache>
            </c:numRef>
          </c:val>
          <c:extLst>
            <c:ext xmlns:c16="http://schemas.microsoft.com/office/drawing/2014/chart" uri="{C3380CC4-5D6E-409C-BE32-E72D297353CC}">
              <c16:uniqueId val="{00000000-9865-4E99-A509-FCE3187DA82A}"/>
            </c:ext>
          </c:extLst>
        </c:ser>
        <c:ser>
          <c:idx val="1"/>
          <c:order val="1"/>
          <c:tx>
            <c:strRef>
              <c:f>Sheet1!$E$3</c:f>
              <c:strCache>
                <c:ptCount val="1"/>
                <c:pt idx="0">
                  <c:v>After</c:v>
                </c:pt>
              </c:strCache>
            </c:strRef>
          </c:tx>
          <c:spPr>
            <a:solidFill>
              <a:srgbClr val="932B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Sheet1!$F$1:$M$1</c:f>
              <c:strCache>
                <c:ptCount val="8"/>
                <c:pt idx="0">
                  <c:v>Determine patients appropriate for MAT</c:v>
                </c:pt>
                <c:pt idx="1">
                  <c:v>Describe buprenorphine use in treatment </c:v>
                </c:pt>
                <c:pt idx="2">
                  <c:v>Manage patients receiving MAT </c:v>
                </c:pt>
                <c:pt idx="3">
                  <c:v>Describe  behavioral health co-morbidities </c:v>
                </c:pt>
                <c:pt idx="4">
                  <c:v>Describe  medical co-morbidities</c:v>
                </c:pt>
                <c:pt idx="5">
                  <c:v>List considerations for pregnant women</c:v>
                </c:pt>
                <c:pt idx="6">
                  <c:v>List considerations for youth</c:v>
                </c:pt>
                <c:pt idx="7">
                  <c:v>Describe your role in treating patients</c:v>
                </c:pt>
              </c:strCache>
            </c:strRef>
          </c:cat>
          <c:val>
            <c:numRef>
              <c:f>Sheet1!$F$3:$M$3</c:f>
              <c:numCache>
                <c:formatCode>General</c:formatCode>
                <c:ptCount val="8"/>
                <c:pt idx="0">
                  <c:v>1.89</c:v>
                </c:pt>
                <c:pt idx="1">
                  <c:v>1.85</c:v>
                </c:pt>
                <c:pt idx="2">
                  <c:v>1.48</c:v>
                </c:pt>
                <c:pt idx="3">
                  <c:v>1.91</c:v>
                </c:pt>
                <c:pt idx="4">
                  <c:v>2.1</c:v>
                </c:pt>
                <c:pt idx="5">
                  <c:v>1.81</c:v>
                </c:pt>
                <c:pt idx="6">
                  <c:v>1.58</c:v>
                </c:pt>
                <c:pt idx="7">
                  <c:v>2.0499999999999998</c:v>
                </c:pt>
              </c:numCache>
            </c:numRef>
          </c:val>
          <c:extLst>
            <c:ext xmlns:c16="http://schemas.microsoft.com/office/drawing/2014/chart" uri="{C3380CC4-5D6E-409C-BE32-E72D297353CC}">
              <c16:uniqueId val="{00000001-9865-4E99-A509-FCE3187DA82A}"/>
            </c:ext>
          </c:extLst>
        </c:ser>
        <c:dLbls>
          <c:dLblPos val="outEnd"/>
          <c:showLegendKey val="0"/>
          <c:showVal val="1"/>
          <c:showCatName val="0"/>
          <c:showSerName val="0"/>
          <c:showPercent val="0"/>
          <c:showBubbleSize val="0"/>
        </c:dLbls>
        <c:gapWidth val="219"/>
        <c:overlap val="-27"/>
        <c:axId val="167394816"/>
        <c:axId val="167320408"/>
      </c:barChart>
      <c:catAx>
        <c:axId val="167394816"/>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mn-lt"/>
                <a:ea typeface="+mn-ea"/>
                <a:cs typeface="+mn-cs"/>
              </a:defRPr>
            </a:pPr>
            <a:endParaRPr lang="en-US"/>
          </a:p>
        </c:txPr>
        <c:crossAx val="167320408"/>
        <c:crosses val="autoZero"/>
        <c:auto val="1"/>
        <c:lblAlgn val="ctr"/>
        <c:lblOffset val="100"/>
        <c:noMultiLvlLbl val="0"/>
      </c:catAx>
      <c:valAx>
        <c:axId val="167320408"/>
        <c:scaling>
          <c:orientation val="minMax"/>
          <c:max val="4"/>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sz="1800" b="1">
                    <a:solidFill>
                      <a:sysClr val="windowText" lastClr="000000"/>
                    </a:solidFill>
                  </a:rPr>
                  <a:t>Mean *</a:t>
                </a:r>
              </a:p>
            </c:rich>
          </c:tx>
          <c:layout>
            <c:manualLayout>
              <c:xMode val="edge"/>
              <c:yMode val="edge"/>
              <c:x val="1.558552803953079E-3"/>
              <c:y val="0.26183292684736981"/>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mn-lt"/>
                <a:ea typeface="+mn-ea"/>
                <a:cs typeface="+mn-cs"/>
              </a:defRPr>
            </a:pPr>
            <a:endParaRPr lang="en-US"/>
          </a:p>
        </c:txPr>
        <c:crossAx val="167394816"/>
        <c:crosses val="autoZero"/>
        <c:crossBetween val="between"/>
        <c:majorUnit val="1"/>
      </c:valAx>
      <c:spPr>
        <a:noFill/>
        <a:ln>
          <a:noFill/>
        </a:ln>
        <a:effectLst/>
      </c:spPr>
    </c:plotArea>
    <c:legend>
      <c:legendPos val="b"/>
      <c:layout>
        <c:manualLayout>
          <c:xMode val="edge"/>
          <c:yMode val="edge"/>
          <c:x val="0.40859363926374942"/>
          <c:y val="0.90754092903638361"/>
          <c:w val="0.18281272147250105"/>
          <c:h val="7.082686374605103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solidFill>
        <a:schemeClr val="tx1">
          <a:lumMod val="50000"/>
          <a:lumOff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44829103073634E-2"/>
          <c:y val="5.0744643904327577E-2"/>
          <c:w val="0.89857981517936025"/>
          <c:h val="0.79488365472754097"/>
        </c:manualLayout>
      </c:layout>
      <c:barChart>
        <c:barDir val="col"/>
        <c:grouping val="clustered"/>
        <c:varyColors val="0"/>
        <c:ser>
          <c:idx val="0"/>
          <c:order val="0"/>
          <c:tx>
            <c:strRef>
              <c:f>Sheet2!$B$1</c:f>
              <c:strCache>
                <c:ptCount val="1"/>
                <c:pt idx="0">
                  <c:v>ECHO</c:v>
                </c:pt>
              </c:strCache>
            </c:strRef>
          </c:tx>
          <c:spPr>
            <a:solidFill>
              <a:srgbClr val="F8C9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Sheet2!$A$2:$A$9</c:f>
              <c:strCache>
                <c:ptCount val="8"/>
                <c:pt idx="0">
                  <c:v>Determine patients appropriate for MAT</c:v>
                </c:pt>
                <c:pt idx="1">
                  <c:v>Describe buprenorphine use in treatment </c:v>
                </c:pt>
                <c:pt idx="2">
                  <c:v>Manage patients receiving MAT </c:v>
                </c:pt>
                <c:pt idx="3">
                  <c:v>Describe  behavioral health co-morbidities </c:v>
                </c:pt>
                <c:pt idx="4">
                  <c:v>Describe  medical co-morbidities</c:v>
                </c:pt>
                <c:pt idx="5">
                  <c:v>List considerations for pregnant women</c:v>
                </c:pt>
                <c:pt idx="6">
                  <c:v>List considerations for youth</c:v>
                </c:pt>
                <c:pt idx="7">
                  <c:v>Describe your role in treating patients</c:v>
                </c:pt>
              </c:strCache>
            </c:strRef>
          </c:cat>
          <c:val>
            <c:numRef>
              <c:f>Sheet2!$B$2:$B$9</c:f>
              <c:numCache>
                <c:formatCode>General</c:formatCode>
                <c:ptCount val="8"/>
                <c:pt idx="0">
                  <c:v>-0.15</c:v>
                </c:pt>
                <c:pt idx="1">
                  <c:v>0.42</c:v>
                </c:pt>
                <c:pt idx="2">
                  <c:v>-0.76</c:v>
                </c:pt>
                <c:pt idx="3">
                  <c:v>0.56000000000000005</c:v>
                </c:pt>
                <c:pt idx="4">
                  <c:v>0.04</c:v>
                </c:pt>
                <c:pt idx="5">
                  <c:v>0.24</c:v>
                </c:pt>
                <c:pt idx="6">
                  <c:v>-0.39</c:v>
                </c:pt>
                <c:pt idx="7">
                  <c:v>0.39</c:v>
                </c:pt>
              </c:numCache>
            </c:numRef>
          </c:val>
          <c:extLst>
            <c:ext xmlns:c16="http://schemas.microsoft.com/office/drawing/2014/chart" uri="{C3380CC4-5D6E-409C-BE32-E72D297353CC}">
              <c16:uniqueId val="{00000000-5910-4CC0-B581-A159BF6A444D}"/>
            </c:ext>
          </c:extLst>
        </c:ser>
        <c:ser>
          <c:idx val="1"/>
          <c:order val="1"/>
          <c:tx>
            <c:strRef>
              <c:f>Sheet2!$C$1</c:f>
              <c:strCache>
                <c:ptCount val="1"/>
                <c:pt idx="0">
                  <c:v>SOUND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Sheet2!$A$2:$A$9</c:f>
              <c:strCache>
                <c:ptCount val="8"/>
                <c:pt idx="0">
                  <c:v>Determine patients appropriate for MAT</c:v>
                </c:pt>
                <c:pt idx="1">
                  <c:v>Describe buprenorphine use in treatment </c:v>
                </c:pt>
                <c:pt idx="2">
                  <c:v>Manage patients receiving MAT </c:v>
                </c:pt>
                <c:pt idx="3">
                  <c:v>Describe  behavioral health co-morbidities </c:v>
                </c:pt>
                <c:pt idx="4">
                  <c:v>Describe  medical co-morbidities</c:v>
                </c:pt>
                <c:pt idx="5">
                  <c:v>List considerations for pregnant women</c:v>
                </c:pt>
                <c:pt idx="6">
                  <c:v>List considerations for youth</c:v>
                </c:pt>
                <c:pt idx="7">
                  <c:v>Describe your role in treating patients</c:v>
                </c:pt>
              </c:strCache>
            </c:strRef>
          </c:cat>
          <c:val>
            <c:numRef>
              <c:f>Sheet2!$C$2:$C$9</c:f>
              <c:numCache>
                <c:formatCode>General</c:formatCode>
                <c:ptCount val="8"/>
                <c:pt idx="0">
                  <c:v>1.02</c:v>
                </c:pt>
                <c:pt idx="1">
                  <c:v>1.31</c:v>
                </c:pt>
                <c:pt idx="2">
                  <c:v>1.1299999999999999</c:v>
                </c:pt>
                <c:pt idx="3">
                  <c:v>1.02</c:v>
                </c:pt>
                <c:pt idx="4">
                  <c:v>0.94</c:v>
                </c:pt>
                <c:pt idx="5">
                  <c:v>1.1399999999999999</c:v>
                </c:pt>
                <c:pt idx="6">
                  <c:v>1.05</c:v>
                </c:pt>
                <c:pt idx="7">
                  <c:v>1.05</c:v>
                </c:pt>
              </c:numCache>
            </c:numRef>
          </c:val>
          <c:extLst>
            <c:ext xmlns:c16="http://schemas.microsoft.com/office/drawing/2014/chart" uri="{C3380CC4-5D6E-409C-BE32-E72D297353CC}">
              <c16:uniqueId val="{00000001-5910-4CC0-B581-A159BF6A444D}"/>
            </c:ext>
          </c:extLst>
        </c:ser>
        <c:dLbls>
          <c:showLegendKey val="0"/>
          <c:showVal val="0"/>
          <c:showCatName val="0"/>
          <c:showSerName val="0"/>
          <c:showPercent val="0"/>
          <c:showBubbleSize val="0"/>
        </c:dLbls>
        <c:gapWidth val="219"/>
        <c:overlap val="-27"/>
        <c:axId val="168117368"/>
        <c:axId val="168013976"/>
      </c:barChart>
      <c:catAx>
        <c:axId val="16811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8013976"/>
        <c:crosses val="autoZero"/>
        <c:auto val="1"/>
        <c:lblAlgn val="ctr"/>
        <c:lblOffset val="100"/>
        <c:noMultiLvlLbl val="0"/>
      </c:catAx>
      <c:valAx>
        <c:axId val="168013976"/>
        <c:scaling>
          <c:orientation val="minMax"/>
          <c:max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dirty="0">
                    <a:solidFill>
                      <a:sysClr val="windowText" lastClr="000000"/>
                    </a:solidFill>
                  </a:rPr>
                  <a:t>Mean Change Score*</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crossAx val="168117368"/>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DA5D046-EC86-4017-A4CF-72C15BFAA9CC}" type="datetimeFigureOut">
              <a:rPr lang="en-US" smtClean="0"/>
              <a:t>8/19/19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4039FAD-7BDD-4545-A1A1-25E7070CD0C4}" type="slidenum">
              <a:rPr lang="en-US" smtClean="0"/>
              <a:t>‹#›</a:t>
            </a:fld>
            <a:endParaRPr lang="en-US"/>
          </a:p>
        </p:txBody>
      </p:sp>
    </p:spTree>
    <p:extLst>
      <p:ext uri="{BB962C8B-B14F-4D97-AF65-F5344CB8AC3E}">
        <p14:creationId xmlns:p14="http://schemas.microsoft.com/office/powerpoint/2010/main" val="2844529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CAD3A63-E23A-4DF8-BE7C-C3276F26B253}" type="datetimeFigureOut">
              <a:rPr lang="en-US" smtClean="0"/>
              <a:t>8/19/19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B147542-0494-4A63-942A-A6DEBD554A08}" type="slidenum">
              <a:rPr lang="en-US" smtClean="0"/>
              <a:t>‹#›</a:t>
            </a:fld>
            <a:endParaRPr lang="en-US"/>
          </a:p>
        </p:txBody>
      </p:sp>
    </p:spTree>
    <p:extLst>
      <p:ext uri="{BB962C8B-B14F-4D97-AF65-F5344CB8AC3E}">
        <p14:creationId xmlns:p14="http://schemas.microsoft.com/office/powerpoint/2010/main" val="177976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Co-Director for the HPRN.</a:t>
            </a:r>
            <a:r>
              <a:rPr lang="en-US" baseline="0" dirty="0"/>
              <a:t>  HPRN is based at the </a:t>
            </a:r>
            <a:r>
              <a:rPr lang="en-US" baseline="0" dirty="0" err="1"/>
              <a:t>Univ</a:t>
            </a:r>
            <a:r>
              <a:rPr lang="en-US" baseline="0" dirty="0"/>
              <a:t> of CO, DFM.  It works with primary care practices and communities in rural eastern Colorado.  I’m happy to talk with you today about the IT MATTTRs Colorado study and to share with you what I think of as the Phase 1 results of a curriculum we developed to train primary care practice TEAMS in MAT for OUD.</a:t>
            </a:r>
            <a:endParaRPr lang="en-US" dirty="0"/>
          </a:p>
        </p:txBody>
      </p:sp>
      <p:sp>
        <p:nvSpPr>
          <p:cNvPr id="4" name="Slide Number Placeholder 3"/>
          <p:cNvSpPr>
            <a:spLocks noGrp="1"/>
          </p:cNvSpPr>
          <p:nvPr>
            <p:ph type="sldNum" sz="quarter" idx="10"/>
          </p:nvPr>
        </p:nvSpPr>
        <p:spPr/>
        <p:txBody>
          <a:bodyPr/>
          <a:lstStyle/>
          <a:p>
            <a:fld id="{0B147542-0494-4A63-942A-A6DEBD554A08}" type="slidenum">
              <a:rPr lang="en-US" smtClean="0"/>
              <a:t>1</a:t>
            </a:fld>
            <a:endParaRPr lang="en-US"/>
          </a:p>
        </p:txBody>
      </p:sp>
    </p:spTree>
    <p:extLst>
      <p:ext uri="{BB962C8B-B14F-4D97-AF65-F5344CB8AC3E}">
        <p14:creationId xmlns:p14="http://schemas.microsoft.com/office/powerpoint/2010/main" val="137522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47542-0494-4A63-942A-A6DEBD554A08}" type="slidenum">
              <a:rPr lang="en-US" smtClean="0"/>
              <a:t>10</a:t>
            </a:fld>
            <a:endParaRPr lang="en-US"/>
          </a:p>
        </p:txBody>
      </p:sp>
    </p:spTree>
    <p:extLst>
      <p:ext uri="{BB962C8B-B14F-4D97-AF65-F5344CB8AC3E}">
        <p14:creationId xmlns:p14="http://schemas.microsoft.com/office/powerpoint/2010/main" val="236473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distribution of</a:t>
            </a:r>
            <a:r>
              <a:rPr lang="en-US" baseline="0" dirty="0"/>
              <a:t> </a:t>
            </a:r>
            <a:r>
              <a:rPr lang="en-US" dirty="0"/>
              <a:t>participation across roles.  </a:t>
            </a:r>
          </a:p>
          <a:p>
            <a:endParaRPr lang="en-US" dirty="0"/>
          </a:p>
          <a:p>
            <a:r>
              <a:rPr lang="en-US" dirty="0"/>
              <a:t>We were able to collect practice and role data for everyone that attended training.  We were able to collect demographic data for the participants that completed the curriculum survey.  Those will be presented next. </a:t>
            </a:r>
          </a:p>
        </p:txBody>
      </p:sp>
      <p:sp>
        <p:nvSpPr>
          <p:cNvPr id="4" name="Slide Number Placeholder 3"/>
          <p:cNvSpPr>
            <a:spLocks noGrp="1"/>
          </p:cNvSpPr>
          <p:nvPr>
            <p:ph type="sldNum" sz="quarter" idx="5"/>
          </p:nvPr>
        </p:nvSpPr>
        <p:spPr/>
        <p:txBody>
          <a:bodyPr/>
          <a:lstStyle/>
          <a:p>
            <a:fld id="{0B147542-0494-4A63-942A-A6DEBD554A08}" type="slidenum">
              <a:rPr lang="en-US" smtClean="0"/>
              <a:t>11</a:t>
            </a:fld>
            <a:endParaRPr lang="en-US"/>
          </a:p>
        </p:txBody>
      </p:sp>
    </p:spTree>
    <p:extLst>
      <p:ext uri="{BB962C8B-B14F-4D97-AF65-F5344CB8AC3E}">
        <p14:creationId xmlns:p14="http://schemas.microsoft.com/office/powerpoint/2010/main" val="3076787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table simply shows that attendance remained fairly steady over the course of training – for both study arms.  </a:t>
            </a:r>
          </a:p>
          <a:p>
            <a:endParaRPr lang="en-US" baseline="0" dirty="0"/>
          </a:p>
          <a:p>
            <a:r>
              <a:rPr lang="en-US" baseline="0" dirty="0"/>
              <a:t>On average, training participants in both arms attended 75% of the training sessions. </a:t>
            </a:r>
            <a:endParaRPr lang="en-US" dirty="0"/>
          </a:p>
        </p:txBody>
      </p:sp>
      <p:sp>
        <p:nvSpPr>
          <p:cNvPr id="4" name="Slide Number Placeholder 3"/>
          <p:cNvSpPr>
            <a:spLocks noGrp="1"/>
          </p:cNvSpPr>
          <p:nvPr>
            <p:ph type="sldNum" sz="quarter" idx="10"/>
          </p:nvPr>
        </p:nvSpPr>
        <p:spPr/>
        <p:txBody>
          <a:bodyPr/>
          <a:lstStyle/>
          <a:p>
            <a:fld id="{0B147542-0494-4A63-942A-A6DEBD554A08}" type="slidenum">
              <a:rPr lang="en-US" smtClean="0"/>
              <a:t>12</a:t>
            </a:fld>
            <a:endParaRPr lang="en-US"/>
          </a:p>
        </p:txBody>
      </p:sp>
    </p:spTree>
    <p:extLst>
      <p:ext uri="{BB962C8B-B14F-4D97-AF65-F5344CB8AC3E}">
        <p14:creationId xmlns:p14="http://schemas.microsoft.com/office/powerpoint/2010/main" val="1925160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a:t>
            </a:r>
            <a:r>
              <a:rPr lang="en-US" baseline="0" dirty="0"/>
              <a:t> on the curriculum survey results.  Of the 441 training participants, 208 completed the evaluation survey, for a 47% response rate.  </a:t>
            </a:r>
          </a:p>
          <a:p>
            <a:endParaRPr lang="en-US" baseline="0" dirty="0"/>
          </a:p>
          <a:p>
            <a:r>
              <a:rPr lang="en-US" dirty="0"/>
              <a:t>Between the two study arms, there were significant differences by gender and role.  And there was a higher proportion of providers in the ECHO arm.  You can also see that there was a higher proportion of clinical staff in the </a:t>
            </a:r>
            <a:r>
              <a:rPr lang="en-US" dirty="0" err="1"/>
              <a:t>SOuND</a:t>
            </a:r>
            <a:r>
              <a:rPr lang="en-US" dirty="0"/>
              <a:t> arm.  AS A RESULT, we adjusted, or controlled for role, in our analyses.  </a:t>
            </a:r>
          </a:p>
        </p:txBody>
      </p:sp>
      <p:sp>
        <p:nvSpPr>
          <p:cNvPr id="4" name="Slide Number Placeholder 3"/>
          <p:cNvSpPr>
            <a:spLocks noGrp="1"/>
          </p:cNvSpPr>
          <p:nvPr>
            <p:ph type="sldNum" sz="quarter" idx="10"/>
          </p:nvPr>
        </p:nvSpPr>
        <p:spPr/>
        <p:txBody>
          <a:bodyPr/>
          <a:lstStyle/>
          <a:p>
            <a:fld id="{0B147542-0494-4A63-942A-A6DEBD554A08}" type="slidenum">
              <a:rPr lang="en-US" smtClean="0"/>
              <a:t>13</a:t>
            </a:fld>
            <a:endParaRPr lang="en-US"/>
          </a:p>
        </p:txBody>
      </p:sp>
    </p:spTree>
    <p:extLst>
      <p:ext uri="{BB962C8B-B14F-4D97-AF65-F5344CB8AC3E}">
        <p14:creationId xmlns:p14="http://schemas.microsoft.com/office/powerpoint/2010/main" val="2185585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a:t>
            </a:r>
            <a:r>
              <a:rPr lang="en-US" baseline="0" dirty="0"/>
              <a:t> at satisfaction with the training.  This table shows the proportion of respondents that agreed or strongly agreed with these statements.  (CLICK TO SHOW “TOTAL”) Overall, there was a positive response to the training.  </a:t>
            </a:r>
          </a:p>
          <a:p>
            <a:pPr marL="171450" indent="-171450">
              <a:buFontTx/>
              <a:buChar char="-"/>
            </a:pPr>
            <a:r>
              <a:rPr lang="en-US" baseline="0" dirty="0"/>
              <a:t>Two thirds thought there was appropriate balance between instruction and practice, complexity of the topic was appropriate.  </a:t>
            </a:r>
          </a:p>
          <a:p>
            <a:pPr marL="171450" indent="-171450">
              <a:buFontTx/>
              <a:buChar char="-"/>
            </a:pPr>
            <a:r>
              <a:rPr lang="en-US" baseline="0" dirty="0"/>
              <a:t>Over 80% reported that their understanding of the topic improved.</a:t>
            </a:r>
          </a:p>
          <a:p>
            <a:pPr marL="171450" indent="-171450">
              <a:buFontTx/>
              <a:buChar char="-"/>
            </a:pPr>
            <a:r>
              <a:rPr lang="en-US" baseline="0" dirty="0"/>
              <a:t>Almost 80% would recommend the training to others in their profession.</a:t>
            </a:r>
          </a:p>
          <a:p>
            <a:pPr marL="171450" indent="-171450">
              <a:buFontTx/>
              <a:buChar char="-"/>
            </a:pPr>
            <a:r>
              <a:rPr lang="en-US" baseline="0" dirty="0"/>
              <a:t>And, almost 70% identified an action to take to apply what they learned. </a:t>
            </a:r>
          </a:p>
          <a:p>
            <a:pPr marL="0" indent="0">
              <a:buFontTx/>
              <a:buNone/>
            </a:pPr>
            <a:endParaRPr lang="en-US" baseline="0" dirty="0"/>
          </a:p>
          <a:p>
            <a:pPr marL="0" indent="0">
              <a:buFontTx/>
              <a:buNone/>
            </a:pPr>
            <a:r>
              <a:rPr lang="en-US" baseline="0" dirty="0"/>
              <a:t>We were very curious about how these responses might differ by role.  Would the training be meaningful to non-providers?  You can see here that responses remained positive and high across the different roles.  </a:t>
            </a:r>
          </a:p>
          <a:p>
            <a:pPr marL="0" indent="0">
              <a:buFontTx/>
              <a:buNone/>
            </a:pPr>
            <a:endParaRPr lang="en-US" baseline="0" dirty="0"/>
          </a:p>
          <a:p>
            <a:pPr marL="0" indent="0">
              <a:buFontTx/>
              <a:buNone/>
            </a:pPr>
            <a:r>
              <a:rPr lang="en-US" baseline="0" dirty="0"/>
              <a:t>When we look at responses by study arm, we looked at differences between the mean responses.  This used a scale of 1 – 5 (with 5 equally strongly agree).  You can see the means hover around a mean of 4 or the “agree” mark.  Further, there were no significant differences between study arms – except for the balance between instruction and practice question.  </a:t>
            </a:r>
          </a:p>
          <a:p>
            <a:endParaRPr lang="en-US" baseline="0" dirty="0"/>
          </a:p>
        </p:txBody>
      </p:sp>
      <p:sp>
        <p:nvSpPr>
          <p:cNvPr id="4" name="Slide Number Placeholder 3"/>
          <p:cNvSpPr>
            <a:spLocks noGrp="1"/>
          </p:cNvSpPr>
          <p:nvPr>
            <p:ph type="sldNum" sz="quarter" idx="10"/>
          </p:nvPr>
        </p:nvSpPr>
        <p:spPr/>
        <p:txBody>
          <a:bodyPr/>
          <a:lstStyle/>
          <a:p>
            <a:fld id="{0B147542-0494-4A63-942A-A6DEBD554A08}" type="slidenum">
              <a:rPr lang="en-US" smtClean="0"/>
              <a:t>14</a:t>
            </a:fld>
            <a:endParaRPr lang="en-US"/>
          </a:p>
        </p:txBody>
      </p:sp>
    </p:spTree>
    <p:extLst>
      <p:ext uri="{BB962C8B-B14F-4D97-AF65-F5344CB8AC3E}">
        <p14:creationId xmlns:p14="http://schemas.microsoft.com/office/powerpoint/2010/main" val="3342955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series of questions explored survey respondents’ self-rated ability to deliver MAT.  They were asked to rate their ability before and after training.  Responses range from 0 (no ability/skill) up to 4, which equaled expert.  This series asked about respondents’ ability to determine patients appropriate for MAT, to describe buprenorphine use, to manage patients receiving MAT, to describe their role in treating patients, and to describe treatment in several special populations.  </a:t>
            </a:r>
          </a:p>
          <a:p>
            <a:endParaRPr lang="en-US" baseline="0" dirty="0"/>
          </a:p>
          <a:p>
            <a:r>
              <a:rPr lang="en-US" baseline="0" dirty="0"/>
              <a:t>Adjusting for role, respondents reported significant improvements in ability for all measures.  Overall, we can see the means for each measure hover around 1, or “slight ability.”   After training, there is movement towards 2, or “average.”  Given that almost all of the participating practices were not providing MAT, this shows an very important shift.   </a:t>
            </a:r>
            <a:endParaRPr lang="en-US" dirty="0"/>
          </a:p>
        </p:txBody>
      </p:sp>
      <p:sp>
        <p:nvSpPr>
          <p:cNvPr id="4" name="Slide Number Placeholder 3"/>
          <p:cNvSpPr>
            <a:spLocks noGrp="1"/>
          </p:cNvSpPr>
          <p:nvPr>
            <p:ph type="sldNum" sz="quarter" idx="10"/>
          </p:nvPr>
        </p:nvSpPr>
        <p:spPr/>
        <p:txBody>
          <a:bodyPr/>
          <a:lstStyle/>
          <a:p>
            <a:fld id="{0B147542-0494-4A63-942A-A6DEBD554A08}" type="slidenum">
              <a:rPr lang="en-US" smtClean="0"/>
              <a:t>15</a:t>
            </a:fld>
            <a:endParaRPr lang="en-US"/>
          </a:p>
        </p:txBody>
      </p:sp>
    </p:spTree>
    <p:extLst>
      <p:ext uri="{BB962C8B-B14F-4D97-AF65-F5344CB8AC3E}">
        <p14:creationId xmlns:p14="http://schemas.microsoft.com/office/powerpoint/2010/main" val="1648292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47542-0494-4A63-942A-A6DEBD554A08}" type="slidenum">
              <a:rPr lang="en-US" smtClean="0"/>
              <a:t>16</a:t>
            </a:fld>
            <a:endParaRPr lang="en-US"/>
          </a:p>
        </p:txBody>
      </p:sp>
    </p:spTree>
    <p:extLst>
      <p:ext uri="{BB962C8B-B14F-4D97-AF65-F5344CB8AC3E}">
        <p14:creationId xmlns:p14="http://schemas.microsoft.com/office/powerpoint/2010/main" val="4126104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differences</a:t>
            </a:r>
            <a:r>
              <a:rPr lang="en-US" baseline="0" dirty="0"/>
              <a:t> between study arms for self-rated ability.  This analysis compared mean change scores between the two arms.  For respondents in the </a:t>
            </a:r>
            <a:r>
              <a:rPr lang="en-US" baseline="0" dirty="0" err="1"/>
              <a:t>SOuND</a:t>
            </a:r>
            <a:r>
              <a:rPr lang="en-US" baseline="0" dirty="0"/>
              <a:t> practices, the mean change scores ranged from .9 to 1.3.  Pretty consistent positive improvement.  For ECHO, the changes were much more diverse and ranged from - .76 to .56.  </a:t>
            </a:r>
          </a:p>
          <a:p>
            <a:endParaRPr lang="en-US" baseline="0" dirty="0"/>
          </a:p>
          <a:p>
            <a:r>
              <a:rPr lang="en-US" baseline="0" dirty="0"/>
              <a:t>We’re not sure what is contributing to these differences.  We speculate that </a:t>
            </a:r>
            <a:r>
              <a:rPr lang="en-US" baseline="0" dirty="0" err="1"/>
              <a:t>SOuND</a:t>
            </a:r>
            <a:r>
              <a:rPr lang="en-US" baseline="0" dirty="0"/>
              <a:t> training, with more built-in facilitation support, might provide additional support and lead to more confidence.  </a:t>
            </a:r>
            <a:endParaRPr lang="en-US" dirty="0"/>
          </a:p>
        </p:txBody>
      </p:sp>
      <p:sp>
        <p:nvSpPr>
          <p:cNvPr id="4" name="Slide Number Placeholder 3"/>
          <p:cNvSpPr>
            <a:spLocks noGrp="1"/>
          </p:cNvSpPr>
          <p:nvPr>
            <p:ph type="sldNum" sz="quarter" idx="10"/>
          </p:nvPr>
        </p:nvSpPr>
        <p:spPr/>
        <p:txBody>
          <a:bodyPr/>
          <a:lstStyle/>
          <a:p>
            <a:fld id="{0B147542-0494-4A63-942A-A6DEBD554A08}" type="slidenum">
              <a:rPr lang="en-US" smtClean="0"/>
              <a:t>17</a:t>
            </a:fld>
            <a:endParaRPr lang="en-US"/>
          </a:p>
        </p:txBody>
      </p:sp>
    </p:spTree>
    <p:extLst>
      <p:ext uri="{BB962C8B-B14F-4D97-AF65-F5344CB8AC3E}">
        <p14:creationId xmlns:p14="http://schemas.microsoft.com/office/powerpoint/2010/main" val="3004493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Times New Roman" panose="02020603050405020304" pitchFamily="18" charset="0"/>
              </a:rPr>
              <a:t>1. While the overall reach of IT MATTTRs was excellent with over 440 participants from 42 practices representing 65% of the potential practice participants, the curriculum evaluation was completed by just over 200 (47%). The lower response rate in </a:t>
            </a:r>
            <a:r>
              <a:rPr lang="en-US" dirty="0" err="1">
                <a:latin typeface="Calibri" panose="020F0502020204030204" pitchFamily="34" charset="0"/>
                <a:ea typeface="Calibri" panose="020F0502020204030204" pitchFamily="34" charset="0"/>
                <a:cs typeface="Times New Roman" panose="02020603050405020304" pitchFamily="18" charset="0"/>
              </a:rPr>
              <a:t>SOuND</a:t>
            </a:r>
            <a:r>
              <a:rPr lang="en-US" dirty="0">
                <a:latin typeface="Calibri" panose="020F0502020204030204" pitchFamily="34" charset="0"/>
                <a:ea typeface="Calibri" panose="020F0502020204030204" pitchFamily="34" charset="0"/>
                <a:cs typeface="Times New Roman" panose="02020603050405020304" pitchFamily="18" charset="0"/>
              </a:rPr>
              <a:t> Team Training may have impacted the results. However, there was widespread agreement on the value of the IT MATTTRs curriculum regardless of how it was delivered.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dirty="0">
                <a:latin typeface="Calibri" panose="020F0502020204030204" pitchFamily="34" charset="0"/>
                <a:ea typeface="Calibri" panose="020F0502020204030204" pitchFamily="34" charset="0"/>
                <a:cs typeface="Times New Roman" panose="02020603050405020304" pitchFamily="18" charset="0"/>
              </a:rPr>
              <a:t>While immediate evaluation results are positive, we do not yet have information on full implementation of MAT in the practices. Data include self-reported perceived ability and not practice behaviors. However, this type of survey and self-report are the standard for this type of evaluation. The study team is finalizing data collection from all practices to determine implementation and MAT delivery. </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dirty="0">
                <a:latin typeface="Calibri" panose="020F0502020204030204" pitchFamily="34" charset="0"/>
                <a:ea typeface="Calibri" panose="020F0502020204030204" pitchFamily="34" charset="0"/>
                <a:cs typeface="Times New Roman" panose="02020603050405020304" pitchFamily="18" charset="0"/>
              </a:rPr>
              <a:t>Finally, given the overall positive response to IT MATTTRs, but with some differences in self-rated ability to deliver MAT between </a:t>
            </a:r>
            <a:r>
              <a:rPr lang="en-US" dirty="0" err="1">
                <a:latin typeface="Calibri" panose="020F0502020204030204" pitchFamily="34" charset="0"/>
                <a:ea typeface="Calibri" panose="020F0502020204030204" pitchFamily="34" charset="0"/>
                <a:cs typeface="Times New Roman" panose="02020603050405020304" pitchFamily="18" charset="0"/>
              </a:rPr>
              <a:t>SOuND</a:t>
            </a:r>
            <a:r>
              <a:rPr lang="en-US" dirty="0">
                <a:latin typeface="Calibri" panose="020F0502020204030204" pitchFamily="34" charset="0"/>
                <a:ea typeface="Calibri" panose="020F0502020204030204" pitchFamily="34" charset="0"/>
                <a:cs typeface="Times New Roman" panose="02020603050405020304" pitchFamily="18" charset="0"/>
              </a:rPr>
              <a:t> Team Training and ECHO, a cost comparison between these two delivery models will provide additional information about how best to deliver training to rural primary care practices.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147542-0494-4A63-942A-A6DEBD554A08}" type="slidenum">
              <a:rPr lang="en-US" smtClean="0"/>
              <a:t>18</a:t>
            </a:fld>
            <a:endParaRPr lang="en-US"/>
          </a:p>
        </p:txBody>
      </p:sp>
    </p:spTree>
    <p:extLst>
      <p:ext uri="{BB962C8B-B14F-4D97-AF65-F5344CB8AC3E}">
        <p14:creationId xmlns:p14="http://schemas.microsoft.com/office/powerpoint/2010/main" val="2682419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Times New Roman" panose="02020603050405020304" pitchFamily="18" charset="0"/>
              </a:rPr>
              <a:t>Overall, the response</a:t>
            </a:r>
            <a:r>
              <a:rPr lang="en-US" baseline="0" dirty="0">
                <a:latin typeface="Calibri" panose="020F0502020204030204" pitchFamily="34" charset="0"/>
                <a:ea typeface="Calibri" panose="020F0502020204030204" pitchFamily="34" charset="0"/>
                <a:cs typeface="Times New Roman" panose="02020603050405020304" pitchFamily="18" charset="0"/>
              </a:rPr>
              <a:t> to the </a:t>
            </a:r>
            <a:r>
              <a:rPr lang="en-US" dirty="0">
                <a:latin typeface="Calibri" panose="020F0502020204030204" pitchFamily="34" charset="0"/>
                <a:ea typeface="Calibri" panose="020F0502020204030204" pitchFamily="34" charset="0"/>
                <a:cs typeface="Times New Roman" panose="02020603050405020304" pitchFamily="18" charset="0"/>
              </a:rPr>
              <a:t>IT MATTTRs</a:t>
            </a:r>
            <a:r>
              <a:rPr lang="en-US" baseline="0" dirty="0">
                <a:latin typeface="Calibri" panose="020F0502020204030204" pitchFamily="34" charset="0"/>
                <a:ea typeface="Calibri" panose="020F0502020204030204" pitchFamily="34" charset="0"/>
                <a:cs typeface="Times New Roman" panose="02020603050405020304" pitchFamily="18" charset="0"/>
              </a:rPr>
              <a:t> team training was positive – overall, across roles, and by study arm.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alibri" panose="020F0502020204030204" pitchFamily="34" charset="0"/>
                <a:cs typeface="Times New Roman" panose="02020603050405020304" pitchFamily="18" charset="0"/>
              </a:rPr>
              <a:t>While provider training is necessary, we don’t believe it’s sufficient to support implementation and delivery of MAT in primary care practices.  IT MATTTRs team training helps provide a full understanding the </a:t>
            </a:r>
            <a:r>
              <a:rPr lang="en-US" baseline="0">
                <a:latin typeface="Calibri" panose="020F0502020204030204" pitchFamily="34" charset="0"/>
                <a:cs typeface="Times New Roman" panose="02020603050405020304" pitchFamily="18" charset="0"/>
              </a:rPr>
              <a:t>entire practice team.  </a:t>
            </a:r>
            <a:endParaRPr lang="en-US" dirty="0"/>
          </a:p>
          <a:p>
            <a:endParaRPr lang="en-US" dirty="0"/>
          </a:p>
        </p:txBody>
      </p:sp>
      <p:sp>
        <p:nvSpPr>
          <p:cNvPr id="4" name="Slide Number Placeholder 3"/>
          <p:cNvSpPr>
            <a:spLocks noGrp="1"/>
          </p:cNvSpPr>
          <p:nvPr>
            <p:ph type="sldNum" sz="quarter" idx="10"/>
          </p:nvPr>
        </p:nvSpPr>
        <p:spPr/>
        <p:txBody>
          <a:bodyPr/>
          <a:lstStyle/>
          <a:p>
            <a:fld id="{0B147542-0494-4A63-942A-A6DEBD554A08}" type="slidenum">
              <a:rPr lang="en-US" smtClean="0"/>
              <a:t>19</a:t>
            </a:fld>
            <a:endParaRPr lang="en-US"/>
          </a:p>
        </p:txBody>
      </p:sp>
    </p:spTree>
    <p:extLst>
      <p:ext uri="{BB962C8B-B14F-4D97-AF65-F5344CB8AC3E}">
        <p14:creationId xmlns:p14="http://schemas.microsoft.com/office/powerpoint/2010/main" val="126990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MATTTRs stands for:</a:t>
            </a:r>
          </a:p>
          <a:p>
            <a:endParaRPr lang="en-US" dirty="0"/>
          </a:p>
          <a:p>
            <a:r>
              <a:rPr lang="en-US" dirty="0"/>
              <a:t>The</a:t>
            </a:r>
            <a:r>
              <a:rPr lang="en-US" baseline="0" dirty="0"/>
              <a:t> goal is to increase the capacity of rural primary care practices to provide treatment for OUD with MAT.  </a:t>
            </a:r>
          </a:p>
          <a:p>
            <a:r>
              <a:rPr lang="en-US" baseline="0" dirty="0"/>
              <a:t>The project has 3 main components:  community intervention, we support the training providers need to complete to obtain the waiver to prescribe medication (buprenorphine) for OUD.  And, our focus today, we train full practice teams in how to deliver MAT. </a:t>
            </a:r>
          </a:p>
          <a:p>
            <a:endParaRPr lang="en-US" baseline="0" dirty="0"/>
          </a:p>
          <a:p>
            <a:r>
              <a:rPr lang="en-US" dirty="0"/>
              <a:t>And our focus today – a training in OUD and MAT for practice teams, which we believe is really</a:t>
            </a:r>
            <a:r>
              <a:rPr lang="en-US" baseline="0" dirty="0"/>
              <a:t> necessary in order to see a culture shift to where MAT is more often part of primary care practices than not.  </a:t>
            </a:r>
            <a:endParaRPr lang="en-US" dirty="0"/>
          </a:p>
        </p:txBody>
      </p:sp>
      <p:sp>
        <p:nvSpPr>
          <p:cNvPr id="4" name="Slide Number Placeholder 3"/>
          <p:cNvSpPr>
            <a:spLocks noGrp="1"/>
          </p:cNvSpPr>
          <p:nvPr>
            <p:ph type="sldNum" sz="quarter" idx="10"/>
          </p:nvPr>
        </p:nvSpPr>
        <p:spPr/>
        <p:txBody>
          <a:bodyPr/>
          <a:lstStyle/>
          <a:p>
            <a:fld id="{95045F03-66F1-4C47-A035-50FE91FE4288}" type="slidenum">
              <a:rPr lang="en-US" smtClean="0"/>
              <a:t>2</a:t>
            </a:fld>
            <a:endParaRPr lang="en-US"/>
          </a:p>
        </p:txBody>
      </p:sp>
    </p:spTree>
    <p:extLst>
      <p:ext uri="{BB962C8B-B14F-4D97-AF65-F5344CB8AC3E}">
        <p14:creationId xmlns:p14="http://schemas.microsoft.com/office/powerpoint/2010/main" val="1899379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a:solidFill>
                  <a:schemeClr val="tx1">
                    <a:lumMod val="75000"/>
                    <a:lumOff val="25000"/>
                  </a:schemeClr>
                </a:solidFill>
                <a:latin typeface="Calibri" panose="020F0502020204030204" pitchFamily="34" charset="0"/>
                <a:ea typeface="Century Gothic"/>
                <a:cs typeface="Calibri" panose="020F0502020204030204" pitchFamily="34" charset="0"/>
                <a:sym typeface="Century Gothic"/>
              </a:rPr>
              <a:t>What started as a research project in part of rural Colorado is now growing and spreading around the state.  A big new funding partner is the Colorado Office of Behavioral Health as well as the Colorado Consortium for Prescription Drug Abuse Prevention. </a:t>
            </a:r>
            <a:endParaRPr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66" name="Google Shape;466;p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2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701892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47542-0494-4A63-942A-A6DEBD554A08}" type="slidenum">
              <a:rPr lang="en-US" smtClean="0"/>
              <a:t>21</a:t>
            </a:fld>
            <a:endParaRPr lang="en-US"/>
          </a:p>
        </p:txBody>
      </p:sp>
    </p:spTree>
    <p:extLst>
      <p:ext uri="{BB962C8B-B14F-4D97-AF65-F5344CB8AC3E}">
        <p14:creationId xmlns:p14="http://schemas.microsoft.com/office/powerpoint/2010/main" val="177721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47542-0494-4A63-942A-A6DEBD554A08}" type="slidenum">
              <a:rPr lang="en-US" smtClean="0"/>
              <a:t>22</a:t>
            </a:fld>
            <a:endParaRPr lang="en-US"/>
          </a:p>
        </p:txBody>
      </p:sp>
    </p:spTree>
    <p:extLst>
      <p:ext uri="{BB962C8B-B14F-4D97-AF65-F5344CB8AC3E}">
        <p14:creationId xmlns:p14="http://schemas.microsoft.com/office/powerpoint/2010/main" val="705878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having me here today.  I’m the co-Director for the High Plains Research Network, which is based in the Dept of Family Medicine at the University of Colorado.  That’s where my office is, but most of the work we do takes places in the 16 counties of eastern Colorado.  For years, the state of Medication Assisted Treatment in this region was…well, there wasn’t much to talk about.  But the problem of OUD was growing.  </a:t>
            </a:r>
          </a:p>
        </p:txBody>
      </p:sp>
      <p:sp>
        <p:nvSpPr>
          <p:cNvPr id="4" name="Slide Number Placeholder 3"/>
          <p:cNvSpPr>
            <a:spLocks noGrp="1"/>
          </p:cNvSpPr>
          <p:nvPr>
            <p:ph type="sldNum" sz="quarter" idx="10"/>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3110417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Let me describe the Practice Team Training to give you more context for the Train the Trainer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Back in 2016, when IT MATTTRs started in, no adequate team curriculum existed, so we created one for primary care teams. This t</a:t>
            </a:r>
            <a:r>
              <a:rPr lang="en-US" sz="1200" b="0" i="0" u="none" strike="noStrike" cap="none" dirty="0">
                <a:solidFill>
                  <a:schemeClr val="tx1">
                    <a:lumMod val="75000"/>
                    <a:lumOff val="25000"/>
                  </a:schemeClr>
                </a:solidFill>
                <a:latin typeface="+mn-lt"/>
                <a:ea typeface="Century Gothic"/>
                <a:cs typeface="Century Gothic"/>
                <a:sym typeface="Century Gothic"/>
              </a:rPr>
              <a:t>raining is delivered on-site, in person to full practice teams - front desk, medical assistants, nurses, medical records, care coordinators, and providers.  </a:t>
            </a:r>
            <a:endParaRPr lang="en-US" sz="1200" dirty="0">
              <a:solidFill>
                <a:schemeClr val="tx1">
                  <a:lumMod val="75000"/>
                  <a:lumOff val="25000"/>
                </a:schemeClr>
              </a:solidFill>
              <a:latin typeface="+mn-l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solidFill>
              </a:rPr>
              <a:t>There was also no curriculum for behavioral health practices.  Addiction and SUD treatment had been carved out of BH decades ago and most providers did not have much experience with substance use disorder, and even fewer were familiar with opioid use disorder and medication assisted treatment.  So we engaged our talented BH team who</a:t>
            </a:r>
            <a:r>
              <a:rPr lang="en-US" baseline="0" dirty="0">
                <a:solidFill>
                  <a:schemeClr val="accent2"/>
                </a:solidFill>
              </a:rPr>
              <a:t> were developing an </a:t>
            </a:r>
            <a:r>
              <a:rPr lang="en-US" dirty="0">
                <a:solidFill>
                  <a:schemeClr val="accent2"/>
                </a:solidFill>
              </a:rPr>
              <a:t>expertise in OUD and MAT through there work in the DFM and with </a:t>
            </a:r>
            <a:r>
              <a:rPr lang="en-US" dirty="0" err="1">
                <a:solidFill>
                  <a:schemeClr val="accent2"/>
                </a:solidFill>
              </a:rPr>
              <a:t>Salud</a:t>
            </a:r>
            <a:r>
              <a:rPr lang="en-US" dirty="0">
                <a:solidFill>
                  <a:schemeClr val="accent2"/>
                </a:solidFill>
              </a:rPr>
              <a:t> Family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accent2"/>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accent2"/>
                </a:solidFill>
              </a:rPr>
              <a:t>The BH curriculum introduces BHPs to office-based opioid treatment with buprenorphine, including its importance, effectiveness, approach, and training requirements. Even if BHPs are not working in an integrated setting where MAT is provided, it is still important that they have this background since they will be working with patients who are on MAT for OUD. </a:t>
            </a:r>
          </a:p>
          <a:p>
            <a:endParaRPr lang="en-US" dirty="0"/>
          </a:p>
          <a:p>
            <a:pPr marL="0" lvl="1" indent="0">
              <a:lnSpc>
                <a:spcPct val="100000"/>
              </a:lnSpc>
              <a:spcBef>
                <a:spcPts val="1800"/>
              </a:spcBef>
              <a:spcAft>
                <a:spcPts val="0"/>
              </a:spcAft>
              <a:buClr>
                <a:srgbClr val="168BBA"/>
              </a:buClr>
              <a:buFont typeface="Wingdings" panose="05000000000000000000" pitchFamily="2" charset="2"/>
              <a:buNone/>
            </a:pPr>
            <a:r>
              <a:rPr lang="en-US" sz="2400" dirty="0"/>
              <a:t>Practice facilitation – sessions on how to do some of the MAT activities and tasks.</a:t>
            </a:r>
          </a:p>
          <a:p>
            <a:pPr marL="0" lvl="1" indent="0">
              <a:lnSpc>
                <a:spcPct val="100000"/>
              </a:lnSpc>
              <a:spcBef>
                <a:spcPts val="1800"/>
              </a:spcBef>
              <a:spcAft>
                <a:spcPts val="0"/>
              </a:spcAft>
              <a:buClr>
                <a:srgbClr val="168BBA"/>
              </a:buClr>
              <a:buFont typeface="Wingdings" panose="05000000000000000000" pitchFamily="2" charset="2"/>
              <a:buNone/>
            </a:pPr>
            <a:endParaRPr lang="en-US" sz="2400" dirty="0"/>
          </a:p>
          <a:p>
            <a:pPr marL="0" lvl="1" indent="0">
              <a:lnSpc>
                <a:spcPct val="100000"/>
              </a:lnSpc>
              <a:spcBef>
                <a:spcPts val="1800"/>
              </a:spcBef>
              <a:spcAft>
                <a:spcPts val="0"/>
              </a:spcAft>
              <a:buClr>
                <a:srgbClr val="168BBA"/>
              </a:buClr>
              <a:buFont typeface="Wingdings" panose="05000000000000000000" pitchFamily="2" charset="2"/>
              <a:buNone/>
            </a:pPr>
            <a:r>
              <a:rPr lang="en-US" sz="2400" dirty="0"/>
              <a:t>Practices also received a MAT Implementation Check List and </a:t>
            </a:r>
            <a:r>
              <a:rPr lang="en-US" sz="2400" dirty="0" err="1"/>
              <a:t>MATerials</a:t>
            </a:r>
            <a:r>
              <a:rPr lang="en-US" sz="2400" dirty="0"/>
              <a:t> (resource book with care plans, template Consent Forms, template Patient Agreements, patient handouts, definitions, billing info, etc.)</a:t>
            </a:r>
          </a:p>
          <a:p>
            <a:endParaRPr lang="en-US" dirty="0"/>
          </a:p>
        </p:txBody>
      </p:sp>
      <p:sp>
        <p:nvSpPr>
          <p:cNvPr id="4" name="Slide Number Placeholder 3"/>
          <p:cNvSpPr>
            <a:spLocks noGrp="1"/>
          </p:cNvSpPr>
          <p:nvPr>
            <p:ph type="sldNum" sz="quarter" idx="10"/>
          </p:nvPr>
        </p:nvSpPr>
        <p:spPr/>
        <p:txBody>
          <a:bodyPr/>
          <a:lstStyle/>
          <a:p>
            <a:fld id="{95045F03-66F1-4C47-A035-50FE91FE4288}" type="slidenum">
              <a:rPr lang="en-US" smtClean="0"/>
              <a:t>24</a:t>
            </a:fld>
            <a:endParaRPr lang="en-US"/>
          </a:p>
        </p:txBody>
      </p:sp>
    </p:spTree>
    <p:extLst>
      <p:ext uri="{BB962C8B-B14F-4D97-AF65-F5344CB8AC3E}">
        <p14:creationId xmlns:p14="http://schemas.microsoft.com/office/powerpoint/2010/main" val="1630524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47542-0494-4A63-942A-A6DEBD554A08}" type="slidenum">
              <a:rPr lang="en-US" smtClean="0"/>
              <a:t>25</a:t>
            </a:fld>
            <a:endParaRPr lang="en-US"/>
          </a:p>
        </p:txBody>
      </p:sp>
    </p:spTree>
    <p:extLst>
      <p:ext uri="{BB962C8B-B14F-4D97-AF65-F5344CB8AC3E}">
        <p14:creationId xmlns:p14="http://schemas.microsoft.com/office/powerpoint/2010/main" val="816804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chemeClr val="tx1">
                    <a:lumMod val="75000"/>
                    <a:lumOff val="25000"/>
                  </a:schemeClr>
                </a:solidFill>
              </a:rPr>
              <a:t>Everyone on the team can help. There</a:t>
            </a:r>
            <a:r>
              <a:rPr lang="en-US" baseline="0" dirty="0">
                <a:solidFill>
                  <a:schemeClr val="tx1">
                    <a:lumMod val="75000"/>
                    <a:lumOff val="25000"/>
                  </a:schemeClr>
                </a:solidFill>
              </a:rPr>
              <a:t> are roles and tasks for all. And the roles and tasks may not always fit exactly with the typical roles and tasks defined by one’s degree or title. MAT for OUD is about finding the team member passionate about the topic or task, and provide them the training to do that task. So a front desk person may become your best screener. An MA may provide the best action planning. You may have staff that can serve as peer counselors/support. The Team makes MAT work. </a:t>
            </a:r>
          </a:p>
          <a:p>
            <a:pPr algn="l"/>
            <a:endParaRPr lang="en-US" baseline="0" dirty="0">
              <a:solidFill>
                <a:schemeClr val="tx1">
                  <a:lumMod val="75000"/>
                  <a:lumOff val="25000"/>
                </a:schemeClr>
              </a:solidFill>
            </a:endParaRPr>
          </a:p>
          <a:p>
            <a:pPr algn="l"/>
            <a:r>
              <a:rPr lang="en-US" baseline="0" dirty="0">
                <a:solidFill>
                  <a:schemeClr val="tx1">
                    <a:lumMod val="75000"/>
                    <a:lumOff val="25000"/>
                  </a:schemeClr>
                </a:solidFill>
              </a:rPr>
              <a:t>Even the front desk and staff who don’t have direct contact with patients are part of the team. For instance, front desk can have a better understanding of what OUD is and therefore, can be more mindful of their interactions with patients with OUD, ensuring that they treat these patients with empathy and respect, as they would any patient. Staff who don’t have direct contact with patients can share information they learn with the community in efforts to dispel misconceptions. </a:t>
            </a:r>
          </a:p>
          <a:p>
            <a:pPr algn="l"/>
            <a:r>
              <a:rPr lang="en-US" baseline="0" dirty="0">
                <a:solidFill>
                  <a:schemeClr val="tx1">
                    <a:lumMod val="75000"/>
                    <a:lumOff val="25000"/>
                  </a:schemeClr>
                </a:solidFill>
              </a:rPr>
              <a:t> peer counselors/support. The Team makes MAT work. </a:t>
            </a:r>
            <a:endParaRPr lang="en-US"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0B147542-0494-4A63-942A-A6DEBD554A08}" type="slidenum">
              <a:rPr lang="en-US" smtClean="0"/>
              <a:t>26</a:t>
            </a:fld>
            <a:endParaRPr lang="en-US"/>
          </a:p>
        </p:txBody>
      </p:sp>
    </p:spTree>
    <p:extLst>
      <p:ext uri="{BB962C8B-B14F-4D97-AF65-F5344CB8AC3E}">
        <p14:creationId xmlns:p14="http://schemas.microsoft.com/office/powerpoint/2010/main" val="3319336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having me here today.  I’m the co-Director for the High Plains Research Network, which is based in the </a:t>
            </a:r>
            <a:r>
              <a:rPr lang="en-US" dirty="0" err="1"/>
              <a:t>Dept</a:t>
            </a:r>
            <a:r>
              <a:rPr lang="en-US" dirty="0"/>
              <a:t> of Family Medicine at the University of Colorado.  HPRN consists of 16 rural and frontier</a:t>
            </a:r>
            <a:r>
              <a:rPr lang="en-US" baseline="0" dirty="0"/>
              <a:t> </a:t>
            </a:r>
            <a:r>
              <a:rPr lang="en-US" dirty="0"/>
              <a:t>counties of eastern Colorado.  There are</a:t>
            </a:r>
            <a:r>
              <a:rPr lang="en-US" baseline="0" dirty="0"/>
              <a:t> 53 primary care practices and 16 hospitals in the region. </a:t>
            </a:r>
            <a:r>
              <a:rPr lang="en-US" dirty="0"/>
              <a:t>Several years ago, we began to hear more and more</a:t>
            </a:r>
            <a:r>
              <a:rPr lang="en-US" baseline="0" dirty="0"/>
              <a:t> from practices that they needed help – they didn’t know what to do with their patients that kept coming in for opioid prescriptions – knowing that there was likely a problem with misuse or abuse. They didn’t know what to do.  </a:t>
            </a:r>
            <a:endParaRPr lang="en-US" dirty="0"/>
          </a:p>
        </p:txBody>
      </p:sp>
      <p:sp>
        <p:nvSpPr>
          <p:cNvPr id="4" name="Slide Number Placeholder 3"/>
          <p:cNvSpPr>
            <a:spLocks noGrp="1"/>
          </p:cNvSpPr>
          <p:nvPr>
            <p:ph type="sldNum" sz="quarter" idx="10"/>
          </p:nvPr>
        </p:nvSpPr>
        <p:spPr/>
        <p:txBody>
          <a:bodyPr/>
          <a:lstStyle/>
          <a:p>
            <a:fld id="{0B147542-0494-4A63-942A-A6DEBD554A08}" type="slidenum">
              <a:rPr lang="en-US" smtClean="0"/>
              <a:t>27</a:t>
            </a:fld>
            <a:endParaRPr lang="en-US"/>
          </a:p>
        </p:txBody>
      </p:sp>
    </p:spTree>
    <p:extLst>
      <p:ext uri="{BB962C8B-B14F-4D97-AF65-F5344CB8AC3E}">
        <p14:creationId xmlns:p14="http://schemas.microsoft.com/office/powerpoint/2010/main" val="43543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3738"/>
            <a:ext cx="6156325" cy="3463925"/>
          </a:xfrm>
        </p:spPr>
      </p:sp>
      <p:sp>
        <p:nvSpPr>
          <p:cNvPr id="3" name="Notes Placeholder 2"/>
          <p:cNvSpPr>
            <a:spLocks noGrp="1"/>
          </p:cNvSpPr>
          <p:nvPr>
            <p:ph type="body" idx="1"/>
          </p:nvPr>
        </p:nvSpPr>
        <p:spPr/>
        <p:txBody>
          <a:bodyPr/>
          <a:lstStyle/>
          <a:p>
            <a:r>
              <a:rPr lang="en-US" dirty="0"/>
              <a:t>IT MATTTRs</a:t>
            </a:r>
            <a:r>
              <a:rPr lang="en-US" baseline="0" dirty="0"/>
              <a:t> was developed for and implemented in a 24 county region that included the HPRN and parts of the Colorado Research Network (</a:t>
            </a:r>
            <a:r>
              <a:rPr lang="en-US" baseline="0" dirty="0" err="1"/>
              <a:t>CaReNet</a:t>
            </a:r>
            <a:r>
              <a:rPr lang="en-US" baseline="0" dirty="0"/>
              <a:t>), both are part of the SNOCAP PBRN consortium in Colorado.  </a:t>
            </a:r>
          </a:p>
          <a:p>
            <a:endParaRPr lang="en-US" baseline="0" dirty="0"/>
          </a:p>
          <a:p>
            <a:r>
              <a:rPr lang="en-US" baseline="0" dirty="0"/>
              <a:t>At the beginning of this study, we identified 2 providers and 1 psychiatrist in this entire region that were providing MAT for OUD.  </a:t>
            </a:r>
          </a:p>
          <a:p>
            <a:endParaRPr lang="en-US" baseline="0" dirty="0"/>
          </a:p>
          <a:p>
            <a:r>
              <a:rPr lang="en-US" baseline="0" dirty="0"/>
              <a:t>We were hearing from practices and community members that they needed help.  They didn’t know what to do with patients that they suspected might have an opioid use disorder.  </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16539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we were hearing from folks on the ground looks like this on paper.  </a:t>
            </a:r>
            <a:r>
              <a:rPr lang="en-US" dirty="0"/>
              <a:t>When it comes to OUD, there is a huge treatment gap. </a:t>
            </a:r>
            <a:r>
              <a:rPr lang="en-US" baseline="0" dirty="0"/>
              <a:t>Nationally, approximately 85% of people in need of treatment for OUD do not receive it. </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317694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Colorado, here is what the impact of that treatment gap looks like.  Drug overdose death rates in 2002.  Red is worse. </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61718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920">
              <a:defRPr/>
            </a:pPr>
            <a:r>
              <a:rPr lang="en-US" dirty="0"/>
              <a:t>Drug</a:t>
            </a:r>
            <a:r>
              <a:rPr lang="en-US" baseline="0" dirty="0"/>
              <a:t> overdose death rates in 2014.  </a:t>
            </a:r>
          </a:p>
          <a:p>
            <a:pPr defTabSz="1218920">
              <a:defRPr/>
            </a:pPr>
            <a:endParaRPr lang="en-US" baseline="0" dirty="0"/>
          </a:p>
          <a:p>
            <a:pPr defTabSz="1218920">
              <a:defRPr/>
            </a:pPr>
            <a:r>
              <a:rPr lang="en-US" baseline="0" dirty="0"/>
              <a:t>Darker is worse.  </a:t>
            </a:r>
            <a:r>
              <a:rPr lang="en-US" dirty="0"/>
              <a:t>Middle shade red is the national average rates.  </a:t>
            </a:r>
          </a:p>
          <a:p>
            <a:endParaRPr lang="en-US" dirty="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3645208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a:solidFill>
                  <a:schemeClr val="tx1">
                    <a:lumMod val="75000"/>
                    <a:lumOff val="25000"/>
                  </a:schemeClr>
                </a:solidFill>
                <a:latin typeface="+mn-lt"/>
                <a:ea typeface="Century Gothic"/>
                <a:cs typeface="Century Gothic"/>
                <a:sym typeface="Century Gothic"/>
              </a:rPr>
              <a:t>When we started, this study there was no adequate team curriculum for primary care practices available. So this curriculum was developed by the research team, in collaboration with MAT experts, community members, and practice facilitators. </a:t>
            </a:r>
          </a:p>
          <a:p>
            <a:pPr marL="0" marR="0" lvl="0" indent="0" algn="l" rtl="0">
              <a:spcBef>
                <a:spcPts val="0"/>
              </a:spcBef>
              <a:spcAft>
                <a:spcPts val="0"/>
              </a:spcAft>
              <a:buNone/>
            </a:pPr>
            <a:endParaRPr lang="en-US" sz="1400" b="0" i="0" u="none" strike="noStrike" cap="none" dirty="0">
              <a:solidFill>
                <a:schemeClr val="tx1">
                  <a:lumMod val="75000"/>
                  <a:lumOff val="25000"/>
                </a:schemeClr>
              </a:solidFill>
              <a:latin typeface="+mn-lt"/>
              <a:ea typeface="Century Gothic"/>
              <a:cs typeface="Century Gothic"/>
              <a:sym typeface="Century Gothic"/>
            </a:endParaRPr>
          </a:p>
          <a:p>
            <a:pPr marL="0" marR="0" lvl="0" indent="0" algn="l" rtl="0">
              <a:spcBef>
                <a:spcPts val="0"/>
              </a:spcBef>
              <a:spcAft>
                <a:spcPts val="0"/>
              </a:spcAft>
              <a:buNone/>
            </a:pPr>
            <a:r>
              <a:rPr lang="en-US" sz="1400" b="0" i="0" u="none" strike="noStrike" cap="none" dirty="0">
                <a:solidFill>
                  <a:schemeClr val="tx1">
                    <a:lumMod val="75000"/>
                    <a:lumOff val="25000"/>
                  </a:schemeClr>
                </a:solidFill>
                <a:latin typeface="+mn-lt"/>
                <a:ea typeface="Century Gothic"/>
                <a:cs typeface="Century Gothic"/>
                <a:sym typeface="Century Gothic"/>
              </a:rPr>
              <a:t>The training is for primary care teams – front desk, medical assistants, nurses, medical records, care coordinators, and providers.  </a:t>
            </a:r>
            <a:endParaRPr sz="1400" dirty="0">
              <a:solidFill>
                <a:schemeClr val="tx1">
                  <a:lumMod val="75000"/>
                  <a:lumOff val="25000"/>
                </a:schemeClr>
              </a:solidFill>
              <a:latin typeface="+mn-lt"/>
            </a:endParaRPr>
          </a:p>
          <a:p>
            <a:pPr marL="0" marR="0" lvl="0" indent="0" algn="l" rtl="0">
              <a:spcBef>
                <a:spcPts val="0"/>
              </a:spcBef>
              <a:spcAft>
                <a:spcPts val="0"/>
              </a:spcAft>
              <a:buNone/>
            </a:pPr>
            <a:endParaRPr lang="en-US" sz="1400" b="0" i="0" u="none" strike="noStrike" cap="none" dirty="0">
              <a:solidFill>
                <a:schemeClr val="tx1">
                  <a:lumMod val="75000"/>
                  <a:lumOff val="25000"/>
                </a:schemeClr>
              </a:solidFill>
              <a:latin typeface="+mn-lt"/>
              <a:ea typeface="Century Gothic"/>
              <a:cs typeface="Century Gothic"/>
              <a:sym typeface="Century Gothic"/>
            </a:endParaRPr>
          </a:p>
          <a:p>
            <a:pPr marL="0" marR="0" lvl="0" indent="0" algn="l" rtl="0">
              <a:spcBef>
                <a:spcPts val="0"/>
              </a:spcBef>
              <a:spcAft>
                <a:spcPts val="0"/>
              </a:spcAft>
              <a:buNone/>
            </a:pPr>
            <a:r>
              <a:rPr lang="en-US" sz="1400" b="0" i="0" u="none" strike="noStrike" cap="none" dirty="0">
                <a:solidFill>
                  <a:schemeClr val="tx1">
                    <a:lumMod val="75000"/>
                    <a:lumOff val="25000"/>
                  </a:schemeClr>
                </a:solidFill>
                <a:latin typeface="+mn-lt"/>
                <a:ea typeface="Century Gothic"/>
                <a:cs typeface="Century Gothic"/>
                <a:sym typeface="Century Gothic"/>
              </a:rPr>
              <a:t>The</a:t>
            </a:r>
            <a:r>
              <a:rPr lang="en-US" sz="1400" b="0" i="0" u="none" strike="noStrike" cap="none" baseline="0" dirty="0">
                <a:solidFill>
                  <a:schemeClr val="tx1">
                    <a:lumMod val="75000"/>
                    <a:lumOff val="25000"/>
                  </a:schemeClr>
                </a:solidFill>
                <a:latin typeface="+mn-lt"/>
                <a:ea typeface="Century Gothic"/>
                <a:cs typeface="Century Gothic"/>
                <a:sym typeface="Century Gothic"/>
              </a:rPr>
              <a:t> training aims to give all members of the practice team</a:t>
            </a:r>
            <a:r>
              <a:rPr lang="en-US" sz="1400" b="0" i="0" u="none" strike="noStrike" cap="none" dirty="0">
                <a:solidFill>
                  <a:schemeClr val="tx1">
                    <a:lumMod val="75000"/>
                    <a:lumOff val="25000"/>
                  </a:schemeClr>
                </a:solidFill>
                <a:latin typeface="+mn-lt"/>
                <a:ea typeface="Century Gothic"/>
                <a:cs typeface="Century Gothic"/>
                <a:sym typeface="Century Gothic"/>
              </a:rPr>
              <a:t> a common set of knowledge and common language for the members of the practice team around OUD and MAT.  Topics cover epidemiology of OUD, neurobiology of addiction, pharmacology (how buprenorphine works, its safety), and MAT steps (treatment agreements, induction – getting patients started, stabilization, maintenance, billing/coding, how the practice will define success (how will it handle patients that use).  </a:t>
            </a:r>
            <a:endParaRPr sz="1400" b="0" i="0" u="none" strike="noStrike" cap="none" dirty="0">
              <a:solidFill>
                <a:schemeClr val="tx1">
                  <a:lumMod val="75000"/>
                  <a:lumOff val="25000"/>
                </a:schemeClr>
              </a:solidFill>
              <a:latin typeface="+mn-lt"/>
              <a:ea typeface="Century Gothic"/>
              <a:cs typeface="Century Gothic"/>
              <a:sym typeface="Century Gothic"/>
            </a:endParaRPr>
          </a:p>
          <a:p>
            <a:pPr marL="0" marR="0" lvl="0" indent="0" algn="l" rtl="0">
              <a:spcBef>
                <a:spcPts val="0"/>
              </a:spcBef>
              <a:spcAft>
                <a:spcPts val="0"/>
              </a:spcAft>
              <a:buNone/>
            </a:pPr>
            <a:endParaRPr lang="en-US" sz="1400" b="0" i="0" u="none" strike="noStrike" cap="none" baseline="0" dirty="0">
              <a:solidFill>
                <a:schemeClr val="tx1">
                  <a:lumMod val="75000"/>
                  <a:lumOff val="25000"/>
                </a:schemeClr>
              </a:solidFill>
              <a:latin typeface="+mn-lt"/>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rPr>
              <a:t>Comprehensive companion scripts were created to accompany each module. These include notes to the trainer on content to emphasize, additional information to present based on participants’ needs, and suggestions for facilitated discussions</a:t>
            </a:r>
            <a:endParaRPr lang="en-US" sz="1400" dirty="0"/>
          </a:p>
          <a:p>
            <a:pPr marL="0" marR="0" lvl="0" indent="0" algn="l" rtl="0">
              <a:spcBef>
                <a:spcPts val="0"/>
              </a:spcBef>
              <a:spcAft>
                <a:spcPts val="0"/>
              </a:spcAft>
              <a:buNone/>
            </a:pPr>
            <a:endParaRPr lang="en-US" sz="1400" b="0" i="0" u="none" strike="noStrike" cap="none" baseline="0" dirty="0">
              <a:solidFill>
                <a:schemeClr val="tx1">
                  <a:lumMod val="75000"/>
                  <a:lumOff val="25000"/>
                </a:schemeClr>
              </a:solidFill>
              <a:latin typeface="+mn-lt"/>
              <a:ea typeface="Century Gothic"/>
              <a:cs typeface="Century Gothic"/>
              <a:sym typeface="Century Gothic"/>
            </a:endParaRPr>
          </a:p>
        </p:txBody>
      </p:sp>
      <p:sp>
        <p:nvSpPr>
          <p:cNvPr id="518" name="Google Shape;518;p1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2"/>
                </a:solidFill>
                <a:latin typeface="Century Gothic"/>
                <a:ea typeface="Century Gothic"/>
                <a:cs typeface="Century Gothic"/>
                <a:sym typeface="Century Gothic"/>
              </a:rPr>
              <a:t>7</a:t>
            </a:fld>
            <a:endParaRPr sz="1200">
              <a:solidFill>
                <a:schemeClr val="dk2"/>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96483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study region, we identified 79</a:t>
            </a:r>
            <a:r>
              <a:rPr lang="en-US" baseline="0" dirty="0"/>
              <a:t> practices.  Our goal was to recruit 40 practices into the study to receive this Team Training. </a:t>
            </a:r>
          </a:p>
          <a:p>
            <a:endParaRPr lang="en-US" baseline="0" dirty="0"/>
          </a:p>
          <a:p>
            <a:r>
              <a:rPr lang="en-US" baseline="0" dirty="0"/>
              <a:t>Prior to recruitment, practices were randomized to receive training 1 of 2 ways.  Either with </a:t>
            </a:r>
            <a:r>
              <a:rPr lang="en-US" baseline="0" dirty="0" err="1"/>
              <a:t>SOuND</a:t>
            </a:r>
            <a:r>
              <a:rPr lang="en-US" baseline="0" dirty="0"/>
              <a:t> Team Training or through the ECHO Colorado program.  </a:t>
            </a:r>
            <a:r>
              <a:rPr lang="en-US" baseline="0" dirty="0" err="1"/>
              <a:t>SOuND</a:t>
            </a:r>
            <a:r>
              <a:rPr lang="en-US" baseline="0" dirty="0"/>
              <a:t> Team Training delivers training in-person. </a:t>
            </a:r>
          </a:p>
          <a:p>
            <a:endParaRPr lang="en-US" baseline="0" dirty="0"/>
          </a:p>
          <a:p>
            <a:r>
              <a:rPr lang="en-US" baseline="0" dirty="0"/>
              <a:t>ECHO Colorado uses the ECHO telehealth, tele-education model, with web-based sessions and featuring case-based learning.  </a:t>
            </a:r>
            <a:endParaRPr lang="en-US" dirty="0"/>
          </a:p>
        </p:txBody>
      </p:sp>
      <p:sp>
        <p:nvSpPr>
          <p:cNvPr id="4" name="Slide Number Placeholder 3"/>
          <p:cNvSpPr>
            <a:spLocks noGrp="1"/>
          </p:cNvSpPr>
          <p:nvPr>
            <p:ph type="sldNum" sz="quarter" idx="10"/>
          </p:nvPr>
        </p:nvSpPr>
        <p:spPr/>
        <p:txBody>
          <a:bodyPr/>
          <a:lstStyle/>
          <a:p>
            <a:fld id="{0B147542-0494-4A63-942A-A6DEBD554A08}" type="slidenum">
              <a:rPr lang="en-US" smtClean="0"/>
              <a:t>8</a:t>
            </a:fld>
            <a:endParaRPr lang="en-US"/>
          </a:p>
        </p:txBody>
      </p:sp>
    </p:spTree>
    <p:extLst>
      <p:ext uri="{BB962C8B-B14F-4D97-AF65-F5344CB8AC3E}">
        <p14:creationId xmlns:p14="http://schemas.microsoft.com/office/powerpoint/2010/main" val="637347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47542-0494-4A63-942A-A6DEBD554A08}" type="slidenum">
              <a:rPr lang="en-US" smtClean="0"/>
              <a:t>9</a:t>
            </a:fld>
            <a:endParaRPr lang="en-US"/>
          </a:p>
        </p:txBody>
      </p:sp>
    </p:spTree>
    <p:extLst>
      <p:ext uri="{BB962C8B-B14F-4D97-AF65-F5344CB8AC3E}">
        <p14:creationId xmlns:p14="http://schemas.microsoft.com/office/powerpoint/2010/main" val="2027289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167" indent="0" algn="ctr">
              <a:buNone/>
              <a:defRPr sz="2400"/>
            </a:lvl2pPr>
            <a:lvl3pPr marL="914332" indent="0" algn="ctr">
              <a:buNone/>
              <a:defRPr sz="2400"/>
            </a:lvl3pPr>
            <a:lvl4pPr marL="1371498" indent="0" algn="ctr">
              <a:buNone/>
              <a:defRPr sz="2000"/>
            </a:lvl4pPr>
            <a:lvl5pPr marL="1828664" indent="0" algn="ctr">
              <a:buNone/>
              <a:defRPr sz="2000"/>
            </a:lvl5pPr>
            <a:lvl6pPr marL="2285830" indent="0" algn="ctr">
              <a:buNone/>
              <a:defRPr sz="2000"/>
            </a:lvl6pPr>
            <a:lvl7pPr marL="2742994" indent="0" algn="ctr">
              <a:buNone/>
              <a:defRPr sz="2000"/>
            </a:lvl7pPr>
            <a:lvl8pPr marL="3200160" indent="0" algn="ctr">
              <a:buNone/>
              <a:defRPr sz="2000"/>
            </a:lvl8pPr>
            <a:lvl9pPr marL="3657327"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688D5B-2E16-4FA7-B278-4079BBED43DF}"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23CB36-68AD-488D-B26D-9CAD04072E08}"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80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688D5B-2E16-4FA7-B278-4079BBED43DF}"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109760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688D5B-2E16-4FA7-B278-4079BBED43DF}"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170730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n w="500">
                  <a:noFill/>
                </a:ln>
                <a:solidFill>
                  <a:srgbClr val="000000"/>
                </a:solidFill>
                <a:effectLst/>
              </a:defRPr>
            </a:lvl1pPr>
          </a:lstStyle>
          <a:p>
            <a:r>
              <a:rPr lang="en-US" dirty="0"/>
              <a:t>Click to edit Master title style</a:t>
            </a:r>
          </a:p>
        </p:txBody>
      </p:sp>
      <p:sp>
        <p:nvSpPr>
          <p:cNvPr id="3" name="Content Placeholder 2"/>
          <p:cNvSpPr>
            <a:spLocks noGrp="1"/>
          </p:cNvSpPr>
          <p:nvPr>
            <p:ph idx="1"/>
          </p:nvPr>
        </p:nvSpPr>
        <p:spPr/>
        <p:txBody>
          <a:bodyPr/>
          <a:lstStyle>
            <a:lvl1pPr marL="319927" indent="-319927">
              <a:buSzPct val="80000"/>
              <a:buFont typeface="Arial" panose="020B0604020202020204" pitchFamily="34" charset="0"/>
              <a:buChar char="•"/>
              <a:defRPr>
                <a:solidFill>
                  <a:srgbClr val="000000"/>
                </a:solidFill>
                <a:latin typeface="+mj-lt"/>
              </a:defRPr>
            </a:lvl1pPr>
            <a:lvl2pPr marL="630712" indent="-274222">
              <a:buSzPct val="80000"/>
              <a:buFont typeface="Arial" panose="020B0604020202020204" pitchFamily="34" charset="0"/>
              <a:buChar char="•"/>
              <a:defRPr>
                <a:solidFill>
                  <a:srgbClr val="000000"/>
                </a:solidFill>
                <a:latin typeface="+mj-lt"/>
              </a:defRPr>
            </a:lvl2pPr>
            <a:lvl3pPr marL="923218" indent="-274222">
              <a:buSzPct val="80000"/>
              <a:buFont typeface="Arial" panose="020B0604020202020204" pitchFamily="34" charset="0"/>
              <a:buChar char="•"/>
              <a:defRPr>
                <a:solidFill>
                  <a:srgbClr val="000000"/>
                </a:solidFill>
                <a:latin typeface="+mj-lt"/>
              </a:defRPr>
            </a:lvl3pPr>
            <a:lvl4pPr marL="1188300" indent="-228520">
              <a:buSzPct val="80000"/>
              <a:buFont typeface="Arial" panose="020B0604020202020204" pitchFamily="34" charset="0"/>
              <a:buChar char="•"/>
              <a:defRPr>
                <a:solidFill>
                  <a:srgbClr val="000000"/>
                </a:solidFill>
                <a:latin typeface="+mj-lt"/>
              </a:defRPr>
            </a:lvl4pPr>
            <a:lvl5pPr marL="1425959" indent="-228520">
              <a:buSzPct val="80000"/>
              <a:buFont typeface="Arial" panose="020B0604020202020204" pitchFamily="34" charset="0"/>
              <a:buChar char="•"/>
              <a:defRPr>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61"/>
            <a:ext cx="2641600" cy="365125"/>
          </a:xfrm>
          <a:prstGeom prst="rect">
            <a:avLst/>
          </a:prstGeom>
        </p:spPr>
        <p:txBody>
          <a:bodyPr/>
          <a:lstStyle/>
          <a:p>
            <a:pPr defTabSz="914076"/>
            <a:fld id="{EF448DAE-BFBB-462F-BB72-B5CE1AF4AF28}" type="datetimeFigureOut">
              <a:rPr lang="en-US" sz="1700" smtClean="0">
                <a:solidFill>
                  <a:prstClr val="white"/>
                </a:solidFill>
              </a:rPr>
              <a:pPr defTabSz="914076"/>
              <a:t>8/19/19</a:t>
            </a:fld>
            <a:endParaRPr lang="en-US" sz="1700">
              <a:solidFill>
                <a:prstClr val="white"/>
              </a:solidFill>
            </a:endParaRPr>
          </a:p>
        </p:txBody>
      </p:sp>
      <p:sp>
        <p:nvSpPr>
          <p:cNvPr id="5" name="Footer Placeholder 4"/>
          <p:cNvSpPr>
            <a:spLocks noGrp="1"/>
          </p:cNvSpPr>
          <p:nvPr>
            <p:ph type="ftr" sz="quarter" idx="11"/>
          </p:nvPr>
        </p:nvSpPr>
        <p:spPr>
          <a:xfrm>
            <a:off x="3251200" y="6356361"/>
            <a:ext cx="2946400" cy="365125"/>
          </a:xfrm>
          <a:prstGeom prst="rect">
            <a:avLst/>
          </a:prstGeom>
        </p:spPr>
        <p:txBody>
          <a:bodyPr/>
          <a:lstStyle/>
          <a:p>
            <a:pPr defTabSz="914076"/>
            <a:endParaRPr lang="en-US" sz="1700">
              <a:solidFill>
                <a:prstClr val="white"/>
              </a:solidFill>
            </a:endParaRPr>
          </a:p>
        </p:txBody>
      </p:sp>
      <p:sp>
        <p:nvSpPr>
          <p:cNvPr id="6" name="Slide Number Placeholder 5"/>
          <p:cNvSpPr>
            <a:spLocks noGrp="1"/>
          </p:cNvSpPr>
          <p:nvPr>
            <p:ph type="sldNum" sz="quarter" idx="12"/>
          </p:nvPr>
        </p:nvSpPr>
        <p:spPr>
          <a:xfrm>
            <a:off x="11379200" y="6340491"/>
            <a:ext cx="711200" cy="365125"/>
          </a:xfrm>
          <a:prstGeom prst="rect">
            <a:avLst/>
          </a:prstGeom>
        </p:spPr>
        <p:txBody>
          <a:bodyPr/>
          <a:lstStyle/>
          <a:p>
            <a:pPr defTabSz="914076"/>
            <a:fld id="{A85CB6F5-83BF-4EE6-A8A0-7837C78D3C29}" type="slidenum">
              <a:rPr lang="en-US" sz="1700" smtClean="0">
                <a:solidFill>
                  <a:prstClr val="white"/>
                </a:solidFill>
              </a:rPr>
              <a:pPr defTabSz="914076"/>
              <a:t>‹#›</a:t>
            </a:fld>
            <a:endParaRPr lang="en-US" sz="1700">
              <a:solidFill>
                <a:prstClr val="white"/>
              </a:solidFill>
            </a:endParaRPr>
          </a:p>
        </p:txBody>
      </p:sp>
    </p:spTree>
    <p:extLst>
      <p:ext uri="{BB962C8B-B14F-4D97-AF65-F5344CB8AC3E}">
        <p14:creationId xmlns:p14="http://schemas.microsoft.com/office/powerpoint/2010/main" val="37109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990600"/>
            <a:ext cx="103632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963084" y="2352688"/>
            <a:ext cx="10363200" cy="1509713"/>
          </a:xfrm>
        </p:spPr>
        <p:txBody>
          <a:bodyPr anchor="t"/>
          <a:lstStyle>
            <a:lvl1pPr>
              <a:buNone/>
              <a:defRPr sz="2000">
                <a:solidFill>
                  <a:schemeClr val="tx1"/>
                </a:solidFill>
              </a:defRPr>
            </a:lvl1pPr>
            <a:lvl2pPr>
              <a:buNone/>
              <a:defRPr sz="17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a:xfrm>
            <a:off x="609600" y="6356361"/>
            <a:ext cx="2641600" cy="365125"/>
          </a:xfrm>
          <a:prstGeom prst="rect">
            <a:avLst/>
          </a:prstGeom>
        </p:spPr>
        <p:txBody>
          <a:bodyPr/>
          <a:lstStyle/>
          <a:p>
            <a:pPr defTabSz="914076"/>
            <a:fld id="{EF448DAE-BFBB-462F-BB72-B5CE1AF4AF28}" type="datetimeFigureOut">
              <a:rPr lang="en-US" sz="1700" smtClean="0">
                <a:solidFill>
                  <a:prstClr val="white"/>
                </a:solidFill>
              </a:rPr>
              <a:pPr defTabSz="914076"/>
              <a:t>8/19/19</a:t>
            </a:fld>
            <a:endParaRPr lang="en-US" sz="1700">
              <a:solidFill>
                <a:prstClr val="white"/>
              </a:solidFill>
            </a:endParaRPr>
          </a:p>
        </p:txBody>
      </p:sp>
      <p:sp>
        <p:nvSpPr>
          <p:cNvPr id="5" name="Footer Placeholder 4"/>
          <p:cNvSpPr>
            <a:spLocks noGrp="1"/>
          </p:cNvSpPr>
          <p:nvPr>
            <p:ph type="ftr" sz="quarter" idx="11"/>
          </p:nvPr>
        </p:nvSpPr>
        <p:spPr>
          <a:xfrm>
            <a:off x="3251200" y="6356361"/>
            <a:ext cx="2946400" cy="365125"/>
          </a:xfrm>
          <a:prstGeom prst="rect">
            <a:avLst/>
          </a:prstGeom>
        </p:spPr>
        <p:txBody>
          <a:bodyPr/>
          <a:lstStyle/>
          <a:p>
            <a:pPr defTabSz="914076"/>
            <a:endParaRPr lang="en-US" sz="1700">
              <a:solidFill>
                <a:prstClr val="white"/>
              </a:solidFill>
            </a:endParaRPr>
          </a:p>
        </p:txBody>
      </p:sp>
    </p:spTree>
    <p:extLst>
      <p:ext uri="{BB962C8B-B14F-4D97-AF65-F5344CB8AC3E}">
        <p14:creationId xmlns:p14="http://schemas.microsoft.com/office/powerpoint/2010/main" val="3034319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tIns="9141" bIns="9141"/>
          <a:lstStyle/>
          <a:p>
            <a:r>
              <a:rPr lang="en-US"/>
              <a:t>Click to edit Master title style</a:t>
            </a:r>
            <a:endParaRPr lang="en-US" dirty="0"/>
          </a:p>
        </p:txBody>
      </p:sp>
      <p:sp>
        <p:nvSpPr>
          <p:cNvPr id="3" name="Content Placeholder 2"/>
          <p:cNvSpPr>
            <a:spLocks noGrp="1"/>
          </p:cNvSpPr>
          <p:nvPr>
            <p:ph sz="half" idx="1"/>
          </p:nvPr>
        </p:nvSpPr>
        <p:spPr>
          <a:xfrm>
            <a:off x="609600" y="2199800"/>
            <a:ext cx="5384800" cy="4160520"/>
          </a:xfrm>
        </p:spPr>
        <p:txBody>
          <a:bodyPr/>
          <a:lstStyle>
            <a:lvl1pPr marL="319927" indent="-319927">
              <a:buSzPct val="80000"/>
              <a:buFont typeface="Wingdings" panose="05000000000000000000" pitchFamily="2" charset="2"/>
              <a:buChar char="v"/>
              <a:defRPr sz="2800"/>
            </a:lvl1pPr>
            <a:lvl2pPr marL="630712" indent="-274222">
              <a:buSzPct val="80000"/>
              <a:buFont typeface="Wingdings" panose="05000000000000000000" pitchFamily="2" charset="2"/>
              <a:buChar char="v"/>
              <a:defRPr sz="2400"/>
            </a:lvl2pPr>
            <a:lvl3pPr marL="923218" indent="-274222">
              <a:buSzPct val="80000"/>
              <a:buFont typeface="Wingdings" panose="05000000000000000000" pitchFamily="2" charset="2"/>
              <a:buChar char="v"/>
              <a:defRPr sz="2000"/>
            </a:lvl3pPr>
            <a:lvl4pPr marL="1188300" indent="-228520">
              <a:buSzPct val="80000"/>
              <a:buFont typeface="Wingdings" panose="05000000000000000000" pitchFamily="2" charset="2"/>
              <a:buChar char="v"/>
              <a:defRPr sz="1700"/>
            </a:lvl4pPr>
            <a:lvl5pPr marL="1425959" indent="-228520">
              <a:buSzPct val="80000"/>
              <a:buFont typeface="Wingdings" panose="05000000000000000000" pitchFamily="2" charset="2"/>
              <a:buChar char="v"/>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199800"/>
            <a:ext cx="5384800" cy="4160520"/>
          </a:xfrm>
        </p:spPr>
        <p:txBody>
          <a:bodyPr/>
          <a:lstStyle>
            <a:lvl1pPr marL="319927" indent="-319927">
              <a:buSzPct val="80000"/>
              <a:buFont typeface="Wingdings" panose="05000000000000000000" pitchFamily="2" charset="2"/>
              <a:buChar char="v"/>
              <a:defRPr sz="2800"/>
            </a:lvl1pPr>
            <a:lvl2pPr marL="630712" indent="-274222">
              <a:buSzPct val="80000"/>
              <a:buFont typeface="Wingdings" panose="05000000000000000000" pitchFamily="2" charset="2"/>
              <a:buChar char="v"/>
              <a:defRPr sz="2400"/>
            </a:lvl2pPr>
            <a:lvl3pPr marL="923218" indent="-274222">
              <a:buSzPct val="80000"/>
              <a:buFont typeface="Wingdings" panose="05000000000000000000" pitchFamily="2" charset="2"/>
              <a:buChar char="v"/>
              <a:defRPr sz="2000"/>
            </a:lvl3pPr>
            <a:lvl4pPr marL="1188300" indent="-228520">
              <a:buSzPct val="80000"/>
              <a:buFont typeface="Wingdings" panose="05000000000000000000" pitchFamily="2" charset="2"/>
              <a:buChar char="v"/>
              <a:defRPr sz="1700"/>
            </a:lvl4pPr>
            <a:lvl5pPr marL="1425959" indent="-228520">
              <a:buSzPct val="80000"/>
              <a:buFont typeface="Wingdings" panose="05000000000000000000" pitchFamily="2" charset="2"/>
              <a:buChar char="v"/>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61"/>
            <a:ext cx="2641600" cy="365125"/>
          </a:xfrm>
          <a:prstGeom prst="rect">
            <a:avLst/>
          </a:prstGeom>
        </p:spPr>
        <p:txBody>
          <a:bodyPr/>
          <a:lstStyle/>
          <a:p>
            <a:pPr defTabSz="914076"/>
            <a:fld id="{EF448DAE-BFBB-462F-BB72-B5CE1AF4AF28}" type="datetimeFigureOut">
              <a:rPr lang="en-US" sz="1700" smtClean="0">
                <a:solidFill>
                  <a:prstClr val="white"/>
                </a:solidFill>
              </a:rPr>
              <a:pPr defTabSz="914076"/>
              <a:t>8/19/19</a:t>
            </a:fld>
            <a:endParaRPr lang="en-US" sz="1700">
              <a:solidFill>
                <a:prstClr val="white"/>
              </a:solidFill>
            </a:endParaRPr>
          </a:p>
        </p:txBody>
      </p:sp>
      <p:sp>
        <p:nvSpPr>
          <p:cNvPr id="6" name="Footer Placeholder 5"/>
          <p:cNvSpPr>
            <a:spLocks noGrp="1"/>
          </p:cNvSpPr>
          <p:nvPr>
            <p:ph type="ftr" sz="quarter" idx="11"/>
          </p:nvPr>
        </p:nvSpPr>
        <p:spPr>
          <a:xfrm>
            <a:off x="3251200" y="6356361"/>
            <a:ext cx="2946400" cy="365125"/>
          </a:xfrm>
          <a:prstGeom prst="rect">
            <a:avLst/>
          </a:prstGeom>
        </p:spPr>
        <p:txBody>
          <a:bodyPr/>
          <a:lstStyle/>
          <a:p>
            <a:pPr defTabSz="914076"/>
            <a:endParaRPr lang="en-US" sz="1700">
              <a:solidFill>
                <a:prstClr val="white"/>
              </a:solidFill>
            </a:endParaRPr>
          </a:p>
        </p:txBody>
      </p:sp>
      <p:sp>
        <p:nvSpPr>
          <p:cNvPr id="7" name="Slide Number Placeholder 6"/>
          <p:cNvSpPr>
            <a:spLocks noGrp="1"/>
          </p:cNvSpPr>
          <p:nvPr>
            <p:ph type="sldNum" sz="quarter" idx="12"/>
          </p:nvPr>
        </p:nvSpPr>
        <p:spPr>
          <a:xfrm>
            <a:off x="11379200" y="6340491"/>
            <a:ext cx="711200" cy="365125"/>
          </a:xfrm>
          <a:prstGeom prst="rect">
            <a:avLst/>
          </a:prstGeom>
        </p:spPr>
        <p:txBody>
          <a:bodyPr/>
          <a:lstStyle/>
          <a:p>
            <a:pPr defTabSz="914076"/>
            <a:fld id="{A85CB6F5-83BF-4EE6-A8A0-7837C78D3C29}" type="slidenum">
              <a:rPr lang="en-US" sz="1700" smtClean="0">
                <a:solidFill>
                  <a:prstClr val="white"/>
                </a:solidFill>
              </a:rPr>
              <a:pPr defTabSz="914076"/>
              <a:t>‹#›</a:t>
            </a:fld>
            <a:endParaRPr lang="en-US" sz="1700">
              <a:solidFill>
                <a:prstClr val="white"/>
              </a:solidFill>
            </a:endParaRPr>
          </a:p>
        </p:txBody>
      </p:sp>
    </p:spTree>
    <p:extLst>
      <p:ext uri="{BB962C8B-B14F-4D97-AF65-F5344CB8AC3E}">
        <p14:creationId xmlns:p14="http://schemas.microsoft.com/office/powerpoint/2010/main" val="184303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tIns="9141" bIns="9141" anchor="b"/>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2112168"/>
            <a:ext cx="5386917"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7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9" y="2112168"/>
            <a:ext cx="538903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7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667000"/>
            <a:ext cx="5386917" cy="3657600"/>
          </a:xfrm>
        </p:spPr>
        <p:txBody>
          <a:bodyPr/>
          <a:lstStyle>
            <a:lvl1pPr marL="319927" indent="-319927">
              <a:buSzPct val="80000"/>
              <a:buFont typeface="Wingdings" panose="05000000000000000000" pitchFamily="2" charset="2"/>
              <a:buChar char="v"/>
              <a:defRPr sz="2200"/>
            </a:lvl1pPr>
            <a:lvl2pPr marL="630712" indent="-274222">
              <a:buSzPct val="80000"/>
              <a:buFont typeface="Wingdings" panose="05000000000000000000" pitchFamily="2" charset="2"/>
              <a:buChar char="v"/>
              <a:defRPr sz="2000"/>
            </a:lvl2pPr>
            <a:lvl3pPr marL="923218" indent="-274222">
              <a:buSzPct val="80000"/>
              <a:buFont typeface="Wingdings" panose="05000000000000000000" pitchFamily="2" charset="2"/>
              <a:buChar char="v"/>
              <a:defRPr sz="1700"/>
            </a:lvl3pPr>
            <a:lvl4pPr marL="1188300" indent="-228520">
              <a:buSzPct val="80000"/>
              <a:buFont typeface="Wingdings" panose="05000000000000000000" pitchFamily="2" charset="2"/>
              <a:buChar char="v"/>
              <a:defRPr sz="1600"/>
            </a:lvl4pPr>
            <a:lvl5pPr marL="1425959" indent="-228520">
              <a:buSzPct val="80000"/>
              <a:buFont typeface="Wingdings" panose="05000000000000000000" pitchFamily="2" charset="2"/>
              <a:buChar char="v"/>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69" y="2667000"/>
            <a:ext cx="5389035" cy="3657600"/>
          </a:xfrm>
        </p:spPr>
        <p:txBody>
          <a:bodyPr/>
          <a:lstStyle>
            <a:lvl1pPr marL="319927" indent="-319927">
              <a:buSzPct val="80000"/>
              <a:buFont typeface="Wingdings" panose="05000000000000000000" pitchFamily="2" charset="2"/>
              <a:buChar char="v"/>
              <a:defRPr sz="2200"/>
            </a:lvl1pPr>
            <a:lvl2pPr marL="630712" indent="-274222">
              <a:buSzPct val="80000"/>
              <a:buFont typeface="Wingdings" panose="05000000000000000000" pitchFamily="2" charset="2"/>
              <a:buChar char="v"/>
              <a:defRPr sz="2000"/>
            </a:lvl2pPr>
            <a:lvl3pPr marL="923218" indent="-274222">
              <a:buSzPct val="80000"/>
              <a:buFont typeface="Wingdings" panose="05000000000000000000" pitchFamily="2" charset="2"/>
              <a:buChar char="v"/>
              <a:defRPr sz="1700"/>
            </a:lvl3pPr>
            <a:lvl4pPr marL="1188300" indent="-228520">
              <a:buSzPct val="80000"/>
              <a:buFont typeface="Wingdings" panose="05000000000000000000" pitchFamily="2" charset="2"/>
              <a:buChar char="v"/>
              <a:defRPr sz="1600"/>
            </a:lvl4pPr>
            <a:lvl5pPr marL="1425959" indent="-228520">
              <a:buSzPct val="80000"/>
              <a:buFont typeface="Wingdings" panose="05000000000000000000" pitchFamily="2" charset="2"/>
              <a:buChar char="v"/>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09600" y="6356361"/>
            <a:ext cx="2641600" cy="365125"/>
          </a:xfrm>
          <a:prstGeom prst="rect">
            <a:avLst/>
          </a:prstGeom>
        </p:spPr>
        <p:txBody>
          <a:bodyPr/>
          <a:lstStyle/>
          <a:p>
            <a:pPr defTabSz="914076"/>
            <a:fld id="{EF448DAE-BFBB-462F-BB72-B5CE1AF4AF28}" type="datetimeFigureOut">
              <a:rPr lang="en-US" sz="1700" smtClean="0">
                <a:solidFill>
                  <a:prstClr val="white"/>
                </a:solidFill>
              </a:rPr>
              <a:pPr defTabSz="914076"/>
              <a:t>8/19/19</a:t>
            </a:fld>
            <a:endParaRPr lang="en-US" sz="1700">
              <a:solidFill>
                <a:prstClr val="white"/>
              </a:solidFill>
            </a:endParaRPr>
          </a:p>
        </p:txBody>
      </p:sp>
      <p:sp>
        <p:nvSpPr>
          <p:cNvPr id="8" name="Footer Placeholder 7"/>
          <p:cNvSpPr>
            <a:spLocks noGrp="1"/>
          </p:cNvSpPr>
          <p:nvPr>
            <p:ph type="ftr" sz="quarter" idx="11"/>
          </p:nvPr>
        </p:nvSpPr>
        <p:spPr>
          <a:xfrm>
            <a:off x="3251200" y="6356361"/>
            <a:ext cx="2946400" cy="365125"/>
          </a:xfrm>
          <a:prstGeom prst="rect">
            <a:avLst/>
          </a:prstGeom>
        </p:spPr>
        <p:txBody>
          <a:bodyPr/>
          <a:lstStyle/>
          <a:p>
            <a:pPr defTabSz="914076"/>
            <a:endParaRPr lang="en-US" sz="1700">
              <a:solidFill>
                <a:prstClr val="white"/>
              </a:solidFill>
            </a:endParaRPr>
          </a:p>
        </p:txBody>
      </p:sp>
      <p:sp>
        <p:nvSpPr>
          <p:cNvPr id="9" name="Slide Number Placeholder 8"/>
          <p:cNvSpPr>
            <a:spLocks noGrp="1"/>
          </p:cNvSpPr>
          <p:nvPr>
            <p:ph type="sldNum" sz="quarter" idx="12"/>
          </p:nvPr>
        </p:nvSpPr>
        <p:spPr>
          <a:xfrm>
            <a:off x="11379200" y="6340491"/>
            <a:ext cx="711200" cy="365125"/>
          </a:xfrm>
          <a:prstGeom prst="rect">
            <a:avLst/>
          </a:prstGeom>
        </p:spPr>
        <p:txBody>
          <a:bodyPr/>
          <a:lstStyle/>
          <a:p>
            <a:pPr defTabSz="914076"/>
            <a:fld id="{A85CB6F5-83BF-4EE6-A8A0-7837C78D3C29}" type="slidenum">
              <a:rPr lang="en-US" sz="1700" smtClean="0">
                <a:solidFill>
                  <a:prstClr val="white"/>
                </a:solidFill>
              </a:rPr>
              <a:pPr defTabSz="914076"/>
              <a:t>‹#›</a:t>
            </a:fld>
            <a:endParaRPr lang="en-US" sz="1700">
              <a:solidFill>
                <a:prstClr val="white"/>
              </a:solidFill>
            </a:endParaRPr>
          </a:p>
        </p:txBody>
      </p:sp>
    </p:spTree>
    <p:extLst>
      <p:ext uri="{BB962C8B-B14F-4D97-AF65-F5344CB8AC3E}">
        <p14:creationId xmlns:p14="http://schemas.microsoft.com/office/powerpoint/2010/main" val="3250102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effectLst/>
        </p:spPr>
        <p:txBody>
          <a:bodyPr tIns="9141" bIns="9141"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a:xfrm>
            <a:off x="609600" y="6356361"/>
            <a:ext cx="2641600" cy="365125"/>
          </a:xfrm>
          <a:prstGeom prst="rect">
            <a:avLst/>
          </a:prstGeom>
        </p:spPr>
        <p:txBody>
          <a:bodyPr/>
          <a:lstStyle/>
          <a:p>
            <a:pPr defTabSz="914076"/>
            <a:fld id="{EF448DAE-BFBB-462F-BB72-B5CE1AF4AF28}" type="datetimeFigureOut">
              <a:rPr lang="en-US" sz="1700" smtClean="0">
                <a:solidFill>
                  <a:prstClr val="white"/>
                </a:solidFill>
              </a:rPr>
              <a:pPr defTabSz="914076"/>
              <a:t>8/19/19</a:t>
            </a:fld>
            <a:endParaRPr lang="en-US" sz="1700">
              <a:solidFill>
                <a:prstClr val="white"/>
              </a:solidFill>
            </a:endParaRPr>
          </a:p>
        </p:txBody>
      </p:sp>
      <p:sp>
        <p:nvSpPr>
          <p:cNvPr id="4" name="Footer Placeholder 3"/>
          <p:cNvSpPr>
            <a:spLocks noGrp="1"/>
          </p:cNvSpPr>
          <p:nvPr>
            <p:ph type="ftr" sz="quarter" idx="11"/>
          </p:nvPr>
        </p:nvSpPr>
        <p:spPr>
          <a:xfrm>
            <a:off x="3251200" y="6356361"/>
            <a:ext cx="2946400" cy="365125"/>
          </a:xfrm>
          <a:prstGeom prst="rect">
            <a:avLst/>
          </a:prstGeom>
        </p:spPr>
        <p:txBody>
          <a:bodyPr/>
          <a:lstStyle/>
          <a:p>
            <a:pPr defTabSz="914076"/>
            <a:endParaRPr lang="en-US" sz="1700">
              <a:solidFill>
                <a:prstClr val="white"/>
              </a:solidFill>
            </a:endParaRPr>
          </a:p>
        </p:txBody>
      </p:sp>
      <p:sp>
        <p:nvSpPr>
          <p:cNvPr id="5" name="Slide Number Placeholder 4"/>
          <p:cNvSpPr>
            <a:spLocks noGrp="1"/>
          </p:cNvSpPr>
          <p:nvPr>
            <p:ph type="sldNum" sz="quarter" idx="12"/>
          </p:nvPr>
        </p:nvSpPr>
        <p:spPr>
          <a:xfrm>
            <a:off x="11379200" y="6340491"/>
            <a:ext cx="711200" cy="365125"/>
          </a:xfrm>
          <a:prstGeom prst="rect">
            <a:avLst/>
          </a:prstGeom>
        </p:spPr>
        <p:txBody>
          <a:bodyPr/>
          <a:lstStyle/>
          <a:p>
            <a:pPr defTabSz="914076"/>
            <a:fld id="{A85CB6F5-83BF-4EE6-A8A0-7837C78D3C29}" type="slidenum">
              <a:rPr lang="en-US" sz="1700" smtClean="0">
                <a:solidFill>
                  <a:prstClr val="white"/>
                </a:solidFill>
              </a:rPr>
              <a:pPr defTabSz="914076"/>
              <a:t>‹#›</a:t>
            </a:fld>
            <a:endParaRPr lang="en-US" sz="1700">
              <a:solidFill>
                <a:prstClr val="white"/>
              </a:solidFill>
            </a:endParaRPr>
          </a:p>
        </p:txBody>
      </p:sp>
    </p:spTree>
    <p:extLst>
      <p:ext uri="{BB962C8B-B14F-4D97-AF65-F5344CB8AC3E}">
        <p14:creationId xmlns:p14="http://schemas.microsoft.com/office/powerpoint/2010/main" val="1244053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riteria&amp;Softwar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61"/>
            <a:ext cx="2641600" cy="365125"/>
          </a:xfrm>
          <a:prstGeom prst="rect">
            <a:avLst/>
          </a:prstGeom>
        </p:spPr>
        <p:txBody>
          <a:bodyPr/>
          <a:lstStyle/>
          <a:p>
            <a:pPr defTabSz="914076"/>
            <a:fld id="{EF448DAE-BFBB-462F-BB72-B5CE1AF4AF28}" type="datetimeFigureOut">
              <a:rPr lang="en-US" sz="1700" smtClean="0">
                <a:solidFill>
                  <a:prstClr val="white"/>
                </a:solidFill>
              </a:rPr>
              <a:pPr defTabSz="914076"/>
              <a:t>8/19/19</a:t>
            </a:fld>
            <a:endParaRPr lang="en-US" sz="1700">
              <a:solidFill>
                <a:prstClr val="white"/>
              </a:solidFill>
            </a:endParaRPr>
          </a:p>
        </p:txBody>
      </p:sp>
      <p:sp>
        <p:nvSpPr>
          <p:cNvPr id="3" name="Footer Placeholder 2"/>
          <p:cNvSpPr>
            <a:spLocks noGrp="1"/>
          </p:cNvSpPr>
          <p:nvPr>
            <p:ph type="ftr" sz="quarter" idx="11"/>
          </p:nvPr>
        </p:nvSpPr>
        <p:spPr>
          <a:xfrm>
            <a:off x="3251200" y="6356361"/>
            <a:ext cx="2946400" cy="365125"/>
          </a:xfrm>
          <a:prstGeom prst="rect">
            <a:avLst/>
          </a:prstGeom>
        </p:spPr>
        <p:txBody>
          <a:bodyPr/>
          <a:lstStyle/>
          <a:p>
            <a:pPr defTabSz="914076"/>
            <a:endParaRPr lang="en-US" sz="1700">
              <a:solidFill>
                <a:prstClr val="white"/>
              </a:solidFill>
            </a:endParaRPr>
          </a:p>
        </p:txBody>
      </p:sp>
      <p:sp>
        <p:nvSpPr>
          <p:cNvPr id="4" name="Slide Number Placeholder 3"/>
          <p:cNvSpPr>
            <a:spLocks noGrp="1"/>
          </p:cNvSpPr>
          <p:nvPr>
            <p:ph type="sldNum" sz="quarter" idx="12"/>
          </p:nvPr>
        </p:nvSpPr>
        <p:spPr>
          <a:xfrm>
            <a:off x="11379200" y="6340491"/>
            <a:ext cx="711200" cy="365125"/>
          </a:xfrm>
          <a:prstGeom prst="rect">
            <a:avLst/>
          </a:prstGeom>
        </p:spPr>
        <p:txBody>
          <a:bodyPr/>
          <a:lstStyle/>
          <a:p>
            <a:pPr defTabSz="914076"/>
            <a:fld id="{A85CB6F5-83BF-4EE6-A8A0-7837C78D3C29}" type="slidenum">
              <a:rPr lang="en-US" sz="1700" smtClean="0">
                <a:solidFill>
                  <a:prstClr val="white"/>
                </a:solidFill>
              </a:rPr>
              <a:pPr defTabSz="914076"/>
              <a:t>‹#›</a:t>
            </a:fld>
            <a:endParaRPr lang="en-US" sz="1700">
              <a:solidFill>
                <a:prstClr val="white"/>
              </a:solidFill>
            </a:endParaRPr>
          </a:p>
        </p:txBody>
      </p:sp>
    </p:spTree>
    <p:extLst>
      <p:ext uri="{BB962C8B-B14F-4D97-AF65-F5344CB8AC3E}">
        <p14:creationId xmlns:p14="http://schemas.microsoft.com/office/powerpoint/2010/main" val="831875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1440"/>
            <a:ext cx="10972800" cy="914400"/>
          </a:xfrm>
        </p:spPr>
        <p:txBody>
          <a:bodyPr tIns="0" bIns="0" anchor="b"/>
          <a:lstStyle>
            <a:lvl1pPr algn="l">
              <a:buNone/>
              <a:defRPr sz="5000" b="1"/>
            </a:lvl1pPr>
          </a:lstStyle>
          <a:p>
            <a:r>
              <a:rPr lang="en-US"/>
              <a:t>Click to edit Master title style</a:t>
            </a:r>
            <a:endParaRPr lang="en-US" dirty="0"/>
          </a:p>
        </p:txBody>
      </p:sp>
      <p:sp>
        <p:nvSpPr>
          <p:cNvPr id="3" name="Text Placeholder 2"/>
          <p:cNvSpPr>
            <a:spLocks noGrp="1"/>
          </p:cNvSpPr>
          <p:nvPr>
            <p:ph type="body" idx="2"/>
          </p:nvPr>
        </p:nvSpPr>
        <p:spPr>
          <a:xfrm>
            <a:off x="609600" y="1133856"/>
            <a:ext cx="3454400" cy="5181600"/>
          </a:xfrm>
        </p:spPr>
        <p:txBody>
          <a:bodyPr lIns="45707" tIns="45707" rIns="0"/>
          <a:lstStyle>
            <a:lvl1pPr marL="0" indent="0">
              <a:spcBef>
                <a:spcPts val="300"/>
              </a:spcBef>
              <a:buNone/>
              <a:defRPr sz="17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0" y="1133472"/>
            <a:ext cx="70104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61"/>
            <a:ext cx="2641600" cy="365125"/>
          </a:xfrm>
          <a:prstGeom prst="rect">
            <a:avLst/>
          </a:prstGeom>
        </p:spPr>
        <p:txBody>
          <a:bodyPr/>
          <a:lstStyle/>
          <a:p>
            <a:pPr defTabSz="914076"/>
            <a:fld id="{EF448DAE-BFBB-462F-BB72-B5CE1AF4AF28}" type="datetimeFigureOut">
              <a:rPr lang="en-US" sz="1700" smtClean="0">
                <a:solidFill>
                  <a:prstClr val="white"/>
                </a:solidFill>
              </a:rPr>
              <a:pPr defTabSz="914076"/>
              <a:t>8/19/19</a:t>
            </a:fld>
            <a:endParaRPr lang="en-US" sz="1700">
              <a:solidFill>
                <a:prstClr val="white"/>
              </a:solidFill>
            </a:endParaRPr>
          </a:p>
        </p:txBody>
      </p:sp>
      <p:sp>
        <p:nvSpPr>
          <p:cNvPr id="6" name="Footer Placeholder 5"/>
          <p:cNvSpPr>
            <a:spLocks noGrp="1"/>
          </p:cNvSpPr>
          <p:nvPr>
            <p:ph type="ftr" sz="quarter" idx="11"/>
          </p:nvPr>
        </p:nvSpPr>
        <p:spPr>
          <a:xfrm>
            <a:off x="3251200" y="6356361"/>
            <a:ext cx="2946400" cy="365125"/>
          </a:xfrm>
          <a:prstGeom prst="rect">
            <a:avLst/>
          </a:prstGeom>
        </p:spPr>
        <p:txBody>
          <a:bodyPr/>
          <a:lstStyle/>
          <a:p>
            <a:pPr defTabSz="914076"/>
            <a:endParaRPr lang="en-US" sz="1700">
              <a:solidFill>
                <a:prstClr val="white"/>
              </a:solidFill>
            </a:endParaRPr>
          </a:p>
        </p:txBody>
      </p:sp>
      <p:sp>
        <p:nvSpPr>
          <p:cNvPr id="7" name="Slide Number Placeholder 6"/>
          <p:cNvSpPr>
            <a:spLocks noGrp="1"/>
          </p:cNvSpPr>
          <p:nvPr>
            <p:ph type="sldNum" sz="quarter" idx="12"/>
          </p:nvPr>
        </p:nvSpPr>
        <p:spPr>
          <a:xfrm>
            <a:off x="11379200" y="6340491"/>
            <a:ext cx="711200" cy="365125"/>
          </a:xfrm>
          <a:prstGeom prst="rect">
            <a:avLst/>
          </a:prstGeom>
        </p:spPr>
        <p:txBody>
          <a:bodyPr/>
          <a:lstStyle/>
          <a:p>
            <a:pPr defTabSz="914076"/>
            <a:fld id="{A85CB6F5-83BF-4EE6-A8A0-7837C78D3C29}" type="slidenum">
              <a:rPr lang="en-US" sz="1700" smtClean="0">
                <a:solidFill>
                  <a:prstClr val="white"/>
                </a:solidFill>
              </a:rPr>
              <a:pPr defTabSz="914076"/>
              <a:t>‹#›</a:t>
            </a:fld>
            <a:endParaRPr lang="en-US" sz="1700">
              <a:solidFill>
                <a:prstClr val="white"/>
              </a:solidFill>
            </a:endParaRPr>
          </a:p>
        </p:txBody>
      </p:sp>
    </p:spTree>
    <p:extLst>
      <p:ext uri="{BB962C8B-B14F-4D97-AF65-F5344CB8AC3E}">
        <p14:creationId xmlns:p14="http://schemas.microsoft.com/office/powerpoint/2010/main" val="3821590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653" y="1981202"/>
            <a:ext cx="4572000" cy="522288"/>
          </a:xfrm>
        </p:spPr>
        <p:txBody>
          <a:bodyPr tIns="0" bIns="0" anchor="b"/>
          <a:lstStyle>
            <a:lvl1pPr algn="r">
              <a:buNone/>
              <a:defRPr sz="2000" b="1"/>
            </a:lvl1pPr>
          </a:lstStyle>
          <a:p>
            <a:r>
              <a:rPr lang="en-US"/>
              <a:t>Click to edit Master title style</a:t>
            </a:r>
            <a:endParaRPr lang="en-US" dirty="0"/>
          </a:p>
        </p:txBody>
      </p:sp>
      <p:sp>
        <p:nvSpPr>
          <p:cNvPr id="3" name="Picture Placeholder 2"/>
          <p:cNvSpPr>
            <a:spLocks noGrp="1"/>
          </p:cNvSpPr>
          <p:nvPr>
            <p:ph type="pic" idx="1"/>
          </p:nvPr>
        </p:nvSpPr>
        <p:spPr>
          <a:xfrm>
            <a:off x="5457824" y="1066800"/>
            <a:ext cx="6096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a:t>Click icon to add picture</a:t>
            </a:r>
            <a:endParaRPr lang="en-US" dirty="0"/>
          </a:p>
        </p:txBody>
      </p:sp>
      <p:sp>
        <p:nvSpPr>
          <p:cNvPr id="4" name="Text Placeholder 3"/>
          <p:cNvSpPr>
            <a:spLocks noGrp="1"/>
          </p:cNvSpPr>
          <p:nvPr>
            <p:ph type="body" sz="half" idx="2"/>
          </p:nvPr>
        </p:nvSpPr>
        <p:spPr>
          <a:xfrm>
            <a:off x="501653" y="2543176"/>
            <a:ext cx="4572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a:xfrm>
            <a:off x="609600" y="6356361"/>
            <a:ext cx="2641600" cy="365125"/>
          </a:xfrm>
          <a:prstGeom prst="rect">
            <a:avLst/>
          </a:prstGeom>
        </p:spPr>
        <p:txBody>
          <a:bodyPr/>
          <a:lstStyle/>
          <a:p>
            <a:pPr defTabSz="914076"/>
            <a:fld id="{EF448DAE-BFBB-462F-BB72-B5CE1AF4AF28}" type="datetimeFigureOut">
              <a:rPr lang="en-US" sz="1700" smtClean="0">
                <a:solidFill>
                  <a:prstClr val="white"/>
                </a:solidFill>
              </a:rPr>
              <a:pPr defTabSz="914076"/>
              <a:t>8/19/19</a:t>
            </a:fld>
            <a:endParaRPr lang="en-US" sz="1700">
              <a:solidFill>
                <a:prstClr val="white"/>
              </a:solidFill>
            </a:endParaRPr>
          </a:p>
        </p:txBody>
      </p:sp>
      <p:sp>
        <p:nvSpPr>
          <p:cNvPr id="6" name="Footer Placeholder 5"/>
          <p:cNvSpPr>
            <a:spLocks noGrp="1"/>
          </p:cNvSpPr>
          <p:nvPr>
            <p:ph type="ftr" sz="quarter" idx="11"/>
          </p:nvPr>
        </p:nvSpPr>
        <p:spPr>
          <a:xfrm>
            <a:off x="3251200" y="6356361"/>
            <a:ext cx="2946400" cy="365125"/>
          </a:xfrm>
          <a:prstGeom prst="rect">
            <a:avLst/>
          </a:prstGeom>
        </p:spPr>
        <p:txBody>
          <a:bodyPr/>
          <a:lstStyle/>
          <a:p>
            <a:pPr defTabSz="914076"/>
            <a:endParaRPr lang="en-US" sz="1700">
              <a:solidFill>
                <a:prstClr val="white"/>
              </a:solidFill>
            </a:endParaRPr>
          </a:p>
        </p:txBody>
      </p:sp>
      <p:sp>
        <p:nvSpPr>
          <p:cNvPr id="7" name="Slide Number Placeholder 6"/>
          <p:cNvSpPr>
            <a:spLocks noGrp="1"/>
          </p:cNvSpPr>
          <p:nvPr>
            <p:ph type="sldNum" sz="quarter" idx="12"/>
          </p:nvPr>
        </p:nvSpPr>
        <p:spPr>
          <a:xfrm>
            <a:off x="10871200" y="6356361"/>
            <a:ext cx="711200" cy="365125"/>
          </a:xfrm>
          <a:prstGeom prst="rect">
            <a:avLst/>
          </a:prstGeom>
        </p:spPr>
        <p:txBody>
          <a:bodyPr/>
          <a:lstStyle/>
          <a:p>
            <a:pPr defTabSz="914076"/>
            <a:fld id="{A85CB6F5-83BF-4EE6-A8A0-7837C78D3C29}" type="slidenum">
              <a:rPr lang="en-US" sz="1700" smtClean="0">
                <a:solidFill>
                  <a:prstClr val="white"/>
                </a:solidFill>
              </a:rPr>
              <a:pPr defTabSz="914076"/>
              <a:t>‹#›</a:t>
            </a:fld>
            <a:endParaRPr lang="en-US" sz="1700">
              <a:solidFill>
                <a:prstClr val="white"/>
              </a:solidFill>
            </a:endParaRPr>
          </a:p>
        </p:txBody>
      </p:sp>
    </p:spTree>
    <p:extLst>
      <p:ext uri="{BB962C8B-B14F-4D97-AF65-F5344CB8AC3E}">
        <p14:creationId xmlns:p14="http://schemas.microsoft.com/office/powerpoint/2010/main" val="397875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6176" y="-429972"/>
            <a:ext cx="10058400" cy="1450757"/>
          </a:xfrm>
        </p:spPr>
        <p:txBody>
          <a:bodyPr/>
          <a:lstStyle/>
          <a:p>
            <a:r>
              <a:rPr lang="en-US" dirty="0"/>
              <a:t>Click to edit Master title style</a:t>
            </a:r>
          </a:p>
        </p:txBody>
      </p:sp>
      <p:sp>
        <p:nvSpPr>
          <p:cNvPr id="3" name="Content Placeholder 2"/>
          <p:cNvSpPr>
            <a:spLocks noGrp="1"/>
          </p:cNvSpPr>
          <p:nvPr>
            <p:ph idx="1"/>
          </p:nvPr>
        </p:nvSpPr>
        <p:spPr>
          <a:xfrm>
            <a:off x="1068387" y="2054079"/>
            <a:ext cx="100584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688D5B-2E16-4FA7-B278-4079BBED43DF}"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3871636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1"/>
            <a:ext cx="2641600" cy="365125"/>
          </a:xfrm>
          <a:prstGeom prst="rect">
            <a:avLst/>
          </a:prstGeom>
        </p:spPr>
        <p:txBody>
          <a:bodyPr/>
          <a:lstStyle/>
          <a:p>
            <a:pPr defTabSz="914076"/>
            <a:fld id="{EF448DAE-BFBB-462F-BB72-B5CE1AF4AF28}" type="datetimeFigureOut">
              <a:rPr lang="en-US" sz="1700" smtClean="0">
                <a:solidFill>
                  <a:prstClr val="white"/>
                </a:solidFill>
              </a:rPr>
              <a:pPr defTabSz="914076"/>
              <a:t>8/19/19</a:t>
            </a:fld>
            <a:endParaRPr lang="en-US" sz="1700">
              <a:solidFill>
                <a:prstClr val="white"/>
              </a:solidFill>
            </a:endParaRPr>
          </a:p>
        </p:txBody>
      </p:sp>
      <p:sp>
        <p:nvSpPr>
          <p:cNvPr id="5" name="Footer Placeholder 4"/>
          <p:cNvSpPr>
            <a:spLocks noGrp="1"/>
          </p:cNvSpPr>
          <p:nvPr>
            <p:ph type="ftr" sz="quarter" idx="11"/>
          </p:nvPr>
        </p:nvSpPr>
        <p:spPr>
          <a:xfrm>
            <a:off x="3251200" y="6356361"/>
            <a:ext cx="2946400" cy="365125"/>
          </a:xfrm>
          <a:prstGeom prst="rect">
            <a:avLst/>
          </a:prstGeom>
        </p:spPr>
        <p:txBody>
          <a:bodyPr/>
          <a:lstStyle/>
          <a:p>
            <a:pPr defTabSz="914076"/>
            <a:endParaRPr lang="en-US" sz="1700">
              <a:solidFill>
                <a:prstClr val="white"/>
              </a:solidFill>
            </a:endParaRPr>
          </a:p>
        </p:txBody>
      </p:sp>
      <p:sp>
        <p:nvSpPr>
          <p:cNvPr id="6" name="Slide Number Placeholder 5"/>
          <p:cNvSpPr>
            <a:spLocks noGrp="1"/>
          </p:cNvSpPr>
          <p:nvPr>
            <p:ph type="sldNum" sz="quarter" idx="12"/>
          </p:nvPr>
        </p:nvSpPr>
        <p:spPr>
          <a:xfrm>
            <a:off x="11379200" y="6340491"/>
            <a:ext cx="711200" cy="365125"/>
          </a:xfrm>
          <a:prstGeom prst="rect">
            <a:avLst/>
          </a:prstGeom>
        </p:spPr>
        <p:txBody>
          <a:bodyPr/>
          <a:lstStyle/>
          <a:p>
            <a:pPr defTabSz="914076"/>
            <a:fld id="{A85CB6F5-83BF-4EE6-A8A0-7837C78D3C29}" type="slidenum">
              <a:rPr lang="en-US" sz="1700" smtClean="0">
                <a:solidFill>
                  <a:prstClr val="white"/>
                </a:solidFill>
              </a:rPr>
              <a:pPr defTabSz="914076"/>
              <a:t>‹#›</a:t>
            </a:fld>
            <a:endParaRPr lang="en-US" sz="1700">
              <a:solidFill>
                <a:prstClr val="white"/>
              </a:solidFill>
            </a:endParaRPr>
          </a:p>
        </p:txBody>
      </p:sp>
    </p:spTree>
    <p:extLst>
      <p:ext uri="{BB962C8B-B14F-4D97-AF65-F5344CB8AC3E}">
        <p14:creationId xmlns:p14="http://schemas.microsoft.com/office/powerpoint/2010/main" val="2602223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1"/>
            <a:ext cx="2641600" cy="365125"/>
          </a:xfrm>
          <a:prstGeom prst="rect">
            <a:avLst/>
          </a:prstGeom>
        </p:spPr>
        <p:txBody>
          <a:bodyPr/>
          <a:lstStyle/>
          <a:p>
            <a:pPr defTabSz="914076"/>
            <a:fld id="{EF448DAE-BFBB-462F-BB72-B5CE1AF4AF28}" type="datetimeFigureOut">
              <a:rPr lang="en-US" sz="1700" smtClean="0">
                <a:solidFill>
                  <a:prstClr val="white"/>
                </a:solidFill>
              </a:rPr>
              <a:pPr defTabSz="914076"/>
              <a:t>8/19/19</a:t>
            </a:fld>
            <a:endParaRPr lang="en-US" sz="1700">
              <a:solidFill>
                <a:prstClr val="white"/>
              </a:solidFill>
            </a:endParaRPr>
          </a:p>
        </p:txBody>
      </p:sp>
      <p:sp>
        <p:nvSpPr>
          <p:cNvPr id="5" name="Footer Placeholder 4"/>
          <p:cNvSpPr>
            <a:spLocks noGrp="1"/>
          </p:cNvSpPr>
          <p:nvPr>
            <p:ph type="ftr" sz="quarter" idx="11"/>
          </p:nvPr>
        </p:nvSpPr>
        <p:spPr>
          <a:xfrm>
            <a:off x="3251200" y="6356361"/>
            <a:ext cx="2946400" cy="365125"/>
          </a:xfrm>
          <a:prstGeom prst="rect">
            <a:avLst/>
          </a:prstGeom>
        </p:spPr>
        <p:txBody>
          <a:bodyPr/>
          <a:lstStyle/>
          <a:p>
            <a:pPr defTabSz="914076"/>
            <a:endParaRPr lang="en-US" sz="1700">
              <a:solidFill>
                <a:prstClr val="white"/>
              </a:solidFill>
            </a:endParaRPr>
          </a:p>
        </p:txBody>
      </p:sp>
      <p:sp>
        <p:nvSpPr>
          <p:cNvPr id="6" name="Slide Number Placeholder 5"/>
          <p:cNvSpPr>
            <a:spLocks noGrp="1"/>
          </p:cNvSpPr>
          <p:nvPr>
            <p:ph type="sldNum" sz="quarter" idx="12"/>
          </p:nvPr>
        </p:nvSpPr>
        <p:spPr>
          <a:xfrm>
            <a:off x="11379200" y="6340491"/>
            <a:ext cx="711200" cy="365125"/>
          </a:xfrm>
          <a:prstGeom prst="rect">
            <a:avLst/>
          </a:prstGeom>
        </p:spPr>
        <p:txBody>
          <a:bodyPr/>
          <a:lstStyle/>
          <a:p>
            <a:pPr defTabSz="914076"/>
            <a:fld id="{A85CB6F5-83BF-4EE6-A8A0-7837C78D3C29}" type="slidenum">
              <a:rPr lang="en-US" sz="1700" smtClean="0">
                <a:solidFill>
                  <a:prstClr val="white"/>
                </a:solidFill>
              </a:rPr>
              <a:pPr defTabSz="914076"/>
              <a:t>‹#›</a:t>
            </a:fld>
            <a:endParaRPr lang="en-US" sz="1700">
              <a:solidFill>
                <a:prstClr val="white"/>
              </a:solidFill>
            </a:endParaRPr>
          </a:p>
        </p:txBody>
      </p:sp>
    </p:spTree>
    <p:extLst>
      <p:ext uri="{BB962C8B-B14F-4D97-AF65-F5344CB8AC3E}">
        <p14:creationId xmlns:p14="http://schemas.microsoft.com/office/powerpoint/2010/main" val="2199753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ndamental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609600" y="6356361"/>
            <a:ext cx="2641600" cy="365125"/>
          </a:xfrm>
          <a:prstGeom prst="rect">
            <a:avLst/>
          </a:prstGeom>
        </p:spPr>
        <p:txBody>
          <a:bodyPr/>
          <a:lstStyle/>
          <a:p>
            <a:pPr defTabSz="914076"/>
            <a:fld id="{EF448DAE-BFBB-462F-BB72-B5CE1AF4AF28}" type="datetimeFigureOut">
              <a:rPr lang="en-US" sz="1700" smtClean="0">
                <a:solidFill>
                  <a:prstClr val="white"/>
                </a:solidFill>
              </a:rPr>
              <a:pPr defTabSz="914076"/>
              <a:t>8/19/19</a:t>
            </a:fld>
            <a:endParaRPr lang="en-US" sz="1700">
              <a:solidFill>
                <a:prstClr val="white"/>
              </a:solidFill>
            </a:endParaRPr>
          </a:p>
        </p:txBody>
      </p:sp>
      <p:sp>
        <p:nvSpPr>
          <p:cNvPr id="7" name="Footer Placeholder 6"/>
          <p:cNvSpPr>
            <a:spLocks noGrp="1"/>
          </p:cNvSpPr>
          <p:nvPr>
            <p:ph type="ftr" sz="quarter" idx="11"/>
          </p:nvPr>
        </p:nvSpPr>
        <p:spPr>
          <a:xfrm>
            <a:off x="3251200" y="6356361"/>
            <a:ext cx="2946400" cy="365125"/>
          </a:xfrm>
          <a:prstGeom prst="rect">
            <a:avLst/>
          </a:prstGeom>
        </p:spPr>
        <p:txBody>
          <a:bodyPr/>
          <a:lstStyle/>
          <a:p>
            <a:pPr defTabSz="914076"/>
            <a:endParaRPr lang="en-US" sz="1700">
              <a:solidFill>
                <a:prstClr val="white"/>
              </a:solidFill>
            </a:endParaRPr>
          </a:p>
        </p:txBody>
      </p:sp>
      <p:sp>
        <p:nvSpPr>
          <p:cNvPr id="8" name="Slide Number Placeholder 7"/>
          <p:cNvSpPr>
            <a:spLocks noGrp="1"/>
          </p:cNvSpPr>
          <p:nvPr>
            <p:ph type="sldNum" sz="quarter" idx="12"/>
          </p:nvPr>
        </p:nvSpPr>
        <p:spPr>
          <a:xfrm>
            <a:off x="11176000" y="6248412"/>
            <a:ext cx="711200" cy="365125"/>
          </a:xfrm>
          <a:prstGeom prst="rect">
            <a:avLst/>
          </a:prstGeom>
        </p:spPr>
        <p:txBody>
          <a:bodyPr/>
          <a:lstStyle/>
          <a:p>
            <a:pPr defTabSz="914076"/>
            <a:fld id="{A85CB6F5-83BF-4EE6-A8A0-7837C78D3C29}" type="slidenum">
              <a:rPr lang="en-US" sz="1700" smtClean="0">
                <a:solidFill>
                  <a:prstClr val="white"/>
                </a:solidFill>
              </a:rPr>
              <a:pPr defTabSz="914076"/>
              <a:t>‹#›</a:t>
            </a:fld>
            <a:endParaRPr lang="en-US" sz="1700">
              <a:solidFill>
                <a:prstClr val="white"/>
              </a:solidFill>
            </a:endParaRPr>
          </a:p>
        </p:txBody>
      </p:sp>
    </p:spTree>
    <p:extLst>
      <p:ext uri="{BB962C8B-B14F-4D97-AF65-F5344CB8AC3E}">
        <p14:creationId xmlns:p14="http://schemas.microsoft.com/office/powerpoint/2010/main" val="175956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61"/>
            <a:ext cx="2641600" cy="365125"/>
          </a:xfrm>
          <a:prstGeom prst="rect">
            <a:avLst/>
          </a:prstGeom>
        </p:spPr>
        <p:txBody>
          <a:bodyPr/>
          <a:lstStyle/>
          <a:p>
            <a:pPr defTabSz="914076"/>
            <a:fld id="{EF448DAE-BFBB-462F-BB72-B5CE1AF4AF28}" type="datetimeFigureOut">
              <a:rPr lang="en-US" sz="1700" smtClean="0">
                <a:solidFill>
                  <a:prstClr val="white"/>
                </a:solidFill>
              </a:rPr>
              <a:pPr defTabSz="914076"/>
              <a:t>8/19/19</a:t>
            </a:fld>
            <a:endParaRPr lang="en-US" sz="1700">
              <a:solidFill>
                <a:prstClr val="white"/>
              </a:solidFill>
            </a:endParaRPr>
          </a:p>
        </p:txBody>
      </p:sp>
      <p:sp>
        <p:nvSpPr>
          <p:cNvPr id="4" name="Footer Placeholder 3"/>
          <p:cNvSpPr>
            <a:spLocks noGrp="1"/>
          </p:cNvSpPr>
          <p:nvPr>
            <p:ph type="ftr" sz="quarter" idx="11"/>
          </p:nvPr>
        </p:nvSpPr>
        <p:spPr>
          <a:xfrm>
            <a:off x="3251200" y="6356361"/>
            <a:ext cx="2946400" cy="365125"/>
          </a:xfrm>
          <a:prstGeom prst="rect">
            <a:avLst/>
          </a:prstGeom>
        </p:spPr>
        <p:txBody>
          <a:bodyPr/>
          <a:lstStyle/>
          <a:p>
            <a:pPr defTabSz="914076"/>
            <a:endParaRPr lang="en-US" sz="1700">
              <a:solidFill>
                <a:prstClr val="white"/>
              </a:solidFill>
            </a:endParaRPr>
          </a:p>
        </p:txBody>
      </p:sp>
      <p:sp>
        <p:nvSpPr>
          <p:cNvPr id="5" name="Slide Number Placeholder 4"/>
          <p:cNvSpPr>
            <a:spLocks noGrp="1"/>
          </p:cNvSpPr>
          <p:nvPr>
            <p:ph type="sldNum" sz="quarter" idx="12"/>
          </p:nvPr>
        </p:nvSpPr>
        <p:spPr>
          <a:xfrm>
            <a:off x="11379200" y="6340491"/>
            <a:ext cx="711200" cy="365125"/>
          </a:xfrm>
          <a:prstGeom prst="rect">
            <a:avLst/>
          </a:prstGeom>
        </p:spPr>
        <p:txBody>
          <a:bodyPr/>
          <a:lstStyle/>
          <a:p>
            <a:pPr defTabSz="914076"/>
            <a:fld id="{A85CB6F5-83BF-4EE6-A8A0-7837C78D3C29}" type="slidenum">
              <a:rPr lang="en-US" sz="1700" smtClean="0">
                <a:solidFill>
                  <a:prstClr val="white"/>
                </a:solidFill>
              </a:rPr>
              <a:pPr defTabSz="914076"/>
              <a:t>‹#›</a:t>
            </a:fld>
            <a:endParaRPr lang="en-US" sz="1700" dirty="0">
              <a:solidFill>
                <a:prstClr val="white"/>
              </a:solidFill>
            </a:endParaRPr>
          </a:p>
        </p:txBody>
      </p:sp>
    </p:spTree>
    <p:extLst>
      <p:ext uri="{BB962C8B-B14F-4D97-AF65-F5344CB8AC3E}">
        <p14:creationId xmlns:p14="http://schemas.microsoft.com/office/powerpoint/2010/main" val="546038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4495800"/>
          </a:xfrm>
        </p:spPr>
        <p:txBody>
          <a:bodyPr rtlCol="0">
            <a:normAutofit/>
          </a:bodyPr>
          <a:lstStyle/>
          <a:p>
            <a:pPr lvl="0"/>
            <a:endParaRPr lang="en-US" noProof="0"/>
          </a:p>
        </p:txBody>
      </p:sp>
      <p:sp>
        <p:nvSpPr>
          <p:cNvPr id="5" name="Date Placeholder 4"/>
          <p:cNvSpPr>
            <a:spLocks noGrp="1"/>
          </p:cNvSpPr>
          <p:nvPr>
            <p:ph type="dt" sz="half" idx="10"/>
          </p:nvPr>
        </p:nvSpPr>
        <p:spPr>
          <a:xfrm>
            <a:off x="609600" y="6248400"/>
            <a:ext cx="2844800" cy="457200"/>
          </a:xfrm>
          <a:prstGeom prst="rect">
            <a:avLst/>
          </a:prstGeom>
        </p:spPr>
        <p:txBody>
          <a:bodyPr/>
          <a:lstStyle>
            <a:lvl1pPr>
              <a:defRPr/>
            </a:lvl1pPr>
          </a:lstStyle>
          <a:p>
            <a:pPr defTabSz="914076">
              <a:defRPr/>
            </a:pPr>
            <a:endParaRPr lang="en-US" sz="1700">
              <a:solidFill>
                <a:prstClr val="white"/>
              </a:solidFill>
            </a:endParaRPr>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pPr defTabSz="914076">
              <a:defRPr/>
            </a:pPr>
            <a:endParaRPr lang="en-US" sz="1700">
              <a:solidFill>
                <a:prstClr val="white"/>
              </a:solidFill>
            </a:endParaRPr>
          </a:p>
        </p:txBody>
      </p:sp>
      <p:sp>
        <p:nvSpPr>
          <p:cNvPr id="7" name="Slide Number Placeholder 6"/>
          <p:cNvSpPr>
            <a:spLocks noGrp="1"/>
          </p:cNvSpPr>
          <p:nvPr>
            <p:ph type="sldNum" sz="quarter" idx="12"/>
          </p:nvPr>
        </p:nvSpPr>
        <p:spPr>
          <a:xfrm>
            <a:off x="8737600" y="6248400"/>
            <a:ext cx="2844800" cy="457200"/>
          </a:xfrm>
          <a:prstGeom prst="rect">
            <a:avLst/>
          </a:prstGeom>
        </p:spPr>
        <p:txBody>
          <a:bodyPr/>
          <a:lstStyle>
            <a:lvl1pPr>
              <a:defRPr/>
            </a:lvl1pPr>
          </a:lstStyle>
          <a:p>
            <a:pPr defTabSz="914076">
              <a:defRPr/>
            </a:pPr>
            <a:fld id="{E6B8A88E-A738-44F5-B265-4BD753E1A779}" type="slidenum">
              <a:rPr lang="en-US" sz="1700" smtClean="0">
                <a:solidFill>
                  <a:prstClr val="white"/>
                </a:solidFill>
              </a:rPr>
              <a:pPr defTabSz="914076">
                <a:defRPr/>
              </a:pPr>
              <a:t>‹#›</a:t>
            </a:fld>
            <a:endParaRPr lang="en-US" sz="1700">
              <a:solidFill>
                <a:prstClr val="white"/>
              </a:solidFill>
            </a:endParaRPr>
          </a:p>
        </p:txBody>
      </p:sp>
    </p:spTree>
    <p:extLst>
      <p:ext uri="{BB962C8B-B14F-4D97-AF65-F5344CB8AC3E}">
        <p14:creationId xmlns:p14="http://schemas.microsoft.com/office/powerpoint/2010/main" val="2612045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16"/>
        <p:cNvGrpSpPr/>
        <p:nvPr/>
      </p:nvGrpSpPr>
      <p:grpSpPr>
        <a:xfrm>
          <a:off x="0" y="0"/>
          <a:ext cx="0" cy="0"/>
          <a:chOff x="0" y="0"/>
          <a:chExt cx="0" cy="0"/>
        </a:xfrm>
      </p:grpSpPr>
      <p:sp>
        <p:nvSpPr>
          <p:cNvPr id="17" name="Google Shape;17;p2"/>
          <p:cNvSpPr/>
          <p:nvPr/>
        </p:nvSpPr>
        <p:spPr>
          <a:xfrm>
            <a:off x="2082801" y="0"/>
            <a:ext cx="8026400"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18" name="Google Shape;18;p2"/>
          <p:cNvSpPr txBox="1">
            <a:spLocks noGrp="1"/>
          </p:cNvSpPr>
          <p:nvPr>
            <p:ph type="title"/>
          </p:nvPr>
        </p:nvSpPr>
        <p:spPr>
          <a:xfrm>
            <a:off x="2438401" y="4800600"/>
            <a:ext cx="7315200" cy="762000"/>
          </a:xfrm>
          <a:prstGeom prst="rect">
            <a:avLst/>
          </a:prstGeom>
          <a:noFill/>
          <a:ln>
            <a:noFill/>
          </a:ln>
        </p:spPr>
        <p:txBody>
          <a:bodyPr spcFirstLastPara="1" wrap="square" lIns="121875" tIns="60925" rIns="121875" bIns="60925" anchor="b" anchorCtr="0"/>
          <a:lstStyle>
            <a:lvl1pPr marR="0" lvl="0" algn="l" rtl="0">
              <a:lnSpc>
                <a:spcPct val="85000"/>
              </a:lnSpc>
              <a:spcBef>
                <a:spcPts val="0"/>
              </a:spcBef>
              <a:spcAft>
                <a:spcPts val="0"/>
              </a:spcAft>
              <a:buClr>
                <a:schemeClr val="dk1"/>
              </a:buClr>
              <a:buSzPts val="2000"/>
              <a:buFont typeface="Century Gothic"/>
              <a:buNone/>
              <a:defRPr sz="2000" b="1"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 descr="An empty placeholder to add an image. Click on the placeholder and select the image that you wish to add."/>
          <p:cNvSpPr>
            <a:spLocks noGrp="1"/>
          </p:cNvSpPr>
          <p:nvPr>
            <p:ph type="pic" idx="2"/>
          </p:nvPr>
        </p:nvSpPr>
        <p:spPr>
          <a:xfrm>
            <a:off x="2438401" y="279402"/>
            <a:ext cx="7315200" cy="4448175"/>
          </a:xfrm>
          <a:prstGeom prst="rect">
            <a:avLst/>
          </a:prstGeom>
          <a:noFill/>
          <a:ln>
            <a:noFill/>
          </a:ln>
        </p:spPr>
        <p:txBody>
          <a:bodyPr spcFirstLastPara="1" wrap="square" lIns="121875" tIns="60925" rIns="121875" bIns="60925" anchor="t" anchorCtr="0"/>
          <a:lstStyle>
            <a:lvl1pPr marR="0" lvl="0" algn="l" rtl="0">
              <a:lnSpc>
                <a:spcPct val="95000"/>
              </a:lnSpc>
              <a:spcBef>
                <a:spcPts val="1866"/>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1066"/>
              </a:spcBef>
              <a:spcAft>
                <a:spcPts val="0"/>
              </a:spcAft>
              <a:buClr>
                <a:schemeClr val="dk1"/>
              </a:buClr>
              <a:buSzPts val="3700"/>
              <a:buFont typeface="Century Gothic"/>
              <a:buNone/>
              <a:defRPr sz="37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1066"/>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1066"/>
              </a:spcBef>
              <a:spcAft>
                <a:spcPts val="0"/>
              </a:spcAft>
              <a:buClr>
                <a:schemeClr val="dk1"/>
              </a:buClr>
              <a:buSzPts val="2700"/>
              <a:buFont typeface="Century Gothic"/>
              <a:buNone/>
              <a:defRPr sz="27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1066"/>
              </a:spcBef>
              <a:spcAft>
                <a:spcPts val="0"/>
              </a:spcAft>
              <a:buClr>
                <a:schemeClr val="dk1"/>
              </a:buClr>
              <a:buSzPts val="2700"/>
              <a:buFont typeface="Century Gothic"/>
              <a:buNone/>
              <a:defRPr sz="27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1066"/>
              </a:spcBef>
              <a:spcAft>
                <a:spcPts val="0"/>
              </a:spcAft>
              <a:buClr>
                <a:schemeClr val="dk1"/>
              </a:buClr>
              <a:buSzPts val="2430"/>
              <a:buFont typeface="Century Gothic"/>
              <a:buNone/>
              <a:defRPr sz="27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1066"/>
              </a:spcBef>
              <a:spcAft>
                <a:spcPts val="0"/>
              </a:spcAft>
              <a:buClr>
                <a:schemeClr val="dk1"/>
              </a:buClr>
              <a:buSzPts val="2430"/>
              <a:buFont typeface="Century Gothic"/>
              <a:buNone/>
              <a:defRPr sz="27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1066"/>
              </a:spcBef>
              <a:spcAft>
                <a:spcPts val="0"/>
              </a:spcAft>
              <a:buClr>
                <a:schemeClr val="dk1"/>
              </a:buClr>
              <a:buSzPts val="2430"/>
              <a:buFont typeface="Century Gothic"/>
              <a:buNone/>
              <a:defRPr sz="27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1066"/>
              </a:spcBef>
              <a:spcAft>
                <a:spcPts val="0"/>
              </a:spcAft>
              <a:buClr>
                <a:schemeClr val="dk1"/>
              </a:buClr>
              <a:buSzPts val="2430"/>
              <a:buFont typeface="Century Gothic"/>
              <a:buNone/>
              <a:defRPr sz="27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2"/>
          <p:cNvSpPr txBox="1">
            <a:spLocks noGrp="1"/>
          </p:cNvSpPr>
          <p:nvPr>
            <p:ph type="body" idx="1"/>
          </p:nvPr>
        </p:nvSpPr>
        <p:spPr>
          <a:xfrm>
            <a:off x="2438401" y="5562600"/>
            <a:ext cx="7315200" cy="812800"/>
          </a:xfrm>
          <a:prstGeom prst="rect">
            <a:avLst/>
          </a:prstGeom>
          <a:noFill/>
          <a:ln>
            <a:noFill/>
          </a:ln>
        </p:spPr>
        <p:txBody>
          <a:bodyPr spcFirstLastPara="1" wrap="square" lIns="121875" tIns="60925" rIns="121875" bIns="60925" anchor="t" anchorCtr="0"/>
          <a:lstStyle>
            <a:lvl1pPr marL="457200" marR="0" lvl="0" indent="-228600" algn="l" rtl="0">
              <a:lnSpc>
                <a:spcPct val="95000"/>
              </a:lnSpc>
              <a:spcBef>
                <a:spcPts val="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5000"/>
              </a:lnSpc>
              <a:spcBef>
                <a:spcPts val="1066"/>
              </a:spcBef>
              <a:spcAft>
                <a:spcPts val="0"/>
              </a:spcAft>
              <a:buClr>
                <a:schemeClr val="dk1"/>
              </a:buClr>
              <a:buSzPts val="1600"/>
              <a:buFont typeface="Century Gothic"/>
              <a:buNone/>
              <a:defRPr sz="16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5000"/>
              </a:lnSpc>
              <a:spcBef>
                <a:spcPts val="1066"/>
              </a:spcBef>
              <a:spcAft>
                <a:spcPts val="0"/>
              </a:spcAft>
              <a:buClr>
                <a:schemeClr val="dk1"/>
              </a:buClr>
              <a:buSzPts val="1300"/>
              <a:buFont typeface="Century Gothic"/>
              <a:buNone/>
              <a:defRPr sz="13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5000"/>
              </a:lnSpc>
              <a:spcBef>
                <a:spcPts val="1066"/>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5000"/>
              </a:lnSpc>
              <a:spcBef>
                <a:spcPts val="1066"/>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5000"/>
              </a:lnSpc>
              <a:spcBef>
                <a:spcPts val="1066"/>
              </a:spcBef>
              <a:spcAft>
                <a:spcPts val="0"/>
              </a:spcAft>
              <a:buClr>
                <a:schemeClr val="dk1"/>
              </a:buClr>
              <a:buSzPts val="1080"/>
              <a:buFont typeface="Century Gothic"/>
              <a:buNone/>
              <a:defRPr sz="12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5000"/>
              </a:lnSpc>
              <a:spcBef>
                <a:spcPts val="1066"/>
              </a:spcBef>
              <a:spcAft>
                <a:spcPts val="0"/>
              </a:spcAft>
              <a:buClr>
                <a:schemeClr val="dk1"/>
              </a:buClr>
              <a:buSzPts val="1080"/>
              <a:buFont typeface="Century Gothic"/>
              <a:buNone/>
              <a:defRPr sz="12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5000"/>
              </a:lnSpc>
              <a:spcBef>
                <a:spcPts val="1066"/>
              </a:spcBef>
              <a:spcAft>
                <a:spcPts val="0"/>
              </a:spcAft>
              <a:buClr>
                <a:schemeClr val="dk1"/>
              </a:buClr>
              <a:buSzPts val="1080"/>
              <a:buFont typeface="Century Gothic"/>
              <a:buNone/>
              <a:defRPr sz="12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5000"/>
              </a:lnSpc>
              <a:spcBef>
                <a:spcPts val="1066"/>
              </a:spcBef>
              <a:spcAft>
                <a:spcPts val="0"/>
              </a:spcAft>
              <a:buClr>
                <a:schemeClr val="dk1"/>
              </a:buClr>
              <a:buSzPts val="1080"/>
              <a:buFont typeface="Century Gothic"/>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21" name="Google Shape;21;p2"/>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22" name="Google Shape;22;p2"/>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lstStyle>
            <a:lvl1pPr marR="0" lvl="0" algn="ctr"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2"/>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buNone/>
              <a:defRPr sz="1200" b="0" i="0" u="none" strike="noStrike" cap="none">
                <a:solidFill>
                  <a:srgbClr val="595959"/>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595959"/>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595959"/>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595959"/>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595959"/>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595959"/>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595959"/>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595959"/>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595959"/>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3899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117600" y="76200"/>
            <a:ext cx="10160000" cy="1397000"/>
          </a:xfrm>
          <a:prstGeom prst="rect">
            <a:avLst/>
          </a:prstGeom>
          <a:noFill/>
          <a:ln>
            <a:noFill/>
          </a:ln>
        </p:spPr>
        <p:txBody>
          <a:bodyPr spcFirstLastPara="1" wrap="square" lIns="121875" tIns="60925" rIns="121875" bIns="60925" anchor="b" anchorCtr="0"/>
          <a:lstStyle>
            <a:lvl1pPr marR="0" lvl="0" algn="l" rtl="0">
              <a:lnSpc>
                <a:spcPct val="85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1117600" y="1701800"/>
            <a:ext cx="10160000" cy="4470400"/>
          </a:xfrm>
          <a:prstGeom prst="rect">
            <a:avLst/>
          </a:prstGeom>
          <a:noFill/>
          <a:ln>
            <a:noFill/>
          </a:ln>
        </p:spPr>
        <p:txBody>
          <a:bodyPr spcFirstLastPara="1" wrap="square" lIns="121875" tIns="60925" rIns="121875" bIns="60925" anchor="t" anchorCtr="0"/>
          <a:lstStyle>
            <a:lvl1pPr marL="457200" marR="0" lvl="0" indent="-381000" algn="l" rtl="0">
              <a:lnSpc>
                <a:spcPct val="95000"/>
              </a:lnSpc>
              <a:spcBef>
                <a:spcPts val="1866"/>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5000"/>
              </a:lnSpc>
              <a:spcBef>
                <a:spcPts val="1066"/>
              </a:spcBef>
              <a:spcAft>
                <a:spcPts val="0"/>
              </a:spcAft>
              <a:buClr>
                <a:schemeClr val="dk1"/>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 name="Google Shape;27;p3"/>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28" name="Google Shape;28;p3"/>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lstStyle>
            <a:lvl1pPr marR="0" lvl="0" algn="ctr"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29" name="Google Shape;29;p3"/>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buNone/>
              <a:defRPr sz="1200" b="0" i="0" u="none" strike="noStrike" cap="none">
                <a:solidFill>
                  <a:srgbClr val="595959"/>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595959"/>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595959"/>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595959"/>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595959"/>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595959"/>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595959"/>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595959"/>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595959"/>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4110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0"/>
        <p:cNvGrpSpPr/>
        <p:nvPr/>
      </p:nvGrpSpPr>
      <p:grpSpPr>
        <a:xfrm>
          <a:off x="0" y="0"/>
          <a:ext cx="0" cy="0"/>
          <a:chOff x="0" y="0"/>
          <a:chExt cx="0" cy="0"/>
        </a:xfrm>
      </p:grpSpPr>
      <p:sp>
        <p:nvSpPr>
          <p:cNvPr id="31" name="Google Shape;31;p4"/>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SzPts val="1400"/>
              <a:buNone/>
              <a:defRPr sz="1200">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32" name="Google Shape;32;p4"/>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lstStyle>
            <a:lvl1pPr marR="0" lvl="0" algn="ctr" rtl="0">
              <a:spcBef>
                <a:spcPts val="0"/>
              </a:spcBef>
              <a:spcAft>
                <a:spcPts val="0"/>
              </a:spcAft>
              <a:buSzPts val="1400"/>
              <a:buNone/>
              <a:defRPr sz="1200">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33" name="Google Shape;33;p4"/>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buNone/>
              <a:defRPr sz="1200">
                <a:solidFill>
                  <a:srgbClr val="595959"/>
                </a:solidFill>
                <a:latin typeface="Century Gothic"/>
                <a:ea typeface="Century Gothic"/>
                <a:cs typeface="Century Gothic"/>
                <a:sym typeface="Century Gothic"/>
              </a:defRPr>
            </a:lvl1pPr>
            <a:lvl2pPr marL="0" marR="0" lvl="1" indent="0" algn="r" rtl="0">
              <a:spcBef>
                <a:spcPts val="0"/>
              </a:spcBef>
              <a:buNone/>
              <a:defRPr sz="1200">
                <a:solidFill>
                  <a:srgbClr val="595959"/>
                </a:solidFill>
                <a:latin typeface="Century Gothic"/>
                <a:ea typeface="Century Gothic"/>
                <a:cs typeface="Century Gothic"/>
                <a:sym typeface="Century Gothic"/>
              </a:defRPr>
            </a:lvl2pPr>
            <a:lvl3pPr marL="0" marR="0" lvl="2" indent="0" algn="r" rtl="0">
              <a:spcBef>
                <a:spcPts val="0"/>
              </a:spcBef>
              <a:buNone/>
              <a:defRPr sz="1200">
                <a:solidFill>
                  <a:srgbClr val="595959"/>
                </a:solidFill>
                <a:latin typeface="Century Gothic"/>
                <a:ea typeface="Century Gothic"/>
                <a:cs typeface="Century Gothic"/>
                <a:sym typeface="Century Gothic"/>
              </a:defRPr>
            </a:lvl3pPr>
            <a:lvl4pPr marL="0" marR="0" lvl="3" indent="0" algn="r" rtl="0">
              <a:spcBef>
                <a:spcPts val="0"/>
              </a:spcBef>
              <a:buNone/>
              <a:defRPr sz="1200">
                <a:solidFill>
                  <a:srgbClr val="595959"/>
                </a:solidFill>
                <a:latin typeface="Century Gothic"/>
                <a:ea typeface="Century Gothic"/>
                <a:cs typeface="Century Gothic"/>
                <a:sym typeface="Century Gothic"/>
              </a:defRPr>
            </a:lvl4pPr>
            <a:lvl5pPr marL="0" marR="0" lvl="4" indent="0" algn="r" rtl="0">
              <a:spcBef>
                <a:spcPts val="0"/>
              </a:spcBef>
              <a:buNone/>
              <a:defRPr sz="1200">
                <a:solidFill>
                  <a:srgbClr val="595959"/>
                </a:solidFill>
                <a:latin typeface="Century Gothic"/>
                <a:ea typeface="Century Gothic"/>
                <a:cs typeface="Century Gothic"/>
                <a:sym typeface="Century Gothic"/>
              </a:defRPr>
            </a:lvl5pPr>
            <a:lvl6pPr marL="0" marR="0" lvl="5" indent="0" algn="r" rtl="0">
              <a:spcBef>
                <a:spcPts val="0"/>
              </a:spcBef>
              <a:buNone/>
              <a:defRPr sz="1200">
                <a:solidFill>
                  <a:srgbClr val="595959"/>
                </a:solidFill>
                <a:latin typeface="Century Gothic"/>
                <a:ea typeface="Century Gothic"/>
                <a:cs typeface="Century Gothic"/>
                <a:sym typeface="Century Gothic"/>
              </a:defRPr>
            </a:lvl6pPr>
            <a:lvl7pPr marL="0" marR="0" lvl="6" indent="0" algn="r" rtl="0">
              <a:spcBef>
                <a:spcPts val="0"/>
              </a:spcBef>
              <a:buNone/>
              <a:defRPr sz="1200">
                <a:solidFill>
                  <a:srgbClr val="595959"/>
                </a:solidFill>
                <a:latin typeface="Century Gothic"/>
                <a:ea typeface="Century Gothic"/>
                <a:cs typeface="Century Gothic"/>
                <a:sym typeface="Century Gothic"/>
              </a:defRPr>
            </a:lvl7pPr>
            <a:lvl8pPr marL="0" marR="0" lvl="7" indent="0" algn="r" rtl="0">
              <a:spcBef>
                <a:spcPts val="0"/>
              </a:spcBef>
              <a:buNone/>
              <a:defRPr sz="1200">
                <a:solidFill>
                  <a:srgbClr val="595959"/>
                </a:solidFill>
                <a:latin typeface="Century Gothic"/>
                <a:ea typeface="Century Gothic"/>
                <a:cs typeface="Century Gothic"/>
                <a:sym typeface="Century Gothic"/>
              </a:defRPr>
            </a:lvl8pPr>
            <a:lvl9pPr marL="0" marR="0" lvl="8" indent="0" algn="r" rtl="0">
              <a:spcBef>
                <a:spcPts val="0"/>
              </a:spcBef>
              <a:buNone/>
              <a:defRPr sz="1200">
                <a:solidFill>
                  <a:srgbClr val="595959"/>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5477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4673600" y="1498602"/>
            <a:ext cx="7010400" cy="3298825"/>
          </a:xfrm>
          <a:prstGeom prst="rect">
            <a:avLst/>
          </a:prstGeom>
          <a:noFill/>
          <a:ln>
            <a:noFill/>
          </a:ln>
        </p:spPr>
        <p:txBody>
          <a:bodyPr spcFirstLastPara="1" wrap="square" lIns="121875" tIns="60925" rIns="121875" bIns="60925" anchor="b" anchorCtr="0"/>
          <a:lstStyle>
            <a:lvl1pPr marR="0" lvl="0" algn="l" rtl="0">
              <a:lnSpc>
                <a:spcPct val="90000"/>
              </a:lnSpc>
              <a:spcBef>
                <a:spcPts val="0"/>
              </a:spcBef>
              <a:spcAft>
                <a:spcPts val="0"/>
              </a:spcAft>
              <a:buClr>
                <a:schemeClr val="dk1"/>
              </a:buClr>
              <a:buSzPts val="5400"/>
              <a:buFont typeface="Century Gothic"/>
              <a:buNone/>
              <a:defRPr sz="5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subTitle" idx="1"/>
          </p:nvPr>
        </p:nvSpPr>
        <p:spPr>
          <a:xfrm>
            <a:off x="4673600" y="4927600"/>
            <a:ext cx="7010400" cy="1244600"/>
          </a:xfrm>
          <a:prstGeom prst="rect">
            <a:avLst/>
          </a:prstGeom>
          <a:noFill/>
          <a:ln>
            <a:noFill/>
          </a:ln>
        </p:spPr>
        <p:txBody>
          <a:bodyPr spcFirstLastPara="1" wrap="square" lIns="121875" tIns="60925" rIns="121875" bIns="60925" anchor="t" anchorCtr="0"/>
          <a:lstStyle>
            <a:lvl1pPr marR="0" lvl="0" algn="l" rtl="0">
              <a:lnSpc>
                <a:spcPct val="95000"/>
              </a:lnSpc>
              <a:spcBef>
                <a:spcPts val="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1pPr>
            <a:lvl2pPr marR="0" lvl="1" algn="ctr" rtl="0">
              <a:lnSpc>
                <a:spcPct val="95000"/>
              </a:lnSpc>
              <a:spcBef>
                <a:spcPts val="1066"/>
              </a:spcBef>
              <a:spcAft>
                <a:spcPts val="0"/>
              </a:spcAft>
              <a:buClr>
                <a:srgbClr val="8E94AB"/>
              </a:buClr>
              <a:buSzPts val="2000"/>
              <a:buFont typeface="Century Gothic"/>
              <a:buNone/>
              <a:defRPr sz="2000" b="0" i="0" u="none" strike="noStrike" cap="none">
                <a:solidFill>
                  <a:srgbClr val="8E94AB"/>
                </a:solidFill>
                <a:latin typeface="Century Gothic"/>
                <a:ea typeface="Century Gothic"/>
                <a:cs typeface="Century Gothic"/>
                <a:sym typeface="Century Gothic"/>
              </a:defRPr>
            </a:lvl2pPr>
            <a:lvl3pPr marR="0" lvl="2" algn="ctr" rtl="0">
              <a:lnSpc>
                <a:spcPct val="95000"/>
              </a:lnSpc>
              <a:spcBef>
                <a:spcPts val="1066"/>
              </a:spcBef>
              <a:spcAft>
                <a:spcPts val="0"/>
              </a:spcAft>
              <a:buClr>
                <a:srgbClr val="8E94AB"/>
              </a:buClr>
              <a:buSzPts val="1800"/>
              <a:buFont typeface="Century Gothic"/>
              <a:buNone/>
              <a:defRPr sz="1800" b="0" i="0" u="none" strike="noStrike" cap="none">
                <a:solidFill>
                  <a:srgbClr val="8E94AB"/>
                </a:solidFill>
                <a:latin typeface="Century Gothic"/>
                <a:ea typeface="Century Gothic"/>
                <a:cs typeface="Century Gothic"/>
                <a:sym typeface="Century Gothic"/>
              </a:defRPr>
            </a:lvl3pPr>
            <a:lvl4pPr marR="0" lvl="3" algn="ctr" rtl="0">
              <a:lnSpc>
                <a:spcPct val="95000"/>
              </a:lnSpc>
              <a:spcBef>
                <a:spcPts val="1066"/>
              </a:spcBef>
              <a:spcAft>
                <a:spcPts val="0"/>
              </a:spcAft>
              <a:buClr>
                <a:srgbClr val="8E94AB"/>
              </a:buClr>
              <a:buSzPts val="1800"/>
              <a:buFont typeface="Century Gothic"/>
              <a:buNone/>
              <a:defRPr sz="1800" b="0" i="0" u="none" strike="noStrike" cap="none">
                <a:solidFill>
                  <a:srgbClr val="8E94AB"/>
                </a:solidFill>
                <a:latin typeface="Century Gothic"/>
                <a:ea typeface="Century Gothic"/>
                <a:cs typeface="Century Gothic"/>
                <a:sym typeface="Century Gothic"/>
              </a:defRPr>
            </a:lvl4pPr>
            <a:lvl5pPr marR="0" lvl="4" algn="ctr" rtl="0">
              <a:lnSpc>
                <a:spcPct val="95000"/>
              </a:lnSpc>
              <a:spcBef>
                <a:spcPts val="1066"/>
              </a:spcBef>
              <a:spcAft>
                <a:spcPts val="0"/>
              </a:spcAft>
              <a:buClr>
                <a:srgbClr val="8E94AB"/>
              </a:buClr>
              <a:buSzPts val="1800"/>
              <a:buFont typeface="Century Gothic"/>
              <a:buNone/>
              <a:defRPr sz="1800" b="0" i="0" u="none" strike="noStrike" cap="none">
                <a:solidFill>
                  <a:srgbClr val="8E94AB"/>
                </a:solidFill>
                <a:latin typeface="Century Gothic"/>
                <a:ea typeface="Century Gothic"/>
                <a:cs typeface="Century Gothic"/>
                <a:sym typeface="Century Gothic"/>
              </a:defRPr>
            </a:lvl5pPr>
            <a:lvl6pPr marR="0" lvl="5" algn="ctr" rtl="0">
              <a:lnSpc>
                <a:spcPct val="95000"/>
              </a:lnSpc>
              <a:spcBef>
                <a:spcPts val="1066"/>
              </a:spcBef>
              <a:spcAft>
                <a:spcPts val="0"/>
              </a:spcAft>
              <a:buClr>
                <a:srgbClr val="8E94AB"/>
              </a:buClr>
              <a:buSzPts val="1620"/>
              <a:buFont typeface="Century Gothic"/>
              <a:buNone/>
              <a:defRPr sz="1800" b="0" i="0" u="none" strike="noStrike" cap="none">
                <a:solidFill>
                  <a:srgbClr val="8E94AB"/>
                </a:solidFill>
                <a:latin typeface="Century Gothic"/>
                <a:ea typeface="Century Gothic"/>
                <a:cs typeface="Century Gothic"/>
                <a:sym typeface="Century Gothic"/>
              </a:defRPr>
            </a:lvl6pPr>
            <a:lvl7pPr marR="0" lvl="6" algn="ctr" rtl="0">
              <a:lnSpc>
                <a:spcPct val="95000"/>
              </a:lnSpc>
              <a:spcBef>
                <a:spcPts val="1066"/>
              </a:spcBef>
              <a:spcAft>
                <a:spcPts val="0"/>
              </a:spcAft>
              <a:buClr>
                <a:srgbClr val="8E94AB"/>
              </a:buClr>
              <a:buSzPts val="1620"/>
              <a:buFont typeface="Century Gothic"/>
              <a:buNone/>
              <a:defRPr sz="1800" b="0" i="0" u="none" strike="noStrike" cap="none">
                <a:solidFill>
                  <a:srgbClr val="8E94AB"/>
                </a:solidFill>
                <a:latin typeface="Century Gothic"/>
                <a:ea typeface="Century Gothic"/>
                <a:cs typeface="Century Gothic"/>
                <a:sym typeface="Century Gothic"/>
              </a:defRPr>
            </a:lvl7pPr>
            <a:lvl8pPr marR="0" lvl="7" algn="ctr" rtl="0">
              <a:lnSpc>
                <a:spcPct val="95000"/>
              </a:lnSpc>
              <a:spcBef>
                <a:spcPts val="1066"/>
              </a:spcBef>
              <a:spcAft>
                <a:spcPts val="0"/>
              </a:spcAft>
              <a:buClr>
                <a:srgbClr val="8E94AB"/>
              </a:buClr>
              <a:buSzPts val="1620"/>
              <a:buFont typeface="Century Gothic"/>
              <a:buNone/>
              <a:defRPr sz="1800" b="0" i="0" u="none" strike="noStrike" cap="none">
                <a:solidFill>
                  <a:srgbClr val="8E94AB"/>
                </a:solidFill>
                <a:latin typeface="Century Gothic"/>
                <a:ea typeface="Century Gothic"/>
                <a:cs typeface="Century Gothic"/>
                <a:sym typeface="Century Gothic"/>
              </a:defRPr>
            </a:lvl8pPr>
            <a:lvl9pPr marR="0" lvl="8" algn="ctr" rtl="0">
              <a:lnSpc>
                <a:spcPct val="95000"/>
              </a:lnSpc>
              <a:spcBef>
                <a:spcPts val="1066"/>
              </a:spcBef>
              <a:spcAft>
                <a:spcPts val="0"/>
              </a:spcAft>
              <a:buClr>
                <a:srgbClr val="8E94AB"/>
              </a:buClr>
              <a:buSzPts val="1620"/>
              <a:buFont typeface="Century Gothic"/>
              <a:buNone/>
              <a:defRPr sz="1800" b="0" i="0" u="none" strike="noStrike" cap="none">
                <a:solidFill>
                  <a:srgbClr val="8E94AB"/>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420053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12800" y="4445000"/>
            <a:ext cx="7010400" cy="1930400"/>
          </a:xfrm>
          <a:prstGeom prst="rect">
            <a:avLst/>
          </a:prstGeom>
          <a:noFill/>
          <a:ln>
            <a:noFill/>
          </a:ln>
        </p:spPr>
        <p:txBody>
          <a:bodyPr spcFirstLastPara="1" wrap="square" lIns="121875" tIns="60925" rIns="121875" bIns="60925" anchor="t" anchorCtr="0"/>
          <a:lstStyle>
            <a:lvl1pPr marR="0" lvl="0" algn="l" rtl="0">
              <a:lnSpc>
                <a:spcPct val="85000"/>
              </a:lnSpc>
              <a:spcBef>
                <a:spcPts val="0"/>
              </a:spcBef>
              <a:spcAft>
                <a:spcPts val="0"/>
              </a:spcAft>
              <a:buClr>
                <a:schemeClr val="dk1"/>
              </a:buClr>
              <a:buSzPts val="5400"/>
              <a:buFont typeface="Century Gothic"/>
              <a:buNone/>
              <a:defRPr sz="5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812800" y="3124201"/>
            <a:ext cx="7010400" cy="1296987"/>
          </a:xfrm>
          <a:prstGeom prst="rect">
            <a:avLst/>
          </a:prstGeom>
          <a:noFill/>
          <a:ln>
            <a:noFill/>
          </a:ln>
        </p:spPr>
        <p:txBody>
          <a:bodyPr spcFirstLastPara="1" wrap="square" lIns="121875" tIns="60925" rIns="121875" bIns="60925" anchor="b" anchorCtr="0"/>
          <a:lstStyle>
            <a:lvl1pPr marL="457200" marR="0" lvl="0" indent="-228600" algn="l" rtl="0">
              <a:lnSpc>
                <a:spcPct val="95000"/>
              </a:lnSpc>
              <a:spcBef>
                <a:spcPts val="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5000"/>
              </a:lnSpc>
              <a:spcBef>
                <a:spcPts val="1066"/>
              </a:spcBef>
              <a:spcAft>
                <a:spcPts val="0"/>
              </a:spcAft>
              <a:buClr>
                <a:srgbClr val="8E94AB"/>
              </a:buClr>
              <a:buSzPts val="2400"/>
              <a:buFont typeface="Century Gothic"/>
              <a:buNone/>
              <a:defRPr sz="2400" b="0" i="0" u="none" strike="noStrike" cap="none">
                <a:solidFill>
                  <a:srgbClr val="8E94AB"/>
                </a:solidFill>
                <a:latin typeface="Century Gothic"/>
                <a:ea typeface="Century Gothic"/>
                <a:cs typeface="Century Gothic"/>
                <a:sym typeface="Century Gothic"/>
              </a:defRPr>
            </a:lvl2pPr>
            <a:lvl3pPr marL="1371600" marR="0" lvl="2" indent="-228600" algn="l" rtl="0">
              <a:lnSpc>
                <a:spcPct val="95000"/>
              </a:lnSpc>
              <a:spcBef>
                <a:spcPts val="1066"/>
              </a:spcBef>
              <a:spcAft>
                <a:spcPts val="0"/>
              </a:spcAft>
              <a:buClr>
                <a:srgbClr val="8E94AB"/>
              </a:buClr>
              <a:buSzPts val="2100"/>
              <a:buFont typeface="Century Gothic"/>
              <a:buNone/>
              <a:defRPr sz="2100" b="0" i="0" u="none" strike="noStrike" cap="none">
                <a:solidFill>
                  <a:srgbClr val="8E94AB"/>
                </a:solidFill>
                <a:latin typeface="Century Gothic"/>
                <a:ea typeface="Century Gothic"/>
                <a:cs typeface="Century Gothic"/>
                <a:sym typeface="Century Gothic"/>
              </a:defRPr>
            </a:lvl3pPr>
            <a:lvl4pPr marL="1828800" marR="0" lvl="3" indent="-228600" algn="l" rtl="0">
              <a:lnSpc>
                <a:spcPct val="95000"/>
              </a:lnSpc>
              <a:spcBef>
                <a:spcPts val="1066"/>
              </a:spcBef>
              <a:spcAft>
                <a:spcPts val="0"/>
              </a:spcAft>
              <a:buClr>
                <a:srgbClr val="8E94AB"/>
              </a:buClr>
              <a:buSzPts val="1900"/>
              <a:buFont typeface="Century Gothic"/>
              <a:buNone/>
              <a:defRPr sz="1900" b="0" i="0" u="none" strike="noStrike" cap="none">
                <a:solidFill>
                  <a:srgbClr val="8E94AB"/>
                </a:solidFill>
                <a:latin typeface="Century Gothic"/>
                <a:ea typeface="Century Gothic"/>
                <a:cs typeface="Century Gothic"/>
                <a:sym typeface="Century Gothic"/>
              </a:defRPr>
            </a:lvl4pPr>
            <a:lvl5pPr marL="2286000" marR="0" lvl="4" indent="-228600" algn="l" rtl="0">
              <a:lnSpc>
                <a:spcPct val="95000"/>
              </a:lnSpc>
              <a:spcBef>
                <a:spcPts val="1066"/>
              </a:spcBef>
              <a:spcAft>
                <a:spcPts val="0"/>
              </a:spcAft>
              <a:buClr>
                <a:srgbClr val="8E94AB"/>
              </a:buClr>
              <a:buSzPts val="1900"/>
              <a:buFont typeface="Century Gothic"/>
              <a:buNone/>
              <a:defRPr sz="1900" b="0" i="0" u="none" strike="noStrike" cap="none">
                <a:solidFill>
                  <a:srgbClr val="8E94AB"/>
                </a:solidFill>
                <a:latin typeface="Century Gothic"/>
                <a:ea typeface="Century Gothic"/>
                <a:cs typeface="Century Gothic"/>
                <a:sym typeface="Century Gothic"/>
              </a:defRPr>
            </a:lvl5pPr>
            <a:lvl6pPr marL="2743200" marR="0" lvl="5" indent="-228600" algn="l" rtl="0">
              <a:lnSpc>
                <a:spcPct val="95000"/>
              </a:lnSpc>
              <a:spcBef>
                <a:spcPts val="1066"/>
              </a:spcBef>
              <a:spcAft>
                <a:spcPts val="0"/>
              </a:spcAft>
              <a:buClr>
                <a:srgbClr val="8E94AB"/>
              </a:buClr>
              <a:buSzPts val="1710"/>
              <a:buFont typeface="Century Gothic"/>
              <a:buNone/>
              <a:defRPr sz="1900" b="0" i="0" u="none" strike="noStrike" cap="none">
                <a:solidFill>
                  <a:srgbClr val="8E94AB"/>
                </a:solidFill>
                <a:latin typeface="Century Gothic"/>
                <a:ea typeface="Century Gothic"/>
                <a:cs typeface="Century Gothic"/>
                <a:sym typeface="Century Gothic"/>
              </a:defRPr>
            </a:lvl6pPr>
            <a:lvl7pPr marL="3200400" marR="0" lvl="6" indent="-228600" algn="l" rtl="0">
              <a:lnSpc>
                <a:spcPct val="95000"/>
              </a:lnSpc>
              <a:spcBef>
                <a:spcPts val="1066"/>
              </a:spcBef>
              <a:spcAft>
                <a:spcPts val="0"/>
              </a:spcAft>
              <a:buClr>
                <a:srgbClr val="8E94AB"/>
              </a:buClr>
              <a:buSzPts val="1710"/>
              <a:buFont typeface="Century Gothic"/>
              <a:buNone/>
              <a:defRPr sz="1900" b="0" i="0" u="none" strike="noStrike" cap="none">
                <a:solidFill>
                  <a:srgbClr val="8E94AB"/>
                </a:solidFill>
                <a:latin typeface="Century Gothic"/>
                <a:ea typeface="Century Gothic"/>
                <a:cs typeface="Century Gothic"/>
                <a:sym typeface="Century Gothic"/>
              </a:defRPr>
            </a:lvl7pPr>
            <a:lvl8pPr marL="3657600" marR="0" lvl="7" indent="-228600" algn="l" rtl="0">
              <a:lnSpc>
                <a:spcPct val="95000"/>
              </a:lnSpc>
              <a:spcBef>
                <a:spcPts val="1066"/>
              </a:spcBef>
              <a:spcAft>
                <a:spcPts val="0"/>
              </a:spcAft>
              <a:buClr>
                <a:srgbClr val="8E94AB"/>
              </a:buClr>
              <a:buSzPts val="1710"/>
              <a:buFont typeface="Century Gothic"/>
              <a:buNone/>
              <a:defRPr sz="1900" b="0" i="0" u="none" strike="noStrike" cap="none">
                <a:solidFill>
                  <a:srgbClr val="8E94AB"/>
                </a:solidFill>
                <a:latin typeface="Century Gothic"/>
                <a:ea typeface="Century Gothic"/>
                <a:cs typeface="Century Gothic"/>
                <a:sym typeface="Century Gothic"/>
              </a:defRPr>
            </a:lvl8pPr>
            <a:lvl9pPr marL="4114800" marR="0" lvl="8" indent="-228600" algn="l" rtl="0">
              <a:lnSpc>
                <a:spcPct val="95000"/>
              </a:lnSpc>
              <a:spcBef>
                <a:spcPts val="1066"/>
              </a:spcBef>
              <a:spcAft>
                <a:spcPts val="0"/>
              </a:spcAft>
              <a:buClr>
                <a:srgbClr val="8E94AB"/>
              </a:buClr>
              <a:buSzPts val="1710"/>
              <a:buFont typeface="Century Gothic"/>
              <a:buNone/>
              <a:defRPr sz="1900" b="0" i="0" u="none" strike="noStrike" cap="none">
                <a:solidFill>
                  <a:srgbClr val="8E94AB"/>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52619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688D5B-2E16-4FA7-B278-4079BBED43DF}"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3CB36-68AD-488D-B26D-9CAD04072E08}"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337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1117600" y="76200"/>
            <a:ext cx="10160000" cy="1397000"/>
          </a:xfrm>
          <a:prstGeom prst="rect">
            <a:avLst/>
          </a:prstGeom>
          <a:noFill/>
          <a:ln>
            <a:noFill/>
          </a:ln>
        </p:spPr>
        <p:txBody>
          <a:bodyPr spcFirstLastPara="1" wrap="square" lIns="121875" tIns="60925" rIns="121875" bIns="60925" anchor="b" anchorCtr="0"/>
          <a:lstStyle>
            <a:lvl1pPr marR="0" lvl="0" algn="l" rtl="0">
              <a:lnSpc>
                <a:spcPct val="85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1117600" y="1701800"/>
            <a:ext cx="4978400" cy="4470400"/>
          </a:xfrm>
          <a:prstGeom prst="rect">
            <a:avLst/>
          </a:prstGeom>
          <a:noFill/>
          <a:ln>
            <a:noFill/>
          </a:ln>
        </p:spPr>
        <p:txBody>
          <a:bodyPr spcFirstLastPara="1" wrap="square" lIns="121875" tIns="60925" rIns="121875" bIns="60925" anchor="t" anchorCtr="0"/>
          <a:lstStyle>
            <a:lvl1pPr marL="457200" marR="0" lvl="0" indent="-381000" algn="l" rtl="0">
              <a:lnSpc>
                <a:spcPct val="95000"/>
              </a:lnSpc>
              <a:spcBef>
                <a:spcPts val="1866"/>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5000"/>
              </a:lnSpc>
              <a:spcBef>
                <a:spcPts val="1066"/>
              </a:spcBef>
              <a:spcAft>
                <a:spcPts val="0"/>
              </a:spcAft>
              <a:buClr>
                <a:schemeClr val="dk1"/>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5000"/>
              </a:lnSpc>
              <a:spcBef>
                <a:spcPts val="1066"/>
              </a:spcBef>
              <a:spcAft>
                <a:spcPts val="0"/>
              </a:spcAft>
              <a:buClr>
                <a:schemeClr val="dk1"/>
              </a:buClr>
              <a:buSzPts val="1620"/>
              <a:buFont typeface="Century Gothic"/>
              <a:buNone/>
              <a:defRPr sz="1800" b="0" i="0" u="none" strike="noStrike" cap="none">
                <a:solidFill>
                  <a:schemeClr val="dk1"/>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3" name="Google Shape;43;p7"/>
          <p:cNvSpPr txBox="1">
            <a:spLocks noGrp="1"/>
          </p:cNvSpPr>
          <p:nvPr>
            <p:ph type="body" idx="2"/>
          </p:nvPr>
        </p:nvSpPr>
        <p:spPr>
          <a:xfrm>
            <a:off x="6299200" y="1701800"/>
            <a:ext cx="4978400" cy="4470400"/>
          </a:xfrm>
          <a:prstGeom prst="rect">
            <a:avLst/>
          </a:prstGeom>
          <a:noFill/>
          <a:ln>
            <a:noFill/>
          </a:ln>
        </p:spPr>
        <p:txBody>
          <a:bodyPr spcFirstLastPara="1" wrap="square" lIns="121875" tIns="60925" rIns="121875" bIns="60925" anchor="t" anchorCtr="0"/>
          <a:lstStyle>
            <a:lvl1pPr marL="457200" marR="0" lvl="0" indent="-381000" algn="l" rtl="0">
              <a:lnSpc>
                <a:spcPct val="95000"/>
              </a:lnSpc>
              <a:spcBef>
                <a:spcPts val="1866"/>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5000"/>
              </a:lnSpc>
              <a:spcBef>
                <a:spcPts val="1066"/>
              </a:spcBef>
              <a:spcAft>
                <a:spcPts val="0"/>
              </a:spcAft>
              <a:buClr>
                <a:schemeClr val="dk1"/>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 name="Google Shape;44;p7"/>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SzPts val="1400"/>
              <a:buNone/>
              <a:defRPr sz="1200">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5" name="Google Shape;45;p7"/>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lstStyle>
            <a:lvl1pPr marR="0" lvl="0" algn="ctr" rtl="0">
              <a:spcBef>
                <a:spcPts val="0"/>
              </a:spcBef>
              <a:spcAft>
                <a:spcPts val="0"/>
              </a:spcAft>
              <a:buSzPts val="1400"/>
              <a:buNone/>
              <a:defRPr sz="1200">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6" name="Google Shape;46;p7"/>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buNone/>
              <a:defRPr sz="1200">
                <a:solidFill>
                  <a:srgbClr val="595959"/>
                </a:solidFill>
                <a:latin typeface="Century Gothic"/>
                <a:ea typeface="Century Gothic"/>
                <a:cs typeface="Century Gothic"/>
                <a:sym typeface="Century Gothic"/>
              </a:defRPr>
            </a:lvl1pPr>
            <a:lvl2pPr marL="0" marR="0" lvl="1" indent="0" algn="r" rtl="0">
              <a:spcBef>
                <a:spcPts val="0"/>
              </a:spcBef>
              <a:buNone/>
              <a:defRPr sz="1200">
                <a:solidFill>
                  <a:srgbClr val="595959"/>
                </a:solidFill>
                <a:latin typeface="Century Gothic"/>
                <a:ea typeface="Century Gothic"/>
                <a:cs typeface="Century Gothic"/>
                <a:sym typeface="Century Gothic"/>
              </a:defRPr>
            </a:lvl2pPr>
            <a:lvl3pPr marL="0" marR="0" lvl="2" indent="0" algn="r" rtl="0">
              <a:spcBef>
                <a:spcPts val="0"/>
              </a:spcBef>
              <a:buNone/>
              <a:defRPr sz="1200">
                <a:solidFill>
                  <a:srgbClr val="595959"/>
                </a:solidFill>
                <a:latin typeface="Century Gothic"/>
                <a:ea typeface="Century Gothic"/>
                <a:cs typeface="Century Gothic"/>
                <a:sym typeface="Century Gothic"/>
              </a:defRPr>
            </a:lvl3pPr>
            <a:lvl4pPr marL="0" marR="0" lvl="3" indent="0" algn="r" rtl="0">
              <a:spcBef>
                <a:spcPts val="0"/>
              </a:spcBef>
              <a:buNone/>
              <a:defRPr sz="1200">
                <a:solidFill>
                  <a:srgbClr val="595959"/>
                </a:solidFill>
                <a:latin typeface="Century Gothic"/>
                <a:ea typeface="Century Gothic"/>
                <a:cs typeface="Century Gothic"/>
                <a:sym typeface="Century Gothic"/>
              </a:defRPr>
            </a:lvl4pPr>
            <a:lvl5pPr marL="0" marR="0" lvl="4" indent="0" algn="r" rtl="0">
              <a:spcBef>
                <a:spcPts val="0"/>
              </a:spcBef>
              <a:buNone/>
              <a:defRPr sz="1200">
                <a:solidFill>
                  <a:srgbClr val="595959"/>
                </a:solidFill>
                <a:latin typeface="Century Gothic"/>
                <a:ea typeface="Century Gothic"/>
                <a:cs typeface="Century Gothic"/>
                <a:sym typeface="Century Gothic"/>
              </a:defRPr>
            </a:lvl5pPr>
            <a:lvl6pPr marL="0" marR="0" lvl="5" indent="0" algn="r" rtl="0">
              <a:spcBef>
                <a:spcPts val="0"/>
              </a:spcBef>
              <a:buNone/>
              <a:defRPr sz="1200">
                <a:solidFill>
                  <a:srgbClr val="595959"/>
                </a:solidFill>
                <a:latin typeface="Century Gothic"/>
                <a:ea typeface="Century Gothic"/>
                <a:cs typeface="Century Gothic"/>
                <a:sym typeface="Century Gothic"/>
              </a:defRPr>
            </a:lvl6pPr>
            <a:lvl7pPr marL="0" marR="0" lvl="6" indent="0" algn="r" rtl="0">
              <a:spcBef>
                <a:spcPts val="0"/>
              </a:spcBef>
              <a:buNone/>
              <a:defRPr sz="1200">
                <a:solidFill>
                  <a:srgbClr val="595959"/>
                </a:solidFill>
                <a:latin typeface="Century Gothic"/>
                <a:ea typeface="Century Gothic"/>
                <a:cs typeface="Century Gothic"/>
                <a:sym typeface="Century Gothic"/>
              </a:defRPr>
            </a:lvl7pPr>
            <a:lvl8pPr marL="0" marR="0" lvl="7" indent="0" algn="r" rtl="0">
              <a:spcBef>
                <a:spcPts val="0"/>
              </a:spcBef>
              <a:buNone/>
              <a:defRPr sz="1200">
                <a:solidFill>
                  <a:srgbClr val="595959"/>
                </a:solidFill>
                <a:latin typeface="Century Gothic"/>
                <a:ea typeface="Century Gothic"/>
                <a:cs typeface="Century Gothic"/>
                <a:sym typeface="Century Gothic"/>
              </a:defRPr>
            </a:lvl8pPr>
            <a:lvl9pPr marL="0" marR="0" lvl="8" indent="0" algn="r" rtl="0">
              <a:spcBef>
                <a:spcPts val="0"/>
              </a:spcBef>
              <a:buNone/>
              <a:defRPr sz="1200">
                <a:solidFill>
                  <a:srgbClr val="595959"/>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4659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1117600" y="76200"/>
            <a:ext cx="10160000" cy="1397000"/>
          </a:xfrm>
          <a:prstGeom prst="rect">
            <a:avLst/>
          </a:prstGeom>
          <a:noFill/>
          <a:ln>
            <a:noFill/>
          </a:ln>
        </p:spPr>
        <p:txBody>
          <a:bodyPr spcFirstLastPara="1" wrap="square" lIns="121875" tIns="60925" rIns="121875" bIns="60925" anchor="b" anchorCtr="0"/>
          <a:lstStyle>
            <a:lvl1pPr marR="0" lvl="0" algn="l" rtl="0">
              <a:lnSpc>
                <a:spcPct val="85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8"/>
          <p:cNvSpPr txBox="1">
            <a:spLocks noGrp="1"/>
          </p:cNvSpPr>
          <p:nvPr>
            <p:ph type="body" idx="1"/>
          </p:nvPr>
        </p:nvSpPr>
        <p:spPr>
          <a:xfrm>
            <a:off x="1121665" y="1608836"/>
            <a:ext cx="4974336" cy="512064"/>
          </a:xfrm>
          <a:prstGeom prst="rect">
            <a:avLst/>
          </a:prstGeom>
          <a:noFill/>
          <a:ln>
            <a:noFill/>
          </a:ln>
        </p:spPr>
        <p:txBody>
          <a:bodyPr spcFirstLastPara="1" wrap="square" lIns="121875" tIns="60925" rIns="121875" bIns="60925" anchor="b" anchorCtr="0"/>
          <a:lstStyle>
            <a:lvl1pPr marL="457200" marR="0" lvl="0" indent="-22860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Century Gothic"/>
                <a:ea typeface="Century Gothic"/>
                <a:cs typeface="Century Gothic"/>
                <a:sym typeface="Century Gothic"/>
              </a:defRPr>
            </a:lvl1pPr>
            <a:lvl2pPr marL="914400" marR="0" lvl="1" indent="-228600" algn="l" rtl="0">
              <a:lnSpc>
                <a:spcPct val="95000"/>
              </a:lnSpc>
              <a:spcBef>
                <a:spcPts val="1066"/>
              </a:spcBef>
              <a:spcAft>
                <a:spcPts val="0"/>
              </a:spcAft>
              <a:buClr>
                <a:schemeClr val="dk1"/>
              </a:buClr>
              <a:buSzPts val="2700"/>
              <a:buFont typeface="Century Gothic"/>
              <a:buNone/>
              <a:defRPr sz="27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5000"/>
              </a:lnSpc>
              <a:spcBef>
                <a:spcPts val="1066"/>
              </a:spcBef>
              <a:spcAft>
                <a:spcPts val="0"/>
              </a:spcAft>
              <a:buClr>
                <a:schemeClr val="dk1"/>
              </a:buClr>
              <a:buSzPts val="2400"/>
              <a:buFont typeface="Century Gothic"/>
              <a:buNone/>
              <a:defRPr sz="24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5000"/>
              </a:lnSpc>
              <a:spcBef>
                <a:spcPts val="1066"/>
              </a:spcBef>
              <a:spcAft>
                <a:spcPts val="0"/>
              </a:spcAft>
              <a:buClr>
                <a:schemeClr val="dk1"/>
              </a:buClr>
              <a:buSzPts val="2100"/>
              <a:buFont typeface="Century Gothic"/>
              <a:buNone/>
              <a:defRPr sz="21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5000"/>
              </a:lnSpc>
              <a:spcBef>
                <a:spcPts val="1066"/>
              </a:spcBef>
              <a:spcAft>
                <a:spcPts val="0"/>
              </a:spcAft>
              <a:buClr>
                <a:schemeClr val="dk1"/>
              </a:buClr>
              <a:buSzPts val="2100"/>
              <a:buFont typeface="Century Gothic"/>
              <a:buNone/>
              <a:defRPr sz="21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5000"/>
              </a:lnSpc>
              <a:spcBef>
                <a:spcPts val="1066"/>
              </a:spcBef>
              <a:spcAft>
                <a:spcPts val="0"/>
              </a:spcAft>
              <a:buClr>
                <a:schemeClr val="dk1"/>
              </a:buClr>
              <a:buSzPts val="1890"/>
              <a:buFont typeface="Century Gothic"/>
              <a:buNone/>
              <a:defRPr sz="21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5000"/>
              </a:lnSpc>
              <a:spcBef>
                <a:spcPts val="1066"/>
              </a:spcBef>
              <a:spcAft>
                <a:spcPts val="0"/>
              </a:spcAft>
              <a:buClr>
                <a:schemeClr val="dk1"/>
              </a:buClr>
              <a:buSzPts val="1890"/>
              <a:buFont typeface="Century Gothic"/>
              <a:buNone/>
              <a:defRPr sz="21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5000"/>
              </a:lnSpc>
              <a:spcBef>
                <a:spcPts val="1066"/>
              </a:spcBef>
              <a:spcAft>
                <a:spcPts val="0"/>
              </a:spcAft>
              <a:buClr>
                <a:schemeClr val="dk1"/>
              </a:buClr>
              <a:buSzPts val="1890"/>
              <a:buFont typeface="Century Gothic"/>
              <a:buNone/>
              <a:defRPr sz="21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5000"/>
              </a:lnSpc>
              <a:spcBef>
                <a:spcPts val="1066"/>
              </a:spcBef>
              <a:spcAft>
                <a:spcPts val="0"/>
              </a:spcAft>
              <a:buClr>
                <a:schemeClr val="dk1"/>
              </a:buClr>
              <a:buSzPts val="1890"/>
              <a:buFont typeface="Century Gothic"/>
              <a:buNone/>
              <a:defRPr sz="2100" b="1" i="0" u="none" strike="noStrike" cap="none">
                <a:solidFill>
                  <a:schemeClr val="dk1"/>
                </a:solidFill>
                <a:latin typeface="Century Gothic"/>
                <a:ea typeface="Century Gothic"/>
                <a:cs typeface="Century Gothic"/>
                <a:sym typeface="Century Gothic"/>
              </a:defRPr>
            </a:lvl9pPr>
          </a:lstStyle>
          <a:p>
            <a:endParaRPr/>
          </a:p>
        </p:txBody>
      </p:sp>
      <p:sp>
        <p:nvSpPr>
          <p:cNvPr id="50" name="Google Shape;50;p8"/>
          <p:cNvSpPr txBox="1">
            <a:spLocks noGrp="1"/>
          </p:cNvSpPr>
          <p:nvPr>
            <p:ph type="body" idx="2"/>
          </p:nvPr>
        </p:nvSpPr>
        <p:spPr>
          <a:xfrm>
            <a:off x="1117600" y="2209800"/>
            <a:ext cx="4978400" cy="3962400"/>
          </a:xfrm>
          <a:prstGeom prst="rect">
            <a:avLst/>
          </a:prstGeom>
          <a:noFill/>
          <a:ln>
            <a:noFill/>
          </a:ln>
        </p:spPr>
        <p:txBody>
          <a:bodyPr spcFirstLastPara="1" wrap="square" lIns="121875" tIns="60925" rIns="121875" bIns="60925" anchor="t" anchorCtr="0"/>
          <a:lstStyle>
            <a:lvl1pPr marL="457200" marR="0" lvl="0" indent="-355600" algn="l" rtl="0">
              <a:lnSpc>
                <a:spcPct val="95000"/>
              </a:lnSpc>
              <a:spcBef>
                <a:spcPts val="1866"/>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8"/>
          <p:cNvSpPr txBox="1">
            <a:spLocks noGrp="1"/>
          </p:cNvSpPr>
          <p:nvPr>
            <p:ph type="body" idx="3"/>
          </p:nvPr>
        </p:nvSpPr>
        <p:spPr>
          <a:xfrm>
            <a:off x="6303264" y="1608836"/>
            <a:ext cx="4974336" cy="512064"/>
          </a:xfrm>
          <a:prstGeom prst="rect">
            <a:avLst/>
          </a:prstGeom>
          <a:noFill/>
          <a:ln>
            <a:noFill/>
          </a:ln>
        </p:spPr>
        <p:txBody>
          <a:bodyPr spcFirstLastPara="1" wrap="square" lIns="121875" tIns="60925" rIns="121875" bIns="60925" anchor="b" anchorCtr="0"/>
          <a:lstStyle>
            <a:lvl1pPr marL="457200" marR="0" lvl="0" indent="-22860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Century Gothic"/>
                <a:ea typeface="Century Gothic"/>
                <a:cs typeface="Century Gothic"/>
                <a:sym typeface="Century Gothic"/>
              </a:defRPr>
            </a:lvl1pPr>
            <a:lvl2pPr marL="914400" marR="0" lvl="1" indent="-228600" algn="l" rtl="0">
              <a:lnSpc>
                <a:spcPct val="95000"/>
              </a:lnSpc>
              <a:spcBef>
                <a:spcPts val="1066"/>
              </a:spcBef>
              <a:spcAft>
                <a:spcPts val="0"/>
              </a:spcAft>
              <a:buClr>
                <a:schemeClr val="dk1"/>
              </a:buClr>
              <a:buSzPts val="2700"/>
              <a:buFont typeface="Century Gothic"/>
              <a:buNone/>
              <a:defRPr sz="27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5000"/>
              </a:lnSpc>
              <a:spcBef>
                <a:spcPts val="1066"/>
              </a:spcBef>
              <a:spcAft>
                <a:spcPts val="0"/>
              </a:spcAft>
              <a:buClr>
                <a:schemeClr val="dk1"/>
              </a:buClr>
              <a:buSzPts val="2400"/>
              <a:buFont typeface="Century Gothic"/>
              <a:buNone/>
              <a:defRPr sz="24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5000"/>
              </a:lnSpc>
              <a:spcBef>
                <a:spcPts val="1066"/>
              </a:spcBef>
              <a:spcAft>
                <a:spcPts val="0"/>
              </a:spcAft>
              <a:buClr>
                <a:schemeClr val="dk1"/>
              </a:buClr>
              <a:buSzPts val="2100"/>
              <a:buFont typeface="Century Gothic"/>
              <a:buNone/>
              <a:defRPr sz="21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5000"/>
              </a:lnSpc>
              <a:spcBef>
                <a:spcPts val="1066"/>
              </a:spcBef>
              <a:spcAft>
                <a:spcPts val="0"/>
              </a:spcAft>
              <a:buClr>
                <a:schemeClr val="dk1"/>
              </a:buClr>
              <a:buSzPts val="2100"/>
              <a:buFont typeface="Century Gothic"/>
              <a:buNone/>
              <a:defRPr sz="21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5000"/>
              </a:lnSpc>
              <a:spcBef>
                <a:spcPts val="1066"/>
              </a:spcBef>
              <a:spcAft>
                <a:spcPts val="0"/>
              </a:spcAft>
              <a:buClr>
                <a:schemeClr val="dk1"/>
              </a:buClr>
              <a:buSzPts val="1890"/>
              <a:buFont typeface="Century Gothic"/>
              <a:buNone/>
              <a:defRPr sz="21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5000"/>
              </a:lnSpc>
              <a:spcBef>
                <a:spcPts val="1066"/>
              </a:spcBef>
              <a:spcAft>
                <a:spcPts val="0"/>
              </a:spcAft>
              <a:buClr>
                <a:schemeClr val="dk1"/>
              </a:buClr>
              <a:buSzPts val="1890"/>
              <a:buFont typeface="Century Gothic"/>
              <a:buNone/>
              <a:defRPr sz="21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5000"/>
              </a:lnSpc>
              <a:spcBef>
                <a:spcPts val="1066"/>
              </a:spcBef>
              <a:spcAft>
                <a:spcPts val="0"/>
              </a:spcAft>
              <a:buClr>
                <a:schemeClr val="dk1"/>
              </a:buClr>
              <a:buSzPts val="1890"/>
              <a:buFont typeface="Century Gothic"/>
              <a:buNone/>
              <a:defRPr sz="21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5000"/>
              </a:lnSpc>
              <a:spcBef>
                <a:spcPts val="1066"/>
              </a:spcBef>
              <a:spcAft>
                <a:spcPts val="0"/>
              </a:spcAft>
              <a:buClr>
                <a:schemeClr val="dk1"/>
              </a:buClr>
              <a:buSzPts val="1890"/>
              <a:buFont typeface="Century Gothic"/>
              <a:buNone/>
              <a:defRPr sz="2100" b="1" i="0" u="none" strike="noStrike" cap="none">
                <a:solidFill>
                  <a:schemeClr val="dk1"/>
                </a:solidFill>
                <a:latin typeface="Century Gothic"/>
                <a:ea typeface="Century Gothic"/>
                <a:cs typeface="Century Gothic"/>
                <a:sym typeface="Century Gothic"/>
              </a:defRPr>
            </a:lvl9pPr>
          </a:lstStyle>
          <a:p>
            <a:endParaRPr/>
          </a:p>
        </p:txBody>
      </p:sp>
      <p:sp>
        <p:nvSpPr>
          <p:cNvPr id="52" name="Google Shape;52;p8"/>
          <p:cNvSpPr txBox="1">
            <a:spLocks noGrp="1"/>
          </p:cNvSpPr>
          <p:nvPr>
            <p:ph type="body" idx="4"/>
          </p:nvPr>
        </p:nvSpPr>
        <p:spPr>
          <a:xfrm>
            <a:off x="6299200" y="2209800"/>
            <a:ext cx="4978400" cy="3962400"/>
          </a:xfrm>
          <a:prstGeom prst="rect">
            <a:avLst/>
          </a:prstGeom>
          <a:noFill/>
          <a:ln>
            <a:noFill/>
          </a:ln>
        </p:spPr>
        <p:txBody>
          <a:bodyPr spcFirstLastPara="1" wrap="square" lIns="121875" tIns="60925" rIns="121875" bIns="60925" anchor="t" anchorCtr="0"/>
          <a:lstStyle>
            <a:lvl1pPr marL="457200" marR="0" lvl="0" indent="-355600" algn="l" rtl="0">
              <a:lnSpc>
                <a:spcPct val="95000"/>
              </a:lnSpc>
              <a:spcBef>
                <a:spcPts val="1866"/>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3" name="Google Shape;53;p8"/>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SzPts val="1400"/>
              <a:buNone/>
              <a:defRPr sz="1200">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4" name="Google Shape;54;p8"/>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lstStyle>
            <a:lvl1pPr marR="0" lvl="0" algn="ctr" rtl="0">
              <a:spcBef>
                <a:spcPts val="0"/>
              </a:spcBef>
              <a:spcAft>
                <a:spcPts val="0"/>
              </a:spcAft>
              <a:buSzPts val="1400"/>
              <a:buNone/>
              <a:defRPr sz="1200">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5" name="Google Shape;55;p8"/>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buNone/>
              <a:defRPr sz="1200">
                <a:solidFill>
                  <a:srgbClr val="595959"/>
                </a:solidFill>
                <a:latin typeface="Century Gothic"/>
                <a:ea typeface="Century Gothic"/>
                <a:cs typeface="Century Gothic"/>
                <a:sym typeface="Century Gothic"/>
              </a:defRPr>
            </a:lvl1pPr>
            <a:lvl2pPr marL="0" marR="0" lvl="1" indent="0" algn="r" rtl="0">
              <a:spcBef>
                <a:spcPts val="0"/>
              </a:spcBef>
              <a:buNone/>
              <a:defRPr sz="1200">
                <a:solidFill>
                  <a:srgbClr val="595959"/>
                </a:solidFill>
                <a:latin typeface="Century Gothic"/>
                <a:ea typeface="Century Gothic"/>
                <a:cs typeface="Century Gothic"/>
                <a:sym typeface="Century Gothic"/>
              </a:defRPr>
            </a:lvl2pPr>
            <a:lvl3pPr marL="0" marR="0" lvl="2" indent="0" algn="r" rtl="0">
              <a:spcBef>
                <a:spcPts val="0"/>
              </a:spcBef>
              <a:buNone/>
              <a:defRPr sz="1200">
                <a:solidFill>
                  <a:srgbClr val="595959"/>
                </a:solidFill>
                <a:latin typeface="Century Gothic"/>
                <a:ea typeface="Century Gothic"/>
                <a:cs typeface="Century Gothic"/>
                <a:sym typeface="Century Gothic"/>
              </a:defRPr>
            </a:lvl3pPr>
            <a:lvl4pPr marL="0" marR="0" lvl="3" indent="0" algn="r" rtl="0">
              <a:spcBef>
                <a:spcPts val="0"/>
              </a:spcBef>
              <a:buNone/>
              <a:defRPr sz="1200">
                <a:solidFill>
                  <a:srgbClr val="595959"/>
                </a:solidFill>
                <a:latin typeface="Century Gothic"/>
                <a:ea typeface="Century Gothic"/>
                <a:cs typeface="Century Gothic"/>
                <a:sym typeface="Century Gothic"/>
              </a:defRPr>
            </a:lvl4pPr>
            <a:lvl5pPr marL="0" marR="0" lvl="4" indent="0" algn="r" rtl="0">
              <a:spcBef>
                <a:spcPts val="0"/>
              </a:spcBef>
              <a:buNone/>
              <a:defRPr sz="1200">
                <a:solidFill>
                  <a:srgbClr val="595959"/>
                </a:solidFill>
                <a:latin typeface="Century Gothic"/>
                <a:ea typeface="Century Gothic"/>
                <a:cs typeface="Century Gothic"/>
                <a:sym typeface="Century Gothic"/>
              </a:defRPr>
            </a:lvl5pPr>
            <a:lvl6pPr marL="0" marR="0" lvl="5" indent="0" algn="r" rtl="0">
              <a:spcBef>
                <a:spcPts val="0"/>
              </a:spcBef>
              <a:buNone/>
              <a:defRPr sz="1200">
                <a:solidFill>
                  <a:srgbClr val="595959"/>
                </a:solidFill>
                <a:latin typeface="Century Gothic"/>
                <a:ea typeface="Century Gothic"/>
                <a:cs typeface="Century Gothic"/>
                <a:sym typeface="Century Gothic"/>
              </a:defRPr>
            </a:lvl6pPr>
            <a:lvl7pPr marL="0" marR="0" lvl="6" indent="0" algn="r" rtl="0">
              <a:spcBef>
                <a:spcPts val="0"/>
              </a:spcBef>
              <a:buNone/>
              <a:defRPr sz="1200">
                <a:solidFill>
                  <a:srgbClr val="595959"/>
                </a:solidFill>
                <a:latin typeface="Century Gothic"/>
                <a:ea typeface="Century Gothic"/>
                <a:cs typeface="Century Gothic"/>
                <a:sym typeface="Century Gothic"/>
              </a:defRPr>
            </a:lvl7pPr>
            <a:lvl8pPr marL="0" marR="0" lvl="7" indent="0" algn="r" rtl="0">
              <a:spcBef>
                <a:spcPts val="0"/>
              </a:spcBef>
              <a:buNone/>
              <a:defRPr sz="1200">
                <a:solidFill>
                  <a:srgbClr val="595959"/>
                </a:solidFill>
                <a:latin typeface="Century Gothic"/>
                <a:ea typeface="Century Gothic"/>
                <a:cs typeface="Century Gothic"/>
                <a:sym typeface="Century Gothic"/>
              </a:defRPr>
            </a:lvl8pPr>
            <a:lvl9pPr marL="0" marR="0" lvl="8" indent="0" algn="r" rtl="0">
              <a:spcBef>
                <a:spcPts val="0"/>
              </a:spcBef>
              <a:buNone/>
              <a:defRPr sz="1200">
                <a:solidFill>
                  <a:srgbClr val="595959"/>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733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1117600" y="76200"/>
            <a:ext cx="10160000" cy="1397000"/>
          </a:xfrm>
          <a:prstGeom prst="rect">
            <a:avLst/>
          </a:prstGeom>
          <a:noFill/>
          <a:ln>
            <a:noFill/>
          </a:ln>
        </p:spPr>
        <p:txBody>
          <a:bodyPr spcFirstLastPara="1" wrap="square" lIns="121875" tIns="60925" rIns="121875" bIns="60925" anchor="b" anchorCtr="0"/>
          <a:lstStyle>
            <a:lvl1pPr marR="0" lvl="0" algn="l" rtl="0">
              <a:lnSpc>
                <a:spcPct val="85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9"/>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SzPts val="1400"/>
              <a:buNone/>
              <a:defRPr sz="1200">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9" name="Google Shape;59;p9"/>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lstStyle>
            <a:lvl1pPr marR="0" lvl="0" algn="ctr" rtl="0">
              <a:spcBef>
                <a:spcPts val="0"/>
              </a:spcBef>
              <a:spcAft>
                <a:spcPts val="0"/>
              </a:spcAft>
              <a:buSzPts val="1400"/>
              <a:buNone/>
              <a:defRPr sz="1200">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60" name="Google Shape;60;p9"/>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buNone/>
              <a:defRPr sz="1200">
                <a:solidFill>
                  <a:srgbClr val="595959"/>
                </a:solidFill>
                <a:latin typeface="Century Gothic"/>
                <a:ea typeface="Century Gothic"/>
                <a:cs typeface="Century Gothic"/>
                <a:sym typeface="Century Gothic"/>
              </a:defRPr>
            </a:lvl1pPr>
            <a:lvl2pPr marL="0" marR="0" lvl="1" indent="0" algn="r" rtl="0">
              <a:spcBef>
                <a:spcPts val="0"/>
              </a:spcBef>
              <a:buNone/>
              <a:defRPr sz="1200">
                <a:solidFill>
                  <a:srgbClr val="595959"/>
                </a:solidFill>
                <a:latin typeface="Century Gothic"/>
                <a:ea typeface="Century Gothic"/>
                <a:cs typeface="Century Gothic"/>
                <a:sym typeface="Century Gothic"/>
              </a:defRPr>
            </a:lvl2pPr>
            <a:lvl3pPr marL="0" marR="0" lvl="2" indent="0" algn="r" rtl="0">
              <a:spcBef>
                <a:spcPts val="0"/>
              </a:spcBef>
              <a:buNone/>
              <a:defRPr sz="1200">
                <a:solidFill>
                  <a:srgbClr val="595959"/>
                </a:solidFill>
                <a:latin typeface="Century Gothic"/>
                <a:ea typeface="Century Gothic"/>
                <a:cs typeface="Century Gothic"/>
                <a:sym typeface="Century Gothic"/>
              </a:defRPr>
            </a:lvl3pPr>
            <a:lvl4pPr marL="0" marR="0" lvl="3" indent="0" algn="r" rtl="0">
              <a:spcBef>
                <a:spcPts val="0"/>
              </a:spcBef>
              <a:buNone/>
              <a:defRPr sz="1200">
                <a:solidFill>
                  <a:srgbClr val="595959"/>
                </a:solidFill>
                <a:latin typeface="Century Gothic"/>
                <a:ea typeface="Century Gothic"/>
                <a:cs typeface="Century Gothic"/>
                <a:sym typeface="Century Gothic"/>
              </a:defRPr>
            </a:lvl4pPr>
            <a:lvl5pPr marL="0" marR="0" lvl="4" indent="0" algn="r" rtl="0">
              <a:spcBef>
                <a:spcPts val="0"/>
              </a:spcBef>
              <a:buNone/>
              <a:defRPr sz="1200">
                <a:solidFill>
                  <a:srgbClr val="595959"/>
                </a:solidFill>
                <a:latin typeface="Century Gothic"/>
                <a:ea typeface="Century Gothic"/>
                <a:cs typeface="Century Gothic"/>
                <a:sym typeface="Century Gothic"/>
              </a:defRPr>
            </a:lvl5pPr>
            <a:lvl6pPr marL="0" marR="0" lvl="5" indent="0" algn="r" rtl="0">
              <a:spcBef>
                <a:spcPts val="0"/>
              </a:spcBef>
              <a:buNone/>
              <a:defRPr sz="1200">
                <a:solidFill>
                  <a:srgbClr val="595959"/>
                </a:solidFill>
                <a:latin typeface="Century Gothic"/>
                <a:ea typeface="Century Gothic"/>
                <a:cs typeface="Century Gothic"/>
                <a:sym typeface="Century Gothic"/>
              </a:defRPr>
            </a:lvl6pPr>
            <a:lvl7pPr marL="0" marR="0" lvl="6" indent="0" algn="r" rtl="0">
              <a:spcBef>
                <a:spcPts val="0"/>
              </a:spcBef>
              <a:buNone/>
              <a:defRPr sz="1200">
                <a:solidFill>
                  <a:srgbClr val="595959"/>
                </a:solidFill>
                <a:latin typeface="Century Gothic"/>
                <a:ea typeface="Century Gothic"/>
                <a:cs typeface="Century Gothic"/>
                <a:sym typeface="Century Gothic"/>
              </a:defRPr>
            </a:lvl7pPr>
            <a:lvl8pPr marL="0" marR="0" lvl="7" indent="0" algn="r" rtl="0">
              <a:spcBef>
                <a:spcPts val="0"/>
              </a:spcBef>
              <a:buNone/>
              <a:defRPr sz="1200">
                <a:solidFill>
                  <a:srgbClr val="595959"/>
                </a:solidFill>
                <a:latin typeface="Century Gothic"/>
                <a:ea typeface="Century Gothic"/>
                <a:cs typeface="Century Gothic"/>
                <a:sym typeface="Century Gothic"/>
              </a:defRPr>
            </a:lvl8pPr>
            <a:lvl9pPr marL="0" marR="0" lvl="8" indent="0" algn="r" rtl="0">
              <a:spcBef>
                <a:spcPts val="0"/>
              </a:spcBef>
              <a:buNone/>
              <a:defRPr sz="1200">
                <a:solidFill>
                  <a:srgbClr val="595959"/>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5777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61"/>
        <p:cNvGrpSpPr/>
        <p:nvPr/>
      </p:nvGrpSpPr>
      <p:grpSpPr>
        <a:xfrm>
          <a:off x="0" y="0"/>
          <a:ext cx="0" cy="0"/>
          <a:chOff x="0" y="0"/>
          <a:chExt cx="0" cy="0"/>
        </a:xfrm>
      </p:grpSpPr>
      <p:sp>
        <p:nvSpPr>
          <p:cNvPr id="62" name="Google Shape;62;p10"/>
          <p:cNvSpPr/>
          <p:nvPr/>
        </p:nvSpPr>
        <p:spPr>
          <a:xfrm>
            <a:off x="3962400" y="0"/>
            <a:ext cx="7924800"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63" name="Google Shape;63;p10"/>
          <p:cNvSpPr txBox="1">
            <a:spLocks noGrp="1"/>
          </p:cNvSpPr>
          <p:nvPr>
            <p:ph type="title"/>
          </p:nvPr>
        </p:nvSpPr>
        <p:spPr>
          <a:xfrm>
            <a:off x="304801" y="1701800"/>
            <a:ext cx="3352800" cy="2844800"/>
          </a:xfrm>
          <a:prstGeom prst="rect">
            <a:avLst/>
          </a:prstGeom>
          <a:noFill/>
          <a:ln>
            <a:noFill/>
          </a:ln>
        </p:spPr>
        <p:txBody>
          <a:bodyPr spcFirstLastPara="1" wrap="square" lIns="121875" tIns="60925" rIns="121875" bIns="60925" anchor="b" anchorCtr="0"/>
          <a:lstStyle>
            <a:lvl1pPr marR="0" lvl="0" algn="l" rtl="0">
              <a:lnSpc>
                <a:spcPct val="85000"/>
              </a:lnSpc>
              <a:spcBef>
                <a:spcPts val="0"/>
              </a:spcBef>
              <a:spcAft>
                <a:spcPts val="0"/>
              </a:spcAft>
              <a:buClr>
                <a:schemeClr val="dk1"/>
              </a:buClr>
              <a:buSzPts val="2000"/>
              <a:buFont typeface="Century Gothic"/>
              <a:buNone/>
              <a:defRPr sz="2000" b="1"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0"/>
          <p:cNvSpPr txBox="1">
            <a:spLocks noGrp="1"/>
          </p:cNvSpPr>
          <p:nvPr>
            <p:ph type="body" idx="1"/>
          </p:nvPr>
        </p:nvSpPr>
        <p:spPr>
          <a:xfrm>
            <a:off x="304801" y="4648200"/>
            <a:ext cx="3352800" cy="1727200"/>
          </a:xfrm>
          <a:prstGeom prst="rect">
            <a:avLst/>
          </a:prstGeom>
          <a:noFill/>
          <a:ln>
            <a:noFill/>
          </a:ln>
        </p:spPr>
        <p:txBody>
          <a:bodyPr spcFirstLastPara="1" wrap="square" lIns="121875" tIns="60925" rIns="121875" bIns="60925" anchor="t" anchorCtr="0"/>
          <a:lstStyle>
            <a:lvl1pPr marL="457200" marR="0" lvl="0" indent="-228600" algn="l" rtl="0">
              <a:lnSpc>
                <a:spcPct val="95000"/>
              </a:lnSpc>
              <a:spcBef>
                <a:spcPts val="12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5000"/>
              </a:lnSpc>
              <a:spcBef>
                <a:spcPts val="1066"/>
              </a:spcBef>
              <a:spcAft>
                <a:spcPts val="0"/>
              </a:spcAft>
              <a:buClr>
                <a:schemeClr val="dk1"/>
              </a:buClr>
              <a:buSzPts val="1600"/>
              <a:buFont typeface="Century Gothic"/>
              <a:buNone/>
              <a:defRPr sz="16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5000"/>
              </a:lnSpc>
              <a:spcBef>
                <a:spcPts val="1066"/>
              </a:spcBef>
              <a:spcAft>
                <a:spcPts val="0"/>
              </a:spcAft>
              <a:buClr>
                <a:schemeClr val="dk1"/>
              </a:buClr>
              <a:buSzPts val="1300"/>
              <a:buFont typeface="Century Gothic"/>
              <a:buNone/>
              <a:defRPr sz="13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5000"/>
              </a:lnSpc>
              <a:spcBef>
                <a:spcPts val="1066"/>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5000"/>
              </a:lnSpc>
              <a:spcBef>
                <a:spcPts val="1066"/>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5000"/>
              </a:lnSpc>
              <a:spcBef>
                <a:spcPts val="1066"/>
              </a:spcBef>
              <a:spcAft>
                <a:spcPts val="0"/>
              </a:spcAft>
              <a:buClr>
                <a:schemeClr val="dk1"/>
              </a:buClr>
              <a:buSzPts val="1080"/>
              <a:buFont typeface="Century Gothic"/>
              <a:buNone/>
              <a:defRPr sz="12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5000"/>
              </a:lnSpc>
              <a:spcBef>
                <a:spcPts val="1066"/>
              </a:spcBef>
              <a:spcAft>
                <a:spcPts val="0"/>
              </a:spcAft>
              <a:buClr>
                <a:schemeClr val="dk1"/>
              </a:buClr>
              <a:buSzPts val="1080"/>
              <a:buFont typeface="Century Gothic"/>
              <a:buNone/>
              <a:defRPr sz="12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5000"/>
              </a:lnSpc>
              <a:spcBef>
                <a:spcPts val="1066"/>
              </a:spcBef>
              <a:spcAft>
                <a:spcPts val="0"/>
              </a:spcAft>
              <a:buClr>
                <a:schemeClr val="dk1"/>
              </a:buClr>
              <a:buSzPts val="1080"/>
              <a:buFont typeface="Century Gothic"/>
              <a:buNone/>
              <a:defRPr sz="12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5000"/>
              </a:lnSpc>
              <a:spcBef>
                <a:spcPts val="1066"/>
              </a:spcBef>
              <a:spcAft>
                <a:spcPts val="0"/>
              </a:spcAft>
              <a:buClr>
                <a:schemeClr val="dk1"/>
              </a:buClr>
              <a:buSzPts val="1080"/>
              <a:buFont typeface="Century Gothic"/>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65" name="Google Shape;65;p10"/>
          <p:cNvSpPr txBox="1">
            <a:spLocks noGrp="1"/>
          </p:cNvSpPr>
          <p:nvPr>
            <p:ph type="body" idx="2"/>
          </p:nvPr>
        </p:nvSpPr>
        <p:spPr>
          <a:xfrm>
            <a:off x="4470401" y="482600"/>
            <a:ext cx="6807200" cy="5892800"/>
          </a:xfrm>
          <a:prstGeom prst="rect">
            <a:avLst/>
          </a:prstGeom>
          <a:noFill/>
          <a:ln>
            <a:noFill/>
          </a:ln>
        </p:spPr>
        <p:txBody>
          <a:bodyPr spcFirstLastPara="1" wrap="square" lIns="121875" tIns="60925" rIns="121875" bIns="60925" anchor="t" anchorCtr="0"/>
          <a:lstStyle>
            <a:lvl1pPr marL="457200" marR="0" lvl="0" indent="-381000" algn="l" rtl="0">
              <a:lnSpc>
                <a:spcPct val="95000"/>
              </a:lnSpc>
              <a:spcBef>
                <a:spcPts val="1866"/>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5000"/>
              </a:lnSpc>
              <a:spcBef>
                <a:spcPts val="1066"/>
              </a:spcBef>
              <a:spcAft>
                <a:spcPts val="0"/>
              </a:spcAft>
              <a:buClr>
                <a:schemeClr val="dk1"/>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Google Shape;66;p10"/>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SzPts val="1400"/>
              <a:buNone/>
              <a:defRPr sz="1200">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67" name="Google Shape;67;p10"/>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lstStyle>
            <a:lvl1pPr marR="0" lvl="0" algn="ctr" rtl="0">
              <a:spcBef>
                <a:spcPts val="0"/>
              </a:spcBef>
              <a:spcAft>
                <a:spcPts val="0"/>
              </a:spcAft>
              <a:buSzPts val="1400"/>
              <a:buNone/>
              <a:defRPr sz="1200">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68" name="Google Shape;68;p10"/>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buNone/>
              <a:defRPr sz="1200">
                <a:solidFill>
                  <a:srgbClr val="595959"/>
                </a:solidFill>
                <a:latin typeface="Century Gothic"/>
                <a:ea typeface="Century Gothic"/>
                <a:cs typeface="Century Gothic"/>
                <a:sym typeface="Century Gothic"/>
              </a:defRPr>
            </a:lvl1pPr>
            <a:lvl2pPr marL="0" marR="0" lvl="1" indent="0" algn="r" rtl="0">
              <a:spcBef>
                <a:spcPts val="0"/>
              </a:spcBef>
              <a:buNone/>
              <a:defRPr sz="1200">
                <a:solidFill>
                  <a:srgbClr val="595959"/>
                </a:solidFill>
                <a:latin typeface="Century Gothic"/>
                <a:ea typeface="Century Gothic"/>
                <a:cs typeface="Century Gothic"/>
                <a:sym typeface="Century Gothic"/>
              </a:defRPr>
            </a:lvl2pPr>
            <a:lvl3pPr marL="0" marR="0" lvl="2" indent="0" algn="r" rtl="0">
              <a:spcBef>
                <a:spcPts val="0"/>
              </a:spcBef>
              <a:buNone/>
              <a:defRPr sz="1200">
                <a:solidFill>
                  <a:srgbClr val="595959"/>
                </a:solidFill>
                <a:latin typeface="Century Gothic"/>
                <a:ea typeface="Century Gothic"/>
                <a:cs typeface="Century Gothic"/>
                <a:sym typeface="Century Gothic"/>
              </a:defRPr>
            </a:lvl3pPr>
            <a:lvl4pPr marL="0" marR="0" lvl="3" indent="0" algn="r" rtl="0">
              <a:spcBef>
                <a:spcPts val="0"/>
              </a:spcBef>
              <a:buNone/>
              <a:defRPr sz="1200">
                <a:solidFill>
                  <a:srgbClr val="595959"/>
                </a:solidFill>
                <a:latin typeface="Century Gothic"/>
                <a:ea typeface="Century Gothic"/>
                <a:cs typeface="Century Gothic"/>
                <a:sym typeface="Century Gothic"/>
              </a:defRPr>
            </a:lvl4pPr>
            <a:lvl5pPr marL="0" marR="0" lvl="4" indent="0" algn="r" rtl="0">
              <a:spcBef>
                <a:spcPts val="0"/>
              </a:spcBef>
              <a:buNone/>
              <a:defRPr sz="1200">
                <a:solidFill>
                  <a:srgbClr val="595959"/>
                </a:solidFill>
                <a:latin typeface="Century Gothic"/>
                <a:ea typeface="Century Gothic"/>
                <a:cs typeface="Century Gothic"/>
                <a:sym typeface="Century Gothic"/>
              </a:defRPr>
            </a:lvl5pPr>
            <a:lvl6pPr marL="0" marR="0" lvl="5" indent="0" algn="r" rtl="0">
              <a:spcBef>
                <a:spcPts val="0"/>
              </a:spcBef>
              <a:buNone/>
              <a:defRPr sz="1200">
                <a:solidFill>
                  <a:srgbClr val="595959"/>
                </a:solidFill>
                <a:latin typeface="Century Gothic"/>
                <a:ea typeface="Century Gothic"/>
                <a:cs typeface="Century Gothic"/>
                <a:sym typeface="Century Gothic"/>
              </a:defRPr>
            </a:lvl6pPr>
            <a:lvl7pPr marL="0" marR="0" lvl="6" indent="0" algn="r" rtl="0">
              <a:spcBef>
                <a:spcPts val="0"/>
              </a:spcBef>
              <a:buNone/>
              <a:defRPr sz="1200">
                <a:solidFill>
                  <a:srgbClr val="595959"/>
                </a:solidFill>
                <a:latin typeface="Century Gothic"/>
                <a:ea typeface="Century Gothic"/>
                <a:cs typeface="Century Gothic"/>
                <a:sym typeface="Century Gothic"/>
              </a:defRPr>
            </a:lvl7pPr>
            <a:lvl8pPr marL="0" marR="0" lvl="7" indent="0" algn="r" rtl="0">
              <a:spcBef>
                <a:spcPts val="0"/>
              </a:spcBef>
              <a:buNone/>
              <a:defRPr sz="1200">
                <a:solidFill>
                  <a:srgbClr val="595959"/>
                </a:solidFill>
                <a:latin typeface="Century Gothic"/>
                <a:ea typeface="Century Gothic"/>
                <a:cs typeface="Century Gothic"/>
                <a:sym typeface="Century Gothic"/>
              </a:defRPr>
            </a:lvl8pPr>
            <a:lvl9pPr marL="0" marR="0" lvl="8" indent="0" algn="r" rtl="0">
              <a:spcBef>
                <a:spcPts val="0"/>
              </a:spcBef>
              <a:buNone/>
              <a:defRPr sz="1200">
                <a:solidFill>
                  <a:srgbClr val="595959"/>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3175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1117600" y="76200"/>
            <a:ext cx="10160000" cy="1397000"/>
          </a:xfrm>
          <a:prstGeom prst="rect">
            <a:avLst/>
          </a:prstGeom>
          <a:noFill/>
          <a:ln>
            <a:noFill/>
          </a:ln>
        </p:spPr>
        <p:txBody>
          <a:bodyPr spcFirstLastPara="1" wrap="square" lIns="121875" tIns="60925" rIns="121875" bIns="60925" anchor="b" anchorCtr="0"/>
          <a:lstStyle>
            <a:lvl1pPr marR="0" lvl="0" algn="l" rtl="0">
              <a:lnSpc>
                <a:spcPct val="85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1"/>
          <p:cNvSpPr txBox="1">
            <a:spLocks noGrp="1"/>
          </p:cNvSpPr>
          <p:nvPr>
            <p:ph type="body" idx="1"/>
          </p:nvPr>
        </p:nvSpPr>
        <p:spPr>
          <a:xfrm rot="5400000">
            <a:off x="3962400" y="-1143000"/>
            <a:ext cx="4470400" cy="10160000"/>
          </a:xfrm>
          <a:prstGeom prst="rect">
            <a:avLst/>
          </a:prstGeom>
          <a:noFill/>
          <a:ln>
            <a:noFill/>
          </a:ln>
        </p:spPr>
        <p:txBody>
          <a:bodyPr spcFirstLastPara="1" wrap="square" lIns="121875" tIns="60925" rIns="121875" bIns="60925" anchor="t" anchorCtr="0"/>
          <a:lstStyle>
            <a:lvl1pPr marL="457200" marR="0" lvl="0" indent="-381000" algn="l" rtl="0">
              <a:lnSpc>
                <a:spcPct val="95000"/>
              </a:lnSpc>
              <a:spcBef>
                <a:spcPts val="1866"/>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5000"/>
              </a:lnSpc>
              <a:spcBef>
                <a:spcPts val="1066"/>
              </a:spcBef>
              <a:spcAft>
                <a:spcPts val="0"/>
              </a:spcAft>
              <a:buClr>
                <a:schemeClr val="dk1"/>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2" name="Google Shape;72;p11"/>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SzPts val="1400"/>
              <a:buNone/>
              <a:defRPr sz="1200">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73" name="Google Shape;73;p11"/>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lstStyle>
            <a:lvl1pPr marR="0" lvl="0" algn="ctr" rtl="0">
              <a:spcBef>
                <a:spcPts val="0"/>
              </a:spcBef>
              <a:spcAft>
                <a:spcPts val="0"/>
              </a:spcAft>
              <a:buSzPts val="1400"/>
              <a:buNone/>
              <a:defRPr sz="1200">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74" name="Google Shape;74;p11"/>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buNone/>
              <a:defRPr sz="1200">
                <a:solidFill>
                  <a:srgbClr val="595959"/>
                </a:solidFill>
                <a:latin typeface="Century Gothic"/>
                <a:ea typeface="Century Gothic"/>
                <a:cs typeface="Century Gothic"/>
                <a:sym typeface="Century Gothic"/>
              </a:defRPr>
            </a:lvl1pPr>
            <a:lvl2pPr marL="0" marR="0" lvl="1" indent="0" algn="r" rtl="0">
              <a:spcBef>
                <a:spcPts val="0"/>
              </a:spcBef>
              <a:buNone/>
              <a:defRPr sz="1200">
                <a:solidFill>
                  <a:srgbClr val="595959"/>
                </a:solidFill>
                <a:latin typeface="Century Gothic"/>
                <a:ea typeface="Century Gothic"/>
                <a:cs typeface="Century Gothic"/>
                <a:sym typeface="Century Gothic"/>
              </a:defRPr>
            </a:lvl2pPr>
            <a:lvl3pPr marL="0" marR="0" lvl="2" indent="0" algn="r" rtl="0">
              <a:spcBef>
                <a:spcPts val="0"/>
              </a:spcBef>
              <a:buNone/>
              <a:defRPr sz="1200">
                <a:solidFill>
                  <a:srgbClr val="595959"/>
                </a:solidFill>
                <a:latin typeface="Century Gothic"/>
                <a:ea typeface="Century Gothic"/>
                <a:cs typeface="Century Gothic"/>
                <a:sym typeface="Century Gothic"/>
              </a:defRPr>
            </a:lvl3pPr>
            <a:lvl4pPr marL="0" marR="0" lvl="3" indent="0" algn="r" rtl="0">
              <a:spcBef>
                <a:spcPts val="0"/>
              </a:spcBef>
              <a:buNone/>
              <a:defRPr sz="1200">
                <a:solidFill>
                  <a:srgbClr val="595959"/>
                </a:solidFill>
                <a:latin typeface="Century Gothic"/>
                <a:ea typeface="Century Gothic"/>
                <a:cs typeface="Century Gothic"/>
                <a:sym typeface="Century Gothic"/>
              </a:defRPr>
            </a:lvl4pPr>
            <a:lvl5pPr marL="0" marR="0" lvl="4" indent="0" algn="r" rtl="0">
              <a:spcBef>
                <a:spcPts val="0"/>
              </a:spcBef>
              <a:buNone/>
              <a:defRPr sz="1200">
                <a:solidFill>
                  <a:srgbClr val="595959"/>
                </a:solidFill>
                <a:latin typeface="Century Gothic"/>
                <a:ea typeface="Century Gothic"/>
                <a:cs typeface="Century Gothic"/>
                <a:sym typeface="Century Gothic"/>
              </a:defRPr>
            </a:lvl5pPr>
            <a:lvl6pPr marL="0" marR="0" lvl="5" indent="0" algn="r" rtl="0">
              <a:spcBef>
                <a:spcPts val="0"/>
              </a:spcBef>
              <a:buNone/>
              <a:defRPr sz="1200">
                <a:solidFill>
                  <a:srgbClr val="595959"/>
                </a:solidFill>
                <a:latin typeface="Century Gothic"/>
                <a:ea typeface="Century Gothic"/>
                <a:cs typeface="Century Gothic"/>
                <a:sym typeface="Century Gothic"/>
              </a:defRPr>
            </a:lvl6pPr>
            <a:lvl7pPr marL="0" marR="0" lvl="6" indent="0" algn="r" rtl="0">
              <a:spcBef>
                <a:spcPts val="0"/>
              </a:spcBef>
              <a:buNone/>
              <a:defRPr sz="1200">
                <a:solidFill>
                  <a:srgbClr val="595959"/>
                </a:solidFill>
                <a:latin typeface="Century Gothic"/>
                <a:ea typeface="Century Gothic"/>
                <a:cs typeface="Century Gothic"/>
                <a:sym typeface="Century Gothic"/>
              </a:defRPr>
            </a:lvl7pPr>
            <a:lvl8pPr marL="0" marR="0" lvl="7" indent="0" algn="r" rtl="0">
              <a:spcBef>
                <a:spcPts val="0"/>
              </a:spcBef>
              <a:buNone/>
              <a:defRPr sz="1200">
                <a:solidFill>
                  <a:srgbClr val="595959"/>
                </a:solidFill>
                <a:latin typeface="Century Gothic"/>
                <a:ea typeface="Century Gothic"/>
                <a:cs typeface="Century Gothic"/>
                <a:sym typeface="Century Gothic"/>
              </a:defRPr>
            </a:lvl8pPr>
            <a:lvl9pPr marL="0" marR="0" lvl="8" indent="0" algn="r" rtl="0">
              <a:spcBef>
                <a:spcPts val="0"/>
              </a:spcBef>
              <a:buNone/>
              <a:defRPr sz="1200">
                <a:solidFill>
                  <a:srgbClr val="595959"/>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129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7617620" y="2512219"/>
            <a:ext cx="5897561" cy="1422400"/>
          </a:xfrm>
          <a:prstGeom prst="rect">
            <a:avLst/>
          </a:prstGeom>
          <a:noFill/>
          <a:ln>
            <a:noFill/>
          </a:ln>
        </p:spPr>
        <p:txBody>
          <a:bodyPr spcFirstLastPara="1" wrap="square" lIns="121875" tIns="60925" rIns="121875" bIns="60925" anchor="b" anchorCtr="0"/>
          <a:lstStyle>
            <a:lvl1pPr marR="0" lvl="0" algn="l" rtl="0">
              <a:lnSpc>
                <a:spcPct val="85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2"/>
          <p:cNvSpPr txBox="1">
            <a:spLocks noGrp="1"/>
          </p:cNvSpPr>
          <p:nvPr>
            <p:ph type="body" idx="1"/>
          </p:nvPr>
        </p:nvSpPr>
        <p:spPr>
          <a:xfrm rot="5400000">
            <a:off x="2436020" y="-1043782"/>
            <a:ext cx="5897561" cy="8534401"/>
          </a:xfrm>
          <a:prstGeom prst="rect">
            <a:avLst/>
          </a:prstGeom>
          <a:noFill/>
          <a:ln>
            <a:noFill/>
          </a:ln>
        </p:spPr>
        <p:txBody>
          <a:bodyPr spcFirstLastPara="1" wrap="square" lIns="121875" tIns="60925" rIns="121875" bIns="60925" anchor="t" anchorCtr="0"/>
          <a:lstStyle>
            <a:lvl1pPr marL="457200" marR="0" lvl="0" indent="-381000" algn="l" rtl="0">
              <a:lnSpc>
                <a:spcPct val="95000"/>
              </a:lnSpc>
              <a:spcBef>
                <a:spcPts val="1866"/>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5000"/>
              </a:lnSpc>
              <a:spcBef>
                <a:spcPts val="1066"/>
              </a:spcBef>
              <a:spcAft>
                <a:spcPts val="0"/>
              </a:spcAft>
              <a:buClr>
                <a:schemeClr val="dk1"/>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8" name="Google Shape;78;p12"/>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SzPts val="1400"/>
              <a:buNone/>
              <a:defRPr sz="1200">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79" name="Google Shape;79;p12"/>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lstStyle>
            <a:lvl1pPr marR="0" lvl="0" algn="ctr" rtl="0">
              <a:spcBef>
                <a:spcPts val="0"/>
              </a:spcBef>
              <a:spcAft>
                <a:spcPts val="0"/>
              </a:spcAft>
              <a:buSzPts val="1400"/>
              <a:buNone/>
              <a:defRPr sz="1200">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0" name="Google Shape;80;p12"/>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buNone/>
              <a:defRPr sz="1200">
                <a:solidFill>
                  <a:srgbClr val="595959"/>
                </a:solidFill>
                <a:latin typeface="Century Gothic"/>
                <a:ea typeface="Century Gothic"/>
                <a:cs typeface="Century Gothic"/>
                <a:sym typeface="Century Gothic"/>
              </a:defRPr>
            </a:lvl1pPr>
            <a:lvl2pPr marL="0" marR="0" lvl="1" indent="0" algn="r" rtl="0">
              <a:spcBef>
                <a:spcPts val="0"/>
              </a:spcBef>
              <a:buNone/>
              <a:defRPr sz="1200">
                <a:solidFill>
                  <a:srgbClr val="595959"/>
                </a:solidFill>
                <a:latin typeface="Century Gothic"/>
                <a:ea typeface="Century Gothic"/>
                <a:cs typeface="Century Gothic"/>
                <a:sym typeface="Century Gothic"/>
              </a:defRPr>
            </a:lvl2pPr>
            <a:lvl3pPr marL="0" marR="0" lvl="2" indent="0" algn="r" rtl="0">
              <a:spcBef>
                <a:spcPts val="0"/>
              </a:spcBef>
              <a:buNone/>
              <a:defRPr sz="1200">
                <a:solidFill>
                  <a:srgbClr val="595959"/>
                </a:solidFill>
                <a:latin typeface="Century Gothic"/>
                <a:ea typeface="Century Gothic"/>
                <a:cs typeface="Century Gothic"/>
                <a:sym typeface="Century Gothic"/>
              </a:defRPr>
            </a:lvl3pPr>
            <a:lvl4pPr marL="0" marR="0" lvl="3" indent="0" algn="r" rtl="0">
              <a:spcBef>
                <a:spcPts val="0"/>
              </a:spcBef>
              <a:buNone/>
              <a:defRPr sz="1200">
                <a:solidFill>
                  <a:srgbClr val="595959"/>
                </a:solidFill>
                <a:latin typeface="Century Gothic"/>
                <a:ea typeface="Century Gothic"/>
                <a:cs typeface="Century Gothic"/>
                <a:sym typeface="Century Gothic"/>
              </a:defRPr>
            </a:lvl4pPr>
            <a:lvl5pPr marL="0" marR="0" lvl="4" indent="0" algn="r" rtl="0">
              <a:spcBef>
                <a:spcPts val="0"/>
              </a:spcBef>
              <a:buNone/>
              <a:defRPr sz="1200">
                <a:solidFill>
                  <a:srgbClr val="595959"/>
                </a:solidFill>
                <a:latin typeface="Century Gothic"/>
                <a:ea typeface="Century Gothic"/>
                <a:cs typeface="Century Gothic"/>
                <a:sym typeface="Century Gothic"/>
              </a:defRPr>
            </a:lvl5pPr>
            <a:lvl6pPr marL="0" marR="0" lvl="5" indent="0" algn="r" rtl="0">
              <a:spcBef>
                <a:spcPts val="0"/>
              </a:spcBef>
              <a:buNone/>
              <a:defRPr sz="1200">
                <a:solidFill>
                  <a:srgbClr val="595959"/>
                </a:solidFill>
                <a:latin typeface="Century Gothic"/>
                <a:ea typeface="Century Gothic"/>
                <a:cs typeface="Century Gothic"/>
                <a:sym typeface="Century Gothic"/>
              </a:defRPr>
            </a:lvl6pPr>
            <a:lvl7pPr marL="0" marR="0" lvl="6" indent="0" algn="r" rtl="0">
              <a:spcBef>
                <a:spcPts val="0"/>
              </a:spcBef>
              <a:buNone/>
              <a:defRPr sz="1200">
                <a:solidFill>
                  <a:srgbClr val="595959"/>
                </a:solidFill>
                <a:latin typeface="Century Gothic"/>
                <a:ea typeface="Century Gothic"/>
                <a:cs typeface="Century Gothic"/>
                <a:sym typeface="Century Gothic"/>
              </a:defRPr>
            </a:lvl7pPr>
            <a:lvl8pPr marL="0" marR="0" lvl="7" indent="0" algn="r" rtl="0">
              <a:spcBef>
                <a:spcPts val="0"/>
              </a:spcBef>
              <a:buNone/>
              <a:defRPr sz="1200">
                <a:solidFill>
                  <a:srgbClr val="595959"/>
                </a:solidFill>
                <a:latin typeface="Century Gothic"/>
                <a:ea typeface="Century Gothic"/>
                <a:cs typeface="Century Gothic"/>
                <a:sym typeface="Century Gothic"/>
              </a:defRPr>
            </a:lvl8pPr>
            <a:lvl9pPr marL="0" marR="0" lvl="8" indent="0" algn="r" rtl="0">
              <a:spcBef>
                <a:spcPts val="0"/>
              </a:spcBef>
              <a:buNone/>
              <a:defRPr sz="1200">
                <a:solidFill>
                  <a:srgbClr val="595959"/>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7017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42"/>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688D5B-2E16-4FA7-B278-4079BBED43DF}" type="datetimeFigureOut">
              <a:rPr lang="en-US" smtClean="0"/>
              <a:t>8/19/19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380201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688D5B-2E16-4FA7-B278-4079BBED43DF}" type="datetimeFigureOut">
              <a:rPr lang="en-US" smtClean="0"/>
              <a:t>8/19/19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169477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182432"/>
            <a:ext cx="10058400" cy="145075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688D5B-2E16-4FA7-B278-4079BBED43DF}" type="datetimeFigureOut">
              <a:rPr lang="en-US" smtClean="0"/>
              <a:t>8/19/19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5590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5688D5B-2E16-4FA7-B278-4079BBED43DF}" type="datetimeFigureOut">
              <a:rPr lang="en-US" smtClean="0"/>
              <a:t>8/19/19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196759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2"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7" y="6459793"/>
            <a:ext cx="2618511" cy="365125"/>
          </a:xfrm>
        </p:spPr>
        <p:txBody>
          <a:bodyPr/>
          <a:lstStyle>
            <a:lvl1pPr algn="l">
              <a:defRPr/>
            </a:lvl1pPr>
          </a:lstStyle>
          <a:p>
            <a:fld id="{A5688D5B-2E16-4FA7-B278-4079BBED43DF}" type="datetimeFigureOut">
              <a:rPr lang="en-US" smtClean="0"/>
              <a:t>8/19/19</a:t>
            </a:fld>
            <a:endParaRPr lang="en-US"/>
          </a:p>
        </p:txBody>
      </p:sp>
      <p:sp>
        <p:nvSpPr>
          <p:cNvPr id="6" name="Footer Placeholder 5"/>
          <p:cNvSpPr>
            <a:spLocks noGrp="1"/>
          </p:cNvSpPr>
          <p:nvPr>
            <p:ph type="ftr" sz="quarter" idx="11"/>
          </p:nvPr>
        </p:nvSpPr>
        <p:spPr>
          <a:xfrm>
            <a:off x="4800600" y="6459793"/>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23CB36-68AD-488D-B26D-9CAD04072E08}" type="slidenum">
              <a:rPr lang="en-US" smtClean="0"/>
              <a:t>‹#›</a:t>
            </a:fld>
            <a:endParaRPr lang="en-US"/>
          </a:p>
        </p:txBody>
      </p:sp>
    </p:spTree>
    <p:extLst>
      <p:ext uri="{BB962C8B-B14F-4D97-AF65-F5344CB8AC3E}">
        <p14:creationId xmlns:p14="http://schemas.microsoft.com/office/powerpoint/2010/main" val="73391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5"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1" y="0"/>
            <a:ext cx="12191985" cy="4915076"/>
          </a:xfrm>
          <a:solidFill>
            <a:schemeClr val="bg2">
              <a:lumMod val="90000"/>
            </a:schemeClr>
          </a:solidFill>
        </p:spPr>
        <p:txBody>
          <a:bodyPr lIns="457200" tIns="457200" anchor="t"/>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688D5B-2E16-4FA7-B278-4079BBED43DF}" type="datetimeFigureOut">
              <a:rPr lang="en-US" smtClean="0"/>
              <a:t>8/19/19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39948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jpg"/><Relationship Id="rId2" Type="http://schemas.openxmlformats.org/officeDocument/2006/relationships/slideLayout" Target="../slideLayouts/slideLayout13.xml"/><Relationship Id="rId16"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56372" y="205389"/>
            <a:ext cx="10058400" cy="99483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6" y="6459793"/>
            <a:ext cx="2472271" cy="365125"/>
          </a:xfrm>
          <a:prstGeom prst="rect">
            <a:avLst/>
          </a:prstGeom>
        </p:spPr>
        <p:txBody>
          <a:bodyPr vert="horz" lIns="91440" tIns="45720" rIns="91440" bIns="45720" rtlCol="0" anchor="ctr"/>
          <a:lstStyle>
            <a:lvl1pPr algn="l">
              <a:defRPr sz="900">
                <a:solidFill>
                  <a:srgbClr val="FFFFFF"/>
                </a:solidFill>
              </a:defRPr>
            </a:lvl1pPr>
          </a:lstStyle>
          <a:p>
            <a:fld id="{A5688D5B-2E16-4FA7-B278-4079BBED43DF}" type="datetimeFigureOut">
              <a:rPr lang="en-US" smtClean="0"/>
              <a:t>8/19/19</a:t>
            </a:fld>
            <a:endParaRPr lang="en-US"/>
          </a:p>
        </p:txBody>
      </p:sp>
      <p:sp>
        <p:nvSpPr>
          <p:cNvPr id="5" name="Footer Placeholder 4"/>
          <p:cNvSpPr>
            <a:spLocks noGrp="1"/>
          </p:cNvSpPr>
          <p:nvPr>
            <p:ph type="ftr" sz="quarter" idx="3"/>
          </p:nvPr>
        </p:nvSpPr>
        <p:spPr>
          <a:xfrm>
            <a:off x="3686187" y="6459793"/>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4" y="6459793"/>
            <a:ext cx="1312025" cy="365125"/>
          </a:xfrm>
          <a:prstGeom prst="rect">
            <a:avLst/>
          </a:prstGeom>
        </p:spPr>
        <p:txBody>
          <a:bodyPr vert="horz" lIns="91440" tIns="45720" rIns="91440" bIns="45720" rtlCol="0" anchor="ctr"/>
          <a:lstStyle>
            <a:lvl1pPr algn="r">
              <a:defRPr sz="1051">
                <a:solidFill>
                  <a:srgbClr val="FFFFFF"/>
                </a:solidFill>
              </a:defRPr>
            </a:lvl1pPr>
          </a:lstStyle>
          <a:p>
            <a:fld id="{0823CB36-68AD-488D-B26D-9CAD04072E08}" type="slidenum">
              <a:rPr lang="en-US" smtClean="0"/>
              <a:t>‹#›</a:t>
            </a:fld>
            <a:endParaRPr lang="en-US"/>
          </a:p>
        </p:txBody>
      </p:sp>
      <p:cxnSp>
        <p:nvCxnSpPr>
          <p:cNvPr id="10" name="Straight Connector 9"/>
          <p:cNvCxnSpPr/>
          <p:nvPr/>
        </p:nvCxnSpPr>
        <p:spPr>
          <a:xfrm>
            <a:off x="893169" y="1161933"/>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33126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332"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4" indent="-91434" algn="l" defTabSz="914332"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0" indent="-182866" algn="l" defTabSz="914332"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886"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52"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19"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19"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0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888"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87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lowchart: Document 6"/>
          <p:cNvSpPr/>
          <p:nvPr/>
        </p:nvSpPr>
        <p:spPr>
          <a:xfrm rot="10800000">
            <a:off x="42247" y="1149812"/>
            <a:ext cx="12192000" cy="5176382"/>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7" rIns="91415" bIns="45707" anchor="ctr"/>
          <a:lstStyle/>
          <a:p>
            <a:pPr algn="ctr" defTabSz="914076"/>
            <a:endParaRPr lang="en-US" sz="1700">
              <a:solidFill>
                <a:prstClr val="white"/>
              </a:solidFill>
            </a:endParaRPr>
          </a:p>
        </p:txBody>
      </p:sp>
      <p:sp>
        <p:nvSpPr>
          <p:cNvPr id="8" name="Flowchart: Document 7"/>
          <p:cNvSpPr/>
          <p:nvPr/>
        </p:nvSpPr>
        <p:spPr>
          <a:xfrm rot="10800000">
            <a:off x="406400" y="1295401"/>
            <a:ext cx="12192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7" rIns="91415" bIns="45707" anchor="ctr"/>
          <a:lstStyle/>
          <a:p>
            <a:pPr algn="ctr" defTabSz="914076"/>
            <a:endParaRPr lang="en-US" sz="1700">
              <a:solidFill>
                <a:prstClr val="white"/>
              </a:solidFill>
            </a:endParaRPr>
          </a:p>
        </p:txBody>
      </p:sp>
      <p:sp>
        <p:nvSpPr>
          <p:cNvPr id="9" name="Title Placeholder 8"/>
          <p:cNvSpPr>
            <a:spLocks noGrp="1"/>
          </p:cNvSpPr>
          <p:nvPr>
            <p:ph type="title"/>
          </p:nvPr>
        </p:nvSpPr>
        <p:spPr>
          <a:xfrm>
            <a:off x="609600" y="533400"/>
            <a:ext cx="10972800" cy="1524000"/>
          </a:xfrm>
          <a:prstGeom prst="rect">
            <a:avLst/>
          </a:prstGeom>
        </p:spPr>
        <p:txBody>
          <a:bodyPr vert="horz" lIns="0" tIns="9141" rIns="0" bIns="9141" anchor="b">
            <a:normAutofit/>
          </a:bodyPr>
          <a:lstStyle/>
          <a:p>
            <a:r>
              <a:rPr lang="en-US" dirty="0"/>
              <a:t>Click to edit Master title style</a:t>
            </a:r>
          </a:p>
        </p:txBody>
      </p:sp>
      <p:sp>
        <p:nvSpPr>
          <p:cNvPr id="30" name="Text Placeholder 29"/>
          <p:cNvSpPr>
            <a:spLocks noGrp="1"/>
          </p:cNvSpPr>
          <p:nvPr>
            <p:ph type="body" idx="1"/>
          </p:nvPr>
        </p:nvSpPr>
        <p:spPr>
          <a:xfrm>
            <a:off x="609600" y="2179637"/>
            <a:ext cx="10972800" cy="4114800"/>
          </a:xfrm>
          <a:prstGeom prst="rect">
            <a:avLst/>
          </a:prstGeom>
        </p:spPr>
        <p:txBody>
          <a:bodyPr vert="horz" lIns="91415" tIns="45707" rIns="91415" bIns="45707">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noChangeArrowheads="1"/>
          </p:cNvPicPr>
          <p:nvPr userDrawn="1"/>
        </p:nvPicPr>
        <p:blipFill>
          <a:blip r:embed="rId15"/>
          <a:srcRect/>
          <a:stretch>
            <a:fillRect/>
          </a:stretch>
        </p:blipFill>
        <p:spPr bwMode="auto">
          <a:xfrm>
            <a:off x="203200" y="6337268"/>
            <a:ext cx="2032000" cy="414554"/>
          </a:xfrm>
          <a:prstGeom prst="rect">
            <a:avLst/>
          </a:prstGeom>
          <a:noFill/>
          <a:ln w="9525">
            <a:noFill/>
            <a:miter lim="800000"/>
            <a:headEnd/>
            <a:tailEnd/>
          </a:ln>
        </p:spPr>
      </p:pic>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016153" y="6326204"/>
            <a:ext cx="2133600" cy="684205"/>
          </a:xfrm>
          <a:prstGeom prst="rect">
            <a:avLst/>
          </a:prstGeom>
        </p:spPr>
      </p:pic>
      <p:pic>
        <p:nvPicPr>
          <p:cNvPr id="4" name="Picture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088485" y="6330742"/>
            <a:ext cx="2015035" cy="494071"/>
          </a:xfrm>
          <a:prstGeom prst="rect">
            <a:avLst/>
          </a:prstGeom>
        </p:spPr>
      </p:pic>
    </p:spTree>
    <p:extLst>
      <p:ext uri="{BB962C8B-B14F-4D97-AF65-F5344CB8AC3E}">
        <p14:creationId xmlns:p14="http://schemas.microsoft.com/office/powerpoint/2010/main" val="768251520"/>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xStyles>
    <p:titleStyle>
      <a:lvl1pPr algn="l" rtl="0" eaLnBrk="1" latinLnBrk="0" hangingPunct="1">
        <a:spcBef>
          <a:spcPct val="0"/>
        </a:spcBef>
        <a:buNone/>
        <a:defRPr sz="4800" b="1" kern="1200">
          <a:ln w="500">
            <a:noFill/>
          </a:ln>
          <a:solidFill>
            <a:srgbClr val="000000"/>
          </a:solidFill>
          <a:effectLst/>
          <a:latin typeface="+mj-lt"/>
          <a:ea typeface="+mj-ea"/>
          <a:cs typeface="+mj-cs"/>
        </a:defRPr>
      </a:lvl1pPr>
    </p:titleStyle>
    <p:bodyStyle>
      <a:lvl1pPr marL="319927" indent="-319927" algn="l" rtl="0" eaLnBrk="1" latinLnBrk="0" hangingPunct="1">
        <a:spcBef>
          <a:spcPct val="20000"/>
        </a:spcBef>
        <a:buClrTx/>
        <a:buSzPct val="70000"/>
        <a:buFont typeface="Arial" panose="020B0604020202020204" pitchFamily="34" charset="0"/>
        <a:buChar char="•"/>
        <a:defRPr sz="3000" kern="1200">
          <a:solidFill>
            <a:srgbClr val="000000"/>
          </a:solidFill>
          <a:latin typeface="+mj-lt"/>
          <a:ea typeface="+mn-ea"/>
          <a:cs typeface="+mn-cs"/>
        </a:defRPr>
      </a:lvl1pPr>
      <a:lvl2pPr marL="630712" indent="-274222" algn="l" rtl="0" eaLnBrk="1" latinLnBrk="0" hangingPunct="1">
        <a:spcBef>
          <a:spcPct val="20000"/>
        </a:spcBef>
        <a:buClrTx/>
        <a:buFont typeface="Arial" panose="020B0604020202020204" pitchFamily="34" charset="0"/>
        <a:buChar char="•"/>
        <a:defRPr sz="2600" kern="1200">
          <a:solidFill>
            <a:srgbClr val="000000"/>
          </a:solidFill>
          <a:latin typeface="+mj-lt"/>
          <a:ea typeface="+mn-ea"/>
          <a:cs typeface="+mn-cs"/>
        </a:defRPr>
      </a:lvl2pPr>
      <a:lvl3pPr marL="923218" indent="-274222" algn="l" rtl="0" eaLnBrk="1" latinLnBrk="0" hangingPunct="1">
        <a:spcBef>
          <a:spcPct val="20000"/>
        </a:spcBef>
        <a:buClrTx/>
        <a:buFont typeface="Arial" panose="020B0604020202020204" pitchFamily="34" charset="0"/>
        <a:buChar char="•"/>
        <a:defRPr sz="2400" kern="1200">
          <a:solidFill>
            <a:srgbClr val="000000"/>
          </a:solidFill>
          <a:latin typeface="+mj-lt"/>
          <a:ea typeface="+mn-ea"/>
          <a:cs typeface="+mn-cs"/>
        </a:defRPr>
      </a:lvl3pPr>
      <a:lvl4pPr marL="1188300" indent="-228520" algn="l" rtl="0" eaLnBrk="1" latinLnBrk="0" hangingPunct="1">
        <a:spcBef>
          <a:spcPct val="20000"/>
        </a:spcBef>
        <a:buClrTx/>
        <a:buFont typeface="Arial" panose="020B0604020202020204" pitchFamily="34" charset="0"/>
        <a:buChar char="•"/>
        <a:defRPr sz="2200" kern="1200">
          <a:solidFill>
            <a:srgbClr val="000000"/>
          </a:solidFill>
          <a:latin typeface="+mj-lt"/>
          <a:ea typeface="+mn-ea"/>
          <a:cs typeface="+mn-cs"/>
        </a:defRPr>
      </a:lvl4pPr>
      <a:lvl5pPr marL="1425959" indent="-228520" algn="l" rtl="0" eaLnBrk="1" latinLnBrk="0" hangingPunct="1">
        <a:spcBef>
          <a:spcPct val="20000"/>
        </a:spcBef>
        <a:buClrTx/>
        <a:buFont typeface="Arial" panose="020B0604020202020204" pitchFamily="34" charset="0"/>
        <a:buChar char="•"/>
        <a:defRPr sz="2000" kern="1200">
          <a:solidFill>
            <a:srgbClr val="000000"/>
          </a:solidFill>
          <a:latin typeface="+mj-lt"/>
          <a:ea typeface="+mn-ea"/>
          <a:cs typeface="+mn-cs"/>
        </a:defRPr>
      </a:lvl5pPr>
      <a:lvl6pPr marL="1672760" indent="-228520" algn="l" rtl="0" eaLnBrk="1" latinLnBrk="0" hangingPunct="1">
        <a:spcBef>
          <a:spcPct val="20000"/>
        </a:spcBef>
        <a:buClr>
          <a:schemeClr val="accent6"/>
        </a:buClr>
        <a:buFont typeface="Wingdings 2"/>
        <a:buChar char=""/>
        <a:defRPr sz="1700" kern="1200">
          <a:solidFill>
            <a:schemeClr val="tx1"/>
          </a:solidFill>
          <a:latin typeface="+mn-lt"/>
          <a:ea typeface="+mn-ea"/>
          <a:cs typeface="+mn-cs"/>
        </a:defRPr>
      </a:lvl6pPr>
      <a:lvl7pPr marL="1910420" indent="-22852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0658" indent="-182817"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1755" indent="-182817"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039" algn="l" rtl="0" eaLnBrk="1" hangingPunct="1">
        <a:defRPr kern="1200">
          <a:solidFill>
            <a:schemeClr val="tx1"/>
          </a:solidFill>
          <a:latin typeface="+mn-lt"/>
          <a:ea typeface="+mn-ea"/>
          <a:cs typeface="+mn-cs"/>
        </a:defRPr>
      </a:lvl2pPr>
      <a:lvl3pPr marL="914076" algn="l" rtl="0" eaLnBrk="1" hangingPunct="1">
        <a:defRPr kern="1200">
          <a:solidFill>
            <a:schemeClr val="tx1"/>
          </a:solidFill>
          <a:latin typeface="+mn-lt"/>
          <a:ea typeface="+mn-ea"/>
          <a:cs typeface="+mn-cs"/>
        </a:defRPr>
      </a:lvl3pPr>
      <a:lvl4pPr marL="1371116" algn="l" rtl="0" eaLnBrk="1" hangingPunct="1">
        <a:defRPr kern="1200">
          <a:solidFill>
            <a:schemeClr val="tx1"/>
          </a:solidFill>
          <a:latin typeface="+mn-lt"/>
          <a:ea typeface="+mn-ea"/>
          <a:cs typeface="+mn-cs"/>
        </a:defRPr>
      </a:lvl4pPr>
      <a:lvl5pPr marL="1828154" algn="l" rtl="0" eaLnBrk="1" hangingPunct="1">
        <a:defRPr kern="1200">
          <a:solidFill>
            <a:schemeClr val="tx1"/>
          </a:solidFill>
          <a:latin typeface="+mn-lt"/>
          <a:ea typeface="+mn-ea"/>
          <a:cs typeface="+mn-cs"/>
        </a:defRPr>
      </a:lvl5pPr>
      <a:lvl6pPr marL="2285194" algn="l" rtl="0" eaLnBrk="1" hangingPunct="1">
        <a:defRPr kern="1200">
          <a:solidFill>
            <a:schemeClr val="tx1"/>
          </a:solidFill>
          <a:latin typeface="+mn-lt"/>
          <a:ea typeface="+mn-ea"/>
          <a:cs typeface="+mn-cs"/>
        </a:defRPr>
      </a:lvl6pPr>
      <a:lvl7pPr marL="2742230" algn="l" rtl="0" eaLnBrk="1" hangingPunct="1">
        <a:defRPr kern="1200">
          <a:solidFill>
            <a:schemeClr val="tx1"/>
          </a:solidFill>
          <a:latin typeface="+mn-lt"/>
          <a:ea typeface="+mn-ea"/>
          <a:cs typeface="+mn-cs"/>
        </a:defRPr>
      </a:lvl7pPr>
      <a:lvl8pPr marL="3199268" algn="l" rtl="0" eaLnBrk="1" hangingPunct="1">
        <a:defRPr kern="1200">
          <a:solidFill>
            <a:schemeClr val="tx1"/>
          </a:solidFill>
          <a:latin typeface="+mn-lt"/>
          <a:ea typeface="+mn-ea"/>
          <a:cs typeface="+mn-cs"/>
        </a:defRPr>
      </a:lvl8pPr>
      <a:lvl9pPr marL="3656307" algn="l" rtl="0" eaLnBrk="1" hangingPunct="1">
        <a:defRPr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304801" y="0"/>
            <a:ext cx="11582400"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11" name="Google Shape;11;p1"/>
          <p:cNvSpPr txBox="1">
            <a:spLocks noGrp="1"/>
          </p:cNvSpPr>
          <p:nvPr>
            <p:ph type="title"/>
          </p:nvPr>
        </p:nvSpPr>
        <p:spPr>
          <a:xfrm>
            <a:off x="1117600" y="76200"/>
            <a:ext cx="10160000" cy="1397000"/>
          </a:xfrm>
          <a:prstGeom prst="rect">
            <a:avLst/>
          </a:prstGeom>
          <a:noFill/>
          <a:ln>
            <a:noFill/>
          </a:ln>
        </p:spPr>
        <p:txBody>
          <a:bodyPr spcFirstLastPara="1" wrap="square" lIns="121875" tIns="60925" rIns="121875" bIns="60925" anchor="b" anchorCtr="0"/>
          <a:lstStyle>
            <a:lvl1pPr marR="0" lvl="0" algn="l" rtl="0">
              <a:lnSpc>
                <a:spcPct val="85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1117600" y="1701800"/>
            <a:ext cx="10160000" cy="4470400"/>
          </a:xfrm>
          <a:prstGeom prst="rect">
            <a:avLst/>
          </a:prstGeom>
          <a:noFill/>
          <a:ln>
            <a:noFill/>
          </a:ln>
        </p:spPr>
        <p:txBody>
          <a:bodyPr spcFirstLastPara="1" wrap="square" lIns="121875" tIns="60925" rIns="121875" bIns="60925" anchor="t" anchorCtr="0"/>
          <a:lstStyle>
            <a:lvl1pPr marL="457200" marR="0" lvl="0" indent="-381000" algn="l" rtl="0">
              <a:lnSpc>
                <a:spcPct val="95000"/>
              </a:lnSpc>
              <a:spcBef>
                <a:spcPts val="1866"/>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5000"/>
              </a:lnSpc>
              <a:spcBef>
                <a:spcPts val="1066"/>
              </a:spcBef>
              <a:spcAft>
                <a:spcPts val="0"/>
              </a:spcAft>
              <a:buClr>
                <a:schemeClr val="dk1"/>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lstStyle>
            <a:lvl1pPr marR="0" lvl="0" algn="ctr"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1"/>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buNone/>
              <a:defRPr sz="1200" b="0" i="0" u="none" strike="noStrike" cap="none">
                <a:solidFill>
                  <a:srgbClr val="595959"/>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595959"/>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595959"/>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595959"/>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595959"/>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595959"/>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595959"/>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595959"/>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595959"/>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66985904"/>
      </p:ext>
    </p:extLst>
  </p:cSld>
  <p:clrMap bg1="lt1" tx1="dk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www.practiceinnovationco.org/itmatttrs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matintheslv.org/" TargetMode="External"/><Relationship Id="rId5" Type="http://schemas.openxmlformats.org/officeDocument/2006/relationships/hyperlink" Target="http://www.haveyoumetmat.com/" TargetMode="External"/><Relationship Id="rId4" Type="http://schemas.openxmlformats.org/officeDocument/2006/relationships/hyperlink" Target="http://www.itmatttrscolorado.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hyperlink" Target="http://archive.samhsa.gov/data/2k12/NSDUH115/sr115-nonmedical-use-pain-relievers.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coloradohealthinstitute.org/key-issues/detail/community-health/colorado-county-drug-overdose-death-rat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191" y="1918601"/>
            <a:ext cx="11544299" cy="2104995"/>
          </a:xfrm>
        </p:spPr>
        <p:txBody>
          <a:bodyPr>
            <a:noAutofit/>
          </a:bodyPr>
          <a:lstStyle/>
          <a:p>
            <a:pPr>
              <a:lnSpc>
                <a:spcPct val="100000"/>
              </a:lnSpc>
            </a:pPr>
            <a:r>
              <a:rPr lang="en-US" sz="4000" dirty="0"/>
              <a:t>A Comprehensive Curriculum for Primary Care in </a:t>
            </a:r>
            <a:br>
              <a:rPr lang="en-US" sz="4000" dirty="0"/>
            </a:br>
            <a:r>
              <a:rPr lang="en-US" sz="4000" dirty="0"/>
              <a:t>Medication Assisted Treatment for Opioid Use Disorder </a:t>
            </a:r>
          </a:p>
        </p:txBody>
      </p:sp>
      <p:sp>
        <p:nvSpPr>
          <p:cNvPr id="3" name="Subtitle 2"/>
          <p:cNvSpPr>
            <a:spLocks noGrp="1"/>
          </p:cNvSpPr>
          <p:nvPr>
            <p:ph type="subTitle" idx="1"/>
          </p:nvPr>
        </p:nvSpPr>
        <p:spPr>
          <a:xfrm>
            <a:off x="660399" y="5122866"/>
            <a:ext cx="7277101" cy="1143000"/>
          </a:xfrm>
        </p:spPr>
        <p:txBody>
          <a:bodyPr>
            <a:normAutofit fontScale="85000" lnSpcReduction="20000"/>
          </a:bodyPr>
          <a:lstStyle/>
          <a:p>
            <a:r>
              <a:rPr lang="en-US" b="1" dirty="0">
                <a:latin typeface="Calibri" panose="020F0502020204030204" pitchFamily="34" charset="0"/>
                <a:cs typeface="Calibri" panose="020F0502020204030204" pitchFamily="34" charset="0"/>
              </a:rPr>
              <a:t>Linda Zittleman, </a:t>
            </a:r>
            <a:r>
              <a:rPr lang="en-US" b="1" dirty="0" err="1">
                <a:latin typeface="Calibri" panose="020F0502020204030204" pitchFamily="34" charset="0"/>
                <a:cs typeface="Calibri" panose="020F0502020204030204" pitchFamily="34" charset="0"/>
              </a:rPr>
              <a:t>msph</a:t>
            </a: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University of Colorado </a:t>
            </a:r>
            <a:r>
              <a:rPr lang="en-US" b="1" dirty="0" err="1">
                <a:latin typeface="Calibri" panose="020F0502020204030204" pitchFamily="34" charset="0"/>
                <a:cs typeface="Calibri" panose="020F0502020204030204" pitchFamily="34" charset="0"/>
              </a:rPr>
              <a:t>dept</a:t>
            </a:r>
            <a:r>
              <a:rPr lang="en-US" b="1" dirty="0">
                <a:latin typeface="Calibri" panose="020F0502020204030204" pitchFamily="34" charset="0"/>
                <a:cs typeface="Calibri" panose="020F0502020204030204" pitchFamily="34" charset="0"/>
              </a:rPr>
              <a:t> of family medicine</a:t>
            </a:r>
          </a:p>
          <a:p>
            <a:r>
              <a:rPr lang="en-US" b="1" dirty="0">
                <a:latin typeface="Calibri" panose="020F0502020204030204" pitchFamily="34" charset="0"/>
                <a:cs typeface="Calibri" panose="020F0502020204030204" pitchFamily="34" charset="0"/>
              </a:rPr>
              <a:t>High plains research network co-director</a:t>
            </a:r>
          </a:p>
          <a:p>
            <a:endParaRPr lang="en-US" b="1"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2269" y="321145"/>
            <a:ext cx="4813227" cy="1848789"/>
          </a:xfrm>
          <a:prstGeom prst="rect">
            <a:avLst/>
          </a:prstGeom>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6000" contrast="18000"/>
                    </a14:imgEffect>
                  </a14:imgLayer>
                </a14:imgProps>
              </a:ext>
              <a:ext uri="{28A0092B-C50C-407E-A947-70E740481C1C}">
                <a14:useLocalDpi xmlns:a14="http://schemas.microsoft.com/office/drawing/2010/main" val="0"/>
              </a:ext>
            </a:extLst>
          </a:blip>
          <a:srcRect b="17856"/>
          <a:stretch/>
        </p:blipFill>
        <p:spPr>
          <a:xfrm>
            <a:off x="8333845" y="4406345"/>
            <a:ext cx="3381651" cy="1859521"/>
          </a:xfrm>
          <a:prstGeom prst="rect">
            <a:avLst/>
          </a:prstGeom>
        </p:spPr>
      </p:pic>
    </p:spTree>
    <p:extLst>
      <p:ext uri="{BB962C8B-B14F-4D97-AF65-F5344CB8AC3E}">
        <p14:creationId xmlns:p14="http://schemas.microsoft.com/office/powerpoint/2010/main" val="226670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72" y="180527"/>
            <a:ext cx="10058400" cy="1012169"/>
          </a:xfrm>
        </p:spPr>
        <p:txBody>
          <a:bodyPr>
            <a:normAutofit/>
          </a:bodyPr>
          <a:lstStyle/>
          <a:p>
            <a:r>
              <a:rPr lang="en-US" sz="3600" dirty="0">
                <a:latin typeface="Calibri"/>
                <a:ea typeface="Calibri"/>
                <a:cs typeface="Calibri"/>
                <a:sym typeface="Calibri"/>
              </a:rPr>
              <a:t>Methods:  Data Collection &amp; Analysis</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851" y="198377"/>
            <a:ext cx="1996381" cy="766822"/>
          </a:xfrm>
          <a:prstGeom prst="rect">
            <a:avLst/>
          </a:prstGeom>
        </p:spPr>
      </p:pic>
      <p:sp>
        <p:nvSpPr>
          <p:cNvPr id="3" name="TextBox 2">
            <a:extLst>
              <a:ext uri="{FF2B5EF4-FFF2-40B4-BE49-F238E27FC236}">
                <a16:creationId xmlns:a16="http://schemas.microsoft.com/office/drawing/2014/main" id="{3414505E-2B97-4D64-96A4-6F177E1F3A92}"/>
              </a:ext>
            </a:extLst>
          </p:cNvPr>
          <p:cNvSpPr txBox="1"/>
          <p:nvPr/>
        </p:nvSpPr>
        <p:spPr>
          <a:xfrm>
            <a:off x="784261" y="1351254"/>
            <a:ext cx="10459092" cy="1862048"/>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US" sz="2000" dirty="0"/>
              <a:t>Practice Member Numbers and Attendance Logs maintained to evaluate practice and individual participation  number and types of staff </a:t>
            </a:r>
          </a:p>
          <a:p>
            <a:pPr marL="285750" indent="-285750">
              <a:spcBef>
                <a:spcPts val="600"/>
              </a:spcBef>
              <a:buFont typeface="Wingdings" panose="05000000000000000000" pitchFamily="2" charset="2"/>
              <a:buChar char="§"/>
            </a:pPr>
            <a:r>
              <a:rPr lang="en-US" sz="2000" dirty="0"/>
              <a:t>Survey</a:t>
            </a:r>
          </a:p>
          <a:p>
            <a:pPr marL="800100" lvl="1" indent="-342900">
              <a:spcBef>
                <a:spcPts val="600"/>
              </a:spcBef>
              <a:buFont typeface="Courier New" panose="02070309020205020404" pitchFamily="49" charset="0"/>
              <a:buChar char="o"/>
            </a:pPr>
            <a:r>
              <a:rPr lang="en-US" sz="2000" dirty="0"/>
              <a:t>Administered within one month of completion of training to evaluate curriculum </a:t>
            </a:r>
          </a:p>
          <a:p>
            <a:pPr marL="742950" lvl="1" indent="-285750">
              <a:spcBef>
                <a:spcPts val="600"/>
              </a:spcBef>
              <a:buFont typeface="Courier New" panose="02070309020205020404" pitchFamily="49" charset="0"/>
              <a:buChar char="o"/>
            </a:pPr>
            <a:r>
              <a:rPr lang="en-US" sz="2000" dirty="0"/>
              <a:t>Developed and regularly used by the ECHO Colorado program </a:t>
            </a:r>
          </a:p>
        </p:txBody>
      </p:sp>
      <p:sp>
        <p:nvSpPr>
          <p:cNvPr id="6" name="TextBox 5">
            <a:extLst>
              <a:ext uri="{FF2B5EF4-FFF2-40B4-BE49-F238E27FC236}">
                <a16:creationId xmlns:a16="http://schemas.microsoft.com/office/drawing/2014/main" id="{5FA692F5-ACDC-4E9C-B491-BA10C54BE7CA}"/>
              </a:ext>
            </a:extLst>
          </p:cNvPr>
          <p:cNvSpPr txBox="1"/>
          <p:nvPr/>
        </p:nvSpPr>
        <p:spPr>
          <a:xfrm>
            <a:off x="784261" y="3448804"/>
            <a:ext cx="10459092" cy="2593018"/>
          </a:xfrm>
          <a:prstGeom prst="rect">
            <a:avLst/>
          </a:prstGeom>
          <a:noFill/>
        </p:spPr>
        <p:txBody>
          <a:bodyPr wrap="square" rtlCol="0">
            <a:spAutoFit/>
          </a:bodyPr>
          <a:lstStyle/>
          <a:p>
            <a:pPr marL="285750" indent="-285750">
              <a:buFont typeface="Wingdings" panose="05000000000000000000" pitchFamily="2" charset="2"/>
              <a:buChar char="§"/>
            </a:pPr>
            <a:r>
              <a:rPr lang="en-US" sz="2000" dirty="0"/>
              <a:t>Analysis</a:t>
            </a:r>
          </a:p>
          <a:p>
            <a:pPr marL="742950" lvl="1" indent="-285750">
              <a:spcBef>
                <a:spcPts val="600"/>
              </a:spcBef>
              <a:buFont typeface="Courier New" panose="02070309020205020404" pitchFamily="49" charset="0"/>
              <a:buChar char="o"/>
            </a:pPr>
            <a:r>
              <a:rPr lang="en-US" sz="2000" dirty="0"/>
              <a:t>Overall (total)</a:t>
            </a:r>
          </a:p>
          <a:p>
            <a:pPr marL="742950" lvl="1" indent="-285750">
              <a:spcBef>
                <a:spcPts val="600"/>
              </a:spcBef>
              <a:buFont typeface="Courier New" panose="02070309020205020404" pitchFamily="49" charset="0"/>
              <a:buChar char="o"/>
            </a:pPr>
            <a:r>
              <a:rPr lang="en-US" sz="2000" dirty="0"/>
              <a:t>By study arm (</a:t>
            </a:r>
            <a:r>
              <a:rPr lang="en-US" sz="2000" dirty="0" err="1"/>
              <a:t>SOuND</a:t>
            </a:r>
            <a:r>
              <a:rPr lang="en-US" sz="2000" dirty="0"/>
              <a:t> vs ECHO)</a:t>
            </a:r>
          </a:p>
          <a:p>
            <a:pPr marL="742950" lvl="1" indent="-285750">
              <a:spcBef>
                <a:spcPts val="600"/>
              </a:spcBef>
              <a:buFont typeface="Courier New" panose="02070309020205020404" pitchFamily="49" charset="0"/>
              <a:buChar char="o"/>
            </a:pPr>
            <a:r>
              <a:rPr lang="en-US" sz="2000" dirty="0"/>
              <a:t>By role in practice </a:t>
            </a:r>
          </a:p>
          <a:p>
            <a:pPr marL="1200150" lvl="2" indent="-285750">
              <a:spcBef>
                <a:spcPts val="300"/>
              </a:spcBef>
              <a:buFont typeface="Calibri" panose="020F0502020204030204" pitchFamily="34" charset="0"/>
              <a:buChar char="―"/>
            </a:pPr>
            <a:r>
              <a:rPr lang="en-US" sz="2000" dirty="0"/>
              <a:t>Provider: MD, DO, PA, NP</a:t>
            </a:r>
          </a:p>
          <a:p>
            <a:pPr marL="1200150" lvl="2" indent="-285750">
              <a:spcBef>
                <a:spcPts val="300"/>
              </a:spcBef>
              <a:buFont typeface="Calibri" panose="020F0502020204030204" pitchFamily="34" charset="0"/>
              <a:buChar char="―"/>
            </a:pPr>
            <a:r>
              <a:rPr lang="en-US" sz="2000" dirty="0"/>
              <a:t>Clinical Support Staff:  nurse, medical assistant, navigator, behavioral health</a:t>
            </a:r>
          </a:p>
          <a:p>
            <a:pPr marL="1200150" lvl="2" indent="-285750">
              <a:spcBef>
                <a:spcPts val="300"/>
              </a:spcBef>
              <a:buFont typeface="Calibri" panose="020F0502020204030204" pitchFamily="34" charset="0"/>
              <a:buChar char="―"/>
            </a:pPr>
            <a:r>
              <a:rPr lang="en-US" sz="2000" dirty="0"/>
              <a:t>Administrative Support Staff:  Manager, medical records, billing, front &amp; back office</a:t>
            </a:r>
          </a:p>
        </p:txBody>
      </p:sp>
    </p:spTree>
    <p:extLst>
      <p:ext uri="{BB962C8B-B14F-4D97-AF65-F5344CB8AC3E}">
        <p14:creationId xmlns:p14="http://schemas.microsoft.com/office/powerpoint/2010/main" val="70906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B558BC3-06B6-4C14-8923-5865F141B548}"/>
              </a:ext>
            </a:extLst>
          </p:cNvPr>
          <p:cNvGraphicFramePr>
            <a:graphicFrameLocks noGrp="1"/>
          </p:cNvGraphicFramePr>
          <p:nvPr>
            <p:extLst>
              <p:ext uri="{D42A27DB-BD31-4B8C-83A1-F6EECF244321}">
                <p14:modId xmlns:p14="http://schemas.microsoft.com/office/powerpoint/2010/main" val="1468099018"/>
              </p:ext>
            </p:extLst>
          </p:nvPr>
        </p:nvGraphicFramePr>
        <p:xfrm>
          <a:off x="5167901" y="2206772"/>
          <a:ext cx="6465873" cy="3341294"/>
        </p:xfrm>
        <a:graphic>
          <a:graphicData uri="http://schemas.openxmlformats.org/drawingml/2006/table">
            <a:tbl>
              <a:tblPr>
                <a:tableStyleId>{69CF1AB2-1976-4502-BF36-3FF5EA218861}</a:tableStyleId>
              </a:tblPr>
              <a:tblGrid>
                <a:gridCol w="2204275">
                  <a:extLst>
                    <a:ext uri="{9D8B030D-6E8A-4147-A177-3AD203B41FA5}">
                      <a16:colId xmlns:a16="http://schemas.microsoft.com/office/drawing/2014/main" val="2590204479"/>
                    </a:ext>
                  </a:extLst>
                </a:gridCol>
                <a:gridCol w="1322564">
                  <a:extLst>
                    <a:ext uri="{9D8B030D-6E8A-4147-A177-3AD203B41FA5}">
                      <a16:colId xmlns:a16="http://schemas.microsoft.com/office/drawing/2014/main" val="335658205"/>
                    </a:ext>
                  </a:extLst>
                </a:gridCol>
                <a:gridCol w="1469517">
                  <a:extLst>
                    <a:ext uri="{9D8B030D-6E8A-4147-A177-3AD203B41FA5}">
                      <a16:colId xmlns:a16="http://schemas.microsoft.com/office/drawing/2014/main" val="2557703622"/>
                    </a:ext>
                  </a:extLst>
                </a:gridCol>
                <a:gridCol w="1469517">
                  <a:extLst>
                    <a:ext uri="{9D8B030D-6E8A-4147-A177-3AD203B41FA5}">
                      <a16:colId xmlns:a16="http://schemas.microsoft.com/office/drawing/2014/main" val="2351996393"/>
                    </a:ext>
                  </a:extLst>
                </a:gridCol>
              </a:tblGrid>
              <a:tr h="759171">
                <a:tc gridSpan="4">
                  <a:txBody>
                    <a:bodyPr/>
                    <a:lstStyle/>
                    <a:p>
                      <a:pPr marL="0" marR="0">
                        <a:lnSpc>
                          <a:spcPct val="107000"/>
                        </a:lnSpc>
                        <a:spcBef>
                          <a:spcPts val="0"/>
                        </a:spcBef>
                        <a:spcAft>
                          <a:spcPts val="0"/>
                        </a:spcAft>
                      </a:pPr>
                      <a:r>
                        <a:rPr lang="en-US" sz="1800" b="1" kern="1200" dirty="0">
                          <a:effectLst/>
                        </a:rPr>
                        <a:t>Table 1 IT MATTTRs Practice Team Training Attendance for All Participants and by Study Arm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noFill/>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noFill/>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noFill/>
                  </a:tcPr>
                </a:tc>
                <a:extLst>
                  <a:ext uri="{0D108BD9-81ED-4DB2-BD59-A6C34878D82A}">
                    <a16:rowId xmlns:a16="http://schemas.microsoft.com/office/drawing/2014/main" val="2590435357"/>
                  </a:ext>
                </a:extLst>
              </a:tr>
              <a:tr h="759171">
                <a:tc>
                  <a:txBody>
                    <a:bodyPr/>
                    <a:lstStyle/>
                    <a:p>
                      <a:pPr marL="0" marR="0">
                        <a:lnSpc>
                          <a:spcPct val="107000"/>
                        </a:lnSpc>
                        <a:spcBef>
                          <a:spcPts val="0"/>
                        </a:spcBef>
                        <a:spcAft>
                          <a:spcPts val="0"/>
                        </a:spcAft>
                      </a:pPr>
                      <a:r>
                        <a:rPr lang="en-US" sz="1600" dirty="0">
                          <a:effectLst/>
                        </a:rPr>
                        <a:t>  ROLE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noFill/>
                  </a:tcPr>
                </a:tc>
                <a:tc>
                  <a:txBody>
                    <a:bodyPr/>
                    <a:lstStyle/>
                    <a:p>
                      <a:pPr marL="0" marR="0" algn="ctr">
                        <a:lnSpc>
                          <a:spcPct val="107000"/>
                        </a:lnSpc>
                        <a:spcBef>
                          <a:spcPts val="0"/>
                        </a:spcBef>
                        <a:spcAft>
                          <a:spcPts val="0"/>
                        </a:spcAft>
                      </a:pPr>
                      <a:r>
                        <a:rPr lang="en-US" sz="1600" dirty="0">
                          <a:effectLst/>
                        </a:rPr>
                        <a:t>All Participants</a:t>
                      </a:r>
                    </a:p>
                    <a:p>
                      <a:pPr marL="0" marR="0" algn="ctr">
                        <a:lnSpc>
                          <a:spcPct val="107000"/>
                        </a:lnSpc>
                        <a:spcBef>
                          <a:spcPts val="0"/>
                        </a:spcBef>
                        <a:spcAft>
                          <a:spcPts val="0"/>
                        </a:spcAft>
                      </a:pPr>
                      <a:r>
                        <a:rPr lang="en-US" sz="1600" dirty="0">
                          <a:effectLst/>
                        </a:rPr>
                        <a:t> (n = 441)</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0" marB="0" anchor="b">
                    <a:noFill/>
                  </a:tcPr>
                </a:tc>
                <a:tc>
                  <a:txBody>
                    <a:bodyPr/>
                    <a:lstStyle/>
                    <a:p>
                      <a:pPr marL="0" marR="0" algn="ctr">
                        <a:lnSpc>
                          <a:spcPct val="107000"/>
                        </a:lnSpc>
                        <a:spcBef>
                          <a:spcPts val="0"/>
                        </a:spcBef>
                        <a:spcAft>
                          <a:spcPts val="0"/>
                        </a:spcAft>
                      </a:pPr>
                      <a:r>
                        <a:rPr lang="en-US" sz="1600" dirty="0">
                          <a:effectLst/>
                        </a:rPr>
                        <a:t>Within </a:t>
                      </a:r>
                      <a:r>
                        <a:rPr lang="en-US" sz="1600" dirty="0" err="1">
                          <a:effectLst/>
                        </a:rPr>
                        <a:t>SOuND</a:t>
                      </a:r>
                      <a:r>
                        <a:rPr lang="en-US" sz="1600" dirty="0">
                          <a:effectLst/>
                        </a:rPr>
                        <a:t> arm</a:t>
                      </a:r>
                    </a:p>
                    <a:p>
                      <a:pPr marL="0" marR="0" algn="ctr">
                        <a:lnSpc>
                          <a:spcPct val="107000"/>
                        </a:lnSpc>
                        <a:spcBef>
                          <a:spcPts val="0"/>
                        </a:spcBef>
                        <a:spcAft>
                          <a:spcPts val="0"/>
                        </a:spcAft>
                      </a:pPr>
                      <a:r>
                        <a:rPr lang="en-US" sz="1600" dirty="0">
                          <a:effectLst/>
                        </a:rPr>
                        <a:t>(n = 345)</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0" marB="0" anchor="b">
                    <a:noFill/>
                  </a:tcPr>
                </a:tc>
                <a:tc>
                  <a:txBody>
                    <a:bodyPr/>
                    <a:lstStyle/>
                    <a:p>
                      <a:pPr marL="0" marR="0" algn="ctr">
                        <a:lnSpc>
                          <a:spcPct val="107000"/>
                        </a:lnSpc>
                        <a:spcBef>
                          <a:spcPts val="0"/>
                        </a:spcBef>
                        <a:spcAft>
                          <a:spcPts val="0"/>
                        </a:spcAft>
                      </a:pPr>
                      <a:r>
                        <a:rPr lang="en-US" sz="1600" dirty="0">
                          <a:effectLst/>
                        </a:rPr>
                        <a:t>Within ECHO </a:t>
                      </a:r>
                    </a:p>
                    <a:p>
                      <a:pPr marL="0" marR="0" algn="ctr">
                        <a:lnSpc>
                          <a:spcPct val="107000"/>
                        </a:lnSpc>
                        <a:spcBef>
                          <a:spcPts val="0"/>
                        </a:spcBef>
                        <a:spcAft>
                          <a:spcPts val="0"/>
                        </a:spcAft>
                      </a:pPr>
                      <a:r>
                        <a:rPr lang="en-US" sz="1600" dirty="0">
                          <a:effectLst/>
                        </a:rPr>
                        <a:t>arm </a:t>
                      </a:r>
                    </a:p>
                    <a:p>
                      <a:pPr marL="0" marR="0" algn="ctr">
                        <a:lnSpc>
                          <a:spcPct val="107000"/>
                        </a:lnSpc>
                        <a:spcBef>
                          <a:spcPts val="0"/>
                        </a:spcBef>
                        <a:spcAft>
                          <a:spcPts val="0"/>
                        </a:spcAft>
                      </a:pPr>
                      <a:r>
                        <a:rPr lang="en-US" sz="1600" dirty="0">
                          <a:effectLst/>
                        </a:rPr>
                        <a:t>(n = 96)</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b">
                    <a:noFill/>
                  </a:tcPr>
                </a:tc>
                <a:extLst>
                  <a:ext uri="{0D108BD9-81ED-4DB2-BD59-A6C34878D82A}">
                    <a16:rowId xmlns:a16="http://schemas.microsoft.com/office/drawing/2014/main" val="2480279332"/>
                  </a:ext>
                </a:extLst>
              </a:tr>
              <a:tr h="382228">
                <a:tc>
                  <a:txBody>
                    <a:bodyPr/>
                    <a:lstStyle/>
                    <a:p>
                      <a:pPr marL="0" marR="0">
                        <a:lnSpc>
                          <a:spcPct val="107000"/>
                        </a:lnSpc>
                        <a:spcBef>
                          <a:spcPts val="0"/>
                        </a:spcBef>
                        <a:spcAft>
                          <a:spcPts val="0"/>
                        </a:spcAft>
                      </a:pPr>
                      <a:r>
                        <a:rPr lang="en-US" sz="1600">
                          <a:effectLst/>
                        </a:rPr>
                        <a:t>  Providers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tc>
                  <a:txBody>
                    <a:bodyPr/>
                    <a:lstStyle/>
                    <a:p>
                      <a:pPr marL="0" marR="0" algn="ctr">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a:effectLst/>
                        </a:rPr>
                        <a:t>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2755803711"/>
                  </a:ext>
                </a:extLst>
              </a:tr>
              <a:tr h="382228">
                <a:tc>
                  <a:txBody>
                    <a:bodyPr/>
                    <a:lstStyle/>
                    <a:p>
                      <a:pPr marL="0" marR="0">
                        <a:lnSpc>
                          <a:spcPct val="107000"/>
                        </a:lnSpc>
                        <a:spcBef>
                          <a:spcPts val="0"/>
                        </a:spcBef>
                        <a:spcAft>
                          <a:spcPts val="0"/>
                        </a:spcAft>
                      </a:pPr>
                      <a:r>
                        <a:rPr lang="en-US" sz="1600" dirty="0">
                          <a:effectLst/>
                        </a:rPr>
                        <a:t>  Clinical Support Staff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tc>
                  <a:txBody>
                    <a:bodyPr/>
                    <a:lstStyle/>
                    <a:p>
                      <a:pPr marL="0" marR="0" algn="ctr">
                        <a:lnSpc>
                          <a:spcPct val="107000"/>
                        </a:lnSpc>
                        <a:spcBef>
                          <a:spcPts val="0"/>
                        </a:spcBef>
                        <a:spcAft>
                          <a:spcPts val="0"/>
                        </a:spcAft>
                      </a:pPr>
                      <a:r>
                        <a:rPr lang="en-US" sz="1600" dirty="0">
                          <a:effectLst/>
                        </a:rPr>
                        <a:t>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27944766"/>
                  </a:ext>
                </a:extLst>
              </a:tr>
              <a:tr h="382228">
                <a:tc>
                  <a:txBody>
                    <a:bodyPr/>
                    <a:lstStyle/>
                    <a:p>
                      <a:pPr marL="0" marR="0">
                        <a:lnSpc>
                          <a:spcPct val="107000"/>
                        </a:lnSpc>
                        <a:spcBef>
                          <a:spcPts val="0"/>
                        </a:spcBef>
                        <a:spcAft>
                          <a:spcPts val="0"/>
                        </a:spcAft>
                      </a:pPr>
                      <a:r>
                        <a:rPr lang="en-US" sz="1600" dirty="0">
                          <a:effectLst/>
                        </a:rPr>
                        <a:t>  Admin Support Staff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tc>
                  <a:txBody>
                    <a:bodyPr/>
                    <a:lstStyle/>
                    <a:p>
                      <a:pPr marL="0" marR="0" algn="ctr">
                        <a:lnSpc>
                          <a:spcPct val="107000"/>
                        </a:lnSpc>
                        <a:spcBef>
                          <a:spcPts val="0"/>
                        </a:spcBef>
                        <a:spcAft>
                          <a:spcPts val="0"/>
                        </a:spcAft>
                      </a:pPr>
                      <a:r>
                        <a:rPr lang="en-US" sz="1600">
                          <a:effectLst/>
                        </a:rPr>
                        <a:t>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a:effectLst/>
                        </a:rPr>
                        <a:t>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424643755"/>
                  </a:ext>
                </a:extLst>
              </a:tr>
              <a:tr h="382228">
                <a:tc>
                  <a:txBody>
                    <a:bodyPr/>
                    <a:lstStyle/>
                    <a:p>
                      <a:pPr marL="0" marR="0">
                        <a:lnSpc>
                          <a:spcPct val="107000"/>
                        </a:lnSpc>
                        <a:spcBef>
                          <a:spcPts val="0"/>
                        </a:spcBef>
                        <a:spcAft>
                          <a:spcPts val="0"/>
                        </a:spcAft>
                      </a:pPr>
                      <a:r>
                        <a:rPr lang="en-US" sz="1600">
                          <a:effectLst/>
                        </a:rPr>
                        <a:t>  Other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tc>
                  <a:txBody>
                    <a:bodyPr/>
                    <a:lstStyle/>
                    <a:p>
                      <a:pPr marL="0" marR="0" algn="ctr">
                        <a:lnSpc>
                          <a:spcPct val="107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59561413"/>
                  </a:ext>
                </a:extLst>
              </a:tr>
            </a:tbl>
          </a:graphicData>
        </a:graphic>
      </p:graphicFrame>
      <p:sp>
        <p:nvSpPr>
          <p:cNvPr id="4" name="Title 1">
            <a:extLst>
              <a:ext uri="{FF2B5EF4-FFF2-40B4-BE49-F238E27FC236}">
                <a16:creationId xmlns:a16="http://schemas.microsoft.com/office/drawing/2014/main" id="{CA9D2027-F48C-4C11-9F46-517694167852}"/>
              </a:ext>
            </a:extLst>
          </p:cNvPr>
          <p:cNvSpPr>
            <a:spLocks noGrp="1"/>
          </p:cNvSpPr>
          <p:nvPr>
            <p:ph type="title"/>
          </p:nvPr>
        </p:nvSpPr>
        <p:spPr>
          <a:xfrm>
            <a:off x="604172" y="180527"/>
            <a:ext cx="10058400" cy="1012169"/>
          </a:xfrm>
        </p:spPr>
        <p:txBody>
          <a:bodyPr>
            <a:normAutofit/>
          </a:bodyPr>
          <a:lstStyle/>
          <a:p>
            <a:r>
              <a:rPr lang="en-US" sz="3600" dirty="0">
                <a:latin typeface="Calibri"/>
                <a:ea typeface="Calibri"/>
                <a:cs typeface="Calibri"/>
                <a:sym typeface="Calibri"/>
              </a:rPr>
              <a:t>Results:  Number of Practices and Individuals Trained</a:t>
            </a:r>
            <a:endParaRPr lang="en-US" sz="3600" dirty="0"/>
          </a:p>
        </p:txBody>
      </p:sp>
      <p:pic>
        <p:nvPicPr>
          <p:cNvPr id="5" name="Picture 4">
            <a:extLst>
              <a:ext uri="{FF2B5EF4-FFF2-40B4-BE49-F238E27FC236}">
                <a16:creationId xmlns:a16="http://schemas.microsoft.com/office/drawing/2014/main" id="{6F5AFADB-D4C4-494B-9662-38F943B2B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851" y="198377"/>
            <a:ext cx="1996381" cy="766822"/>
          </a:xfrm>
          <a:prstGeom prst="rect">
            <a:avLst/>
          </a:prstGeom>
        </p:spPr>
      </p:pic>
      <p:sp>
        <p:nvSpPr>
          <p:cNvPr id="6" name="TextBox 5">
            <a:extLst>
              <a:ext uri="{FF2B5EF4-FFF2-40B4-BE49-F238E27FC236}">
                <a16:creationId xmlns:a16="http://schemas.microsoft.com/office/drawing/2014/main" id="{2C89CDAB-A84A-41E4-8A8D-26A9AFA089ED}"/>
              </a:ext>
            </a:extLst>
          </p:cNvPr>
          <p:cNvSpPr txBox="1"/>
          <p:nvPr/>
        </p:nvSpPr>
        <p:spPr>
          <a:xfrm>
            <a:off x="664396" y="1582476"/>
            <a:ext cx="5698732" cy="2246769"/>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US" sz="2000" dirty="0"/>
              <a:t>Number of practices = 42 (goal = 40)</a:t>
            </a:r>
          </a:p>
          <a:p>
            <a:pPr marL="800100" lvl="1" indent="-342900">
              <a:spcBef>
                <a:spcPts val="600"/>
              </a:spcBef>
              <a:buFont typeface="Courier New" panose="02070309020205020404" pitchFamily="49" charset="0"/>
              <a:buChar char="o"/>
            </a:pPr>
            <a:r>
              <a:rPr lang="en-US" sz="2000" dirty="0" err="1"/>
              <a:t>SOuND</a:t>
            </a:r>
            <a:r>
              <a:rPr lang="en-US" sz="2000" dirty="0"/>
              <a:t> = 22</a:t>
            </a:r>
          </a:p>
          <a:p>
            <a:pPr marL="800100" lvl="1" indent="-342900">
              <a:spcBef>
                <a:spcPts val="600"/>
              </a:spcBef>
              <a:buFont typeface="Courier New" panose="02070309020205020404" pitchFamily="49" charset="0"/>
              <a:buChar char="o"/>
            </a:pPr>
            <a:r>
              <a:rPr lang="en-US" sz="2000" dirty="0"/>
              <a:t>ECHO = 18 </a:t>
            </a:r>
          </a:p>
          <a:p>
            <a:pPr marL="285750" indent="-285750">
              <a:spcBef>
                <a:spcPts val="600"/>
              </a:spcBef>
              <a:buFont typeface="Wingdings" panose="05000000000000000000" pitchFamily="2" charset="2"/>
              <a:buChar char="§"/>
            </a:pPr>
            <a:r>
              <a:rPr lang="en-US" sz="2000" dirty="0"/>
              <a:t>Number of Participants = 441</a:t>
            </a:r>
          </a:p>
          <a:p>
            <a:pPr marL="285750" indent="-285750">
              <a:spcBef>
                <a:spcPts val="600"/>
              </a:spcBef>
              <a:buFont typeface="Wingdings" panose="05000000000000000000" pitchFamily="2" charset="2"/>
              <a:buChar char="§"/>
            </a:pPr>
            <a:r>
              <a:rPr lang="en-US" sz="2000" dirty="0"/>
              <a:t>Proportion of possible team members </a:t>
            </a:r>
            <a:br>
              <a:rPr lang="en-US" sz="2000" dirty="0"/>
            </a:br>
            <a:r>
              <a:rPr lang="en-US" sz="2000" dirty="0"/>
              <a:t>participating =  65% </a:t>
            </a:r>
          </a:p>
        </p:txBody>
      </p:sp>
    </p:spTree>
    <p:extLst>
      <p:ext uri="{BB962C8B-B14F-4D97-AF65-F5344CB8AC3E}">
        <p14:creationId xmlns:p14="http://schemas.microsoft.com/office/powerpoint/2010/main" val="10642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22904D3-A643-40AF-8F21-94B83AD8C562}"/>
              </a:ext>
            </a:extLst>
          </p:cNvPr>
          <p:cNvGraphicFramePr>
            <a:graphicFrameLocks noGrp="1"/>
          </p:cNvGraphicFramePr>
          <p:nvPr>
            <p:extLst>
              <p:ext uri="{D42A27DB-BD31-4B8C-83A1-F6EECF244321}">
                <p14:modId xmlns:p14="http://schemas.microsoft.com/office/powerpoint/2010/main" val="524401330"/>
              </p:ext>
            </p:extLst>
          </p:nvPr>
        </p:nvGraphicFramePr>
        <p:xfrm>
          <a:off x="3432096" y="1852161"/>
          <a:ext cx="5003639" cy="3774952"/>
        </p:xfrm>
        <a:graphic>
          <a:graphicData uri="http://schemas.openxmlformats.org/drawingml/2006/table">
            <a:tbl>
              <a:tblPr>
                <a:tableStyleId>{69CF1AB2-1976-4502-BF36-3FF5EA218861}</a:tableStyleId>
              </a:tblPr>
              <a:tblGrid>
                <a:gridCol w="1936710">
                  <a:extLst>
                    <a:ext uri="{9D8B030D-6E8A-4147-A177-3AD203B41FA5}">
                      <a16:colId xmlns:a16="http://schemas.microsoft.com/office/drawing/2014/main" val="3882103756"/>
                    </a:ext>
                  </a:extLst>
                </a:gridCol>
                <a:gridCol w="1635696">
                  <a:extLst>
                    <a:ext uri="{9D8B030D-6E8A-4147-A177-3AD203B41FA5}">
                      <a16:colId xmlns:a16="http://schemas.microsoft.com/office/drawing/2014/main" val="1588067886"/>
                    </a:ext>
                  </a:extLst>
                </a:gridCol>
                <a:gridCol w="1431233">
                  <a:extLst>
                    <a:ext uri="{9D8B030D-6E8A-4147-A177-3AD203B41FA5}">
                      <a16:colId xmlns:a16="http://schemas.microsoft.com/office/drawing/2014/main" val="3422680756"/>
                    </a:ext>
                  </a:extLst>
                </a:gridCol>
              </a:tblGrid>
              <a:tr h="326390">
                <a:tc gridSpan="3">
                  <a:txBody>
                    <a:bodyPr/>
                    <a:lstStyle/>
                    <a:p>
                      <a:r>
                        <a:rPr lang="en-US" sz="1800" b="1" kern="1200" dirty="0">
                          <a:effectLst/>
                        </a:rPr>
                        <a:t>Table 2 Session Attendance for Each Session of the </a:t>
                      </a:r>
                    </a:p>
                    <a:p>
                      <a:r>
                        <a:rPr lang="en-US" sz="1800" b="1" kern="1200" dirty="0">
                          <a:effectLst/>
                        </a:rPr>
                        <a:t>IT MATTTRs Practice Team Training</a:t>
                      </a:r>
                      <a:endParaRPr lang="en-US" sz="1800" b="1" kern="1200" dirty="0">
                        <a:solidFill>
                          <a:schemeClr val="dk1"/>
                        </a:solidFill>
                        <a:effectLst/>
                        <a:latin typeface="+mn-lt"/>
                        <a:ea typeface="+mn-ea"/>
                        <a:cs typeface="+mn-cs"/>
                      </a:endParaRPr>
                    </a:p>
                  </a:txBody>
                  <a:tcPr marL="9525" marR="9525" marT="9525" marB="0" anchor="b"/>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258745240"/>
                  </a:ext>
                </a:extLst>
              </a:tr>
              <a:tr h="326390">
                <a:tc>
                  <a:txBody>
                    <a:bodyPr/>
                    <a:lstStyle/>
                    <a:p>
                      <a:pPr marL="0" marR="0" algn="ctr">
                        <a:lnSpc>
                          <a:spcPct val="107000"/>
                        </a:lnSpc>
                        <a:spcBef>
                          <a:spcPts val="0"/>
                        </a:spcBef>
                        <a:spcAft>
                          <a:spcPts val="0"/>
                        </a:spcAft>
                      </a:pPr>
                      <a:r>
                        <a:rPr lang="en-US" sz="1600" dirty="0">
                          <a:effectLst/>
                        </a:rPr>
                        <a:t>Session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noFill/>
                  </a:tcPr>
                </a:tc>
                <a:tc>
                  <a:txBody>
                    <a:bodyPr/>
                    <a:lstStyle/>
                    <a:p>
                      <a:pPr marL="0" marR="0" algn="ctr">
                        <a:lnSpc>
                          <a:spcPct val="107000"/>
                        </a:lnSpc>
                        <a:spcBef>
                          <a:spcPts val="0"/>
                        </a:spcBef>
                        <a:spcAft>
                          <a:spcPts val="0"/>
                        </a:spcAft>
                      </a:pPr>
                      <a:r>
                        <a:rPr lang="en-US" sz="1600" dirty="0" err="1">
                          <a:effectLst/>
                        </a:rPr>
                        <a:t>SOuND</a:t>
                      </a:r>
                      <a:r>
                        <a:rPr lang="en-US" sz="1600" dirty="0">
                          <a:effectLst/>
                        </a:rPr>
                        <a:t> Team Training™ (n=345)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noFill/>
                  </a:tcPr>
                </a:tc>
                <a:tc>
                  <a:txBody>
                    <a:bodyPr/>
                    <a:lstStyle/>
                    <a:p>
                      <a:pPr marL="0" marR="0" algn="ctr">
                        <a:lnSpc>
                          <a:spcPct val="107000"/>
                        </a:lnSpc>
                        <a:spcBef>
                          <a:spcPts val="0"/>
                        </a:spcBef>
                        <a:spcAft>
                          <a:spcPts val="0"/>
                        </a:spcAft>
                      </a:pPr>
                      <a:r>
                        <a:rPr lang="en-US" sz="1600">
                          <a:effectLst/>
                        </a:rPr>
                        <a:t>ECHO (n=96)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noFill/>
                  </a:tcPr>
                </a:tc>
                <a:extLst>
                  <a:ext uri="{0D108BD9-81ED-4DB2-BD59-A6C34878D82A}">
                    <a16:rowId xmlns:a16="http://schemas.microsoft.com/office/drawing/2014/main" val="297976471"/>
                  </a:ext>
                </a:extLst>
              </a:tr>
              <a:tr h="0">
                <a:tc>
                  <a:txBody>
                    <a:bodyPr/>
                    <a:lstStyle/>
                    <a:p>
                      <a:pPr marL="0" marR="0" algn="ctr">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tc>
                  <a:txBody>
                    <a:bodyPr/>
                    <a:lstStyle/>
                    <a:p>
                      <a:pPr marL="0" marR="0" algn="ctr">
                        <a:lnSpc>
                          <a:spcPct val="107000"/>
                        </a:lnSpc>
                        <a:spcBef>
                          <a:spcPts val="0"/>
                        </a:spcBef>
                        <a:spcAft>
                          <a:spcPts val="0"/>
                        </a:spcAft>
                      </a:pPr>
                      <a:r>
                        <a:rPr lang="en-US" sz="1600" dirty="0">
                          <a:effectLst/>
                        </a:rPr>
                        <a:t>241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a:effectLst/>
                        </a:rPr>
                        <a:t>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163637759"/>
                  </a:ext>
                </a:extLst>
              </a:tr>
              <a:tr h="0">
                <a:tc>
                  <a:txBody>
                    <a:bodyPr/>
                    <a:lstStyle/>
                    <a:p>
                      <a:pPr marL="0" marR="0" algn="ctr">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tc>
                  <a:txBody>
                    <a:bodyPr/>
                    <a:lstStyle/>
                    <a:p>
                      <a:pPr marL="0" marR="0" algn="ctr">
                        <a:lnSpc>
                          <a:spcPct val="107000"/>
                        </a:lnSpc>
                        <a:spcBef>
                          <a:spcPts val="0"/>
                        </a:spcBef>
                        <a:spcAft>
                          <a:spcPts val="0"/>
                        </a:spcAft>
                      </a:pPr>
                      <a:r>
                        <a:rPr lang="en-US" sz="1600" dirty="0">
                          <a:effectLst/>
                        </a:rPr>
                        <a:t>245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a:effectLst/>
                        </a:rPr>
                        <a:t>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706865346"/>
                  </a:ext>
                </a:extLst>
              </a:tr>
              <a:tr h="0">
                <a:tc>
                  <a:txBody>
                    <a:bodyPr/>
                    <a:lstStyle/>
                    <a:p>
                      <a:pPr marL="0" marR="0" algn="ctr">
                        <a:lnSpc>
                          <a:spcPct val="107000"/>
                        </a:lnSpc>
                        <a:spcBef>
                          <a:spcPts val="0"/>
                        </a:spcBef>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tc>
                  <a:txBody>
                    <a:bodyPr/>
                    <a:lstStyle/>
                    <a:p>
                      <a:pPr marL="0" marR="0" algn="ctr">
                        <a:lnSpc>
                          <a:spcPct val="107000"/>
                        </a:lnSpc>
                        <a:spcBef>
                          <a:spcPts val="0"/>
                        </a:spcBef>
                        <a:spcAft>
                          <a:spcPts val="0"/>
                        </a:spcAft>
                      </a:pPr>
                      <a:r>
                        <a:rPr lang="en-US" sz="1600" dirty="0">
                          <a:effectLst/>
                        </a:rPr>
                        <a:t>224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86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284700762"/>
                  </a:ext>
                </a:extLst>
              </a:tr>
              <a:tr h="0">
                <a:tc>
                  <a:txBody>
                    <a:bodyPr/>
                    <a:lstStyle/>
                    <a:p>
                      <a:pPr marL="0" marR="0" algn="ctr">
                        <a:lnSpc>
                          <a:spcPct val="107000"/>
                        </a:lnSpc>
                        <a:spcBef>
                          <a:spcPts val="0"/>
                        </a:spcBef>
                        <a:spcAft>
                          <a:spcPts val="0"/>
                        </a:spcAft>
                      </a:pPr>
                      <a:r>
                        <a:rPr lang="en-US" sz="16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tc>
                  <a:txBody>
                    <a:bodyPr/>
                    <a:lstStyle/>
                    <a:p>
                      <a:pPr marL="0" marR="0" algn="ctr">
                        <a:lnSpc>
                          <a:spcPct val="107000"/>
                        </a:lnSpc>
                        <a:spcBef>
                          <a:spcPts val="0"/>
                        </a:spcBef>
                        <a:spcAft>
                          <a:spcPts val="0"/>
                        </a:spcAft>
                      </a:pPr>
                      <a:r>
                        <a:rPr lang="en-US" sz="1600" dirty="0">
                          <a:effectLst/>
                        </a:rPr>
                        <a:t>227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3041390906"/>
                  </a:ext>
                </a:extLst>
              </a:tr>
              <a:tr h="0">
                <a:tc>
                  <a:txBody>
                    <a:bodyPr/>
                    <a:lstStyle/>
                    <a:p>
                      <a:pPr marL="0" marR="0" algn="ctr">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tc>
                  <a:txBody>
                    <a:bodyPr/>
                    <a:lstStyle/>
                    <a:p>
                      <a:pPr marL="0" marR="0" algn="ctr">
                        <a:lnSpc>
                          <a:spcPct val="107000"/>
                        </a:lnSpc>
                        <a:spcBef>
                          <a:spcPts val="0"/>
                        </a:spcBef>
                        <a:spcAft>
                          <a:spcPts val="0"/>
                        </a:spcAft>
                      </a:pPr>
                      <a:r>
                        <a:rPr lang="en-US" sz="1600" dirty="0" err="1">
                          <a:effectLst/>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3797117711"/>
                  </a:ext>
                </a:extLst>
              </a:tr>
              <a:tr h="0">
                <a:tc>
                  <a:txBody>
                    <a:bodyPr/>
                    <a:lstStyle/>
                    <a:p>
                      <a:pPr marL="0" marR="0" algn="ctr">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tc>
                  <a:txBody>
                    <a:bodyPr/>
                    <a:lstStyle/>
                    <a:p>
                      <a:pPr marL="0" marR="0" algn="ctr">
                        <a:lnSpc>
                          <a:spcPct val="107000"/>
                        </a:lnSpc>
                        <a:spcBef>
                          <a:spcPts val="0"/>
                        </a:spcBef>
                        <a:spcAft>
                          <a:spcPts val="0"/>
                        </a:spcAft>
                      </a:pPr>
                      <a:r>
                        <a:rPr lang="en-US" sz="1600" dirty="0" err="1">
                          <a:effectLst/>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69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3392438589"/>
                  </a:ext>
                </a:extLst>
              </a:tr>
              <a:tr h="0">
                <a:tc>
                  <a:txBody>
                    <a:bodyPr/>
                    <a:lstStyle/>
                    <a:p>
                      <a:pPr marL="0" marR="0" algn="ctr">
                        <a:lnSpc>
                          <a:spcPct val="107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tc>
                  <a:txBody>
                    <a:bodyPr/>
                    <a:lstStyle/>
                    <a:p>
                      <a:pPr marL="0" marR="0" algn="ctr">
                        <a:lnSpc>
                          <a:spcPct val="107000"/>
                        </a:lnSpc>
                        <a:spcBef>
                          <a:spcPts val="0"/>
                        </a:spcBef>
                        <a:spcAft>
                          <a:spcPts val="0"/>
                        </a:spcAft>
                      </a:pPr>
                      <a:r>
                        <a:rPr lang="en-US" sz="1600" dirty="0" err="1">
                          <a:effectLst/>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3357467319"/>
                  </a:ext>
                </a:extLst>
              </a:tr>
              <a:tr h="0">
                <a:tc>
                  <a:txBody>
                    <a:bodyPr/>
                    <a:lstStyle/>
                    <a:p>
                      <a:pPr marL="0" marR="0" algn="ctr">
                        <a:lnSpc>
                          <a:spcPct val="107000"/>
                        </a:lnSpc>
                        <a:spcBef>
                          <a:spcPts val="0"/>
                        </a:spcBef>
                        <a:spcAft>
                          <a:spcPts val="0"/>
                        </a:spcAft>
                      </a:pPr>
                      <a:r>
                        <a:rPr lang="en-US"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tc>
                  <a:txBody>
                    <a:bodyPr/>
                    <a:lstStyle/>
                    <a:p>
                      <a:pPr marL="0" marR="0" algn="ctr">
                        <a:lnSpc>
                          <a:spcPct val="107000"/>
                        </a:lnSpc>
                        <a:spcBef>
                          <a:spcPts val="0"/>
                        </a:spcBef>
                        <a:spcAft>
                          <a:spcPts val="0"/>
                        </a:spcAft>
                      </a:pPr>
                      <a:r>
                        <a:rPr lang="en-US" sz="1600" dirty="0" err="1">
                          <a:effectLst/>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68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4168771470"/>
                  </a:ext>
                </a:extLst>
              </a:tr>
              <a:tr h="0">
                <a:tc>
                  <a:txBody>
                    <a:bodyPr/>
                    <a:lstStyle/>
                    <a:p>
                      <a:pPr marL="0" marR="0">
                        <a:lnSpc>
                          <a:spcPct val="107000"/>
                        </a:lnSpc>
                        <a:spcBef>
                          <a:spcPts val="0"/>
                        </a:spcBef>
                        <a:spcAft>
                          <a:spcPts val="0"/>
                        </a:spcAft>
                      </a:pPr>
                      <a:r>
                        <a:rPr lang="en-US" sz="1600">
                          <a:effectLst/>
                        </a:rPr>
                        <a:t>Average # sessions attended per attendee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tc>
                  <a:txBody>
                    <a:bodyPr/>
                    <a:lstStyle/>
                    <a:p>
                      <a:pPr marL="0" marR="0" algn="ctr">
                        <a:lnSpc>
                          <a:spcPct val="107000"/>
                        </a:lnSpc>
                        <a:spcBef>
                          <a:spcPts val="0"/>
                        </a:spcBef>
                        <a:spcAft>
                          <a:spcPts val="0"/>
                        </a:spcAft>
                      </a:pPr>
                      <a:r>
                        <a:rPr lang="en-US" sz="1600" dirty="0">
                          <a:effectLst/>
                        </a:rPr>
                        <a:t>3 (75%)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6 (75%)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350659176"/>
                  </a:ext>
                </a:extLst>
              </a:tr>
            </a:tbl>
          </a:graphicData>
        </a:graphic>
      </p:graphicFrame>
      <p:sp>
        <p:nvSpPr>
          <p:cNvPr id="5" name="Title 1">
            <a:extLst>
              <a:ext uri="{FF2B5EF4-FFF2-40B4-BE49-F238E27FC236}">
                <a16:creationId xmlns:a16="http://schemas.microsoft.com/office/drawing/2014/main" id="{5037F669-5922-4E20-B58D-A1B84236BBDA}"/>
              </a:ext>
            </a:extLst>
          </p:cNvPr>
          <p:cNvSpPr>
            <a:spLocks noGrp="1"/>
          </p:cNvSpPr>
          <p:nvPr>
            <p:ph type="title"/>
          </p:nvPr>
        </p:nvSpPr>
        <p:spPr>
          <a:xfrm>
            <a:off x="604172" y="180527"/>
            <a:ext cx="10058400" cy="1012169"/>
          </a:xfrm>
        </p:spPr>
        <p:txBody>
          <a:bodyPr>
            <a:normAutofit/>
          </a:bodyPr>
          <a:lstStyle/>
          <a:p>
            <a:r>
              <a:rPr lang="en-US" sz="3600" dirty="0">
                <a:latin typeface="Calibri"/>
                <a:ea typeface="Calibri"/>
                <a:cs typeface="Calibri"/>
                <a:sym typeface="Calibri"/>
              </a:rPr>
              <a:t>Results:  Attendance by Session</a:t>
            </a:r>
            <a:endParaRPr lang="en-US" sz="3600" dirty="0"/>
          </a:p>
        </p:txBody>
      </p:sp>
      <p:pic>
        <p:nvPicPr>
          <p:cNvPr id="6" name="Picture 5">
            <a:extLst>
              <a:ext uri="{FF2B5EF4-FFF2-40B4-BE49-F238E27FC236}">
                <a16:creationId xmlns:a16="http://schemas.microsoft.com/office/drawing/2014/main" id="{AAB79BA7-1603-414D-9C73-C42930A5F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851" y="198377"/>
            <a:ext cx="1996381" cy="766822"/>
          </a:xfrm>
          <a:prstGeom prst="rect">
            <a:avLst/>
          </a:prstGeom>
        </p:spPr>
      </p:pic>
    </p:spTree>
    <p:extLst>
      <p:ext uri="{BB962C8B-B14F-4D97-AF65-F5344CB8AC3E}">
        <p14:creationId xmlns:p14="http://schemas.microsoft.com/office/powerpoint/2010/main" val="1000294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72" y="101389"/>
            <a:ext cx="10058400" cy="960798"/>
          </a:xfrm>
        </p:spPr>
        <p:txBody>
          <a:bodyPr>
            <a:normAutofit/>
          </a:bodyPr>
          <a:lstStyle/>
          <a:p>
            <a:r>
              <a:rPr lang="en-US" sz="3600" dirty="0">
                <a:latin typeface="Calibri"/>
                <a:ea typeface="Calibri"/>
                <a:cs typeface="Calibri"/>
                <a:sym typeface="Calibri"/>
              </a:rPr>
              <a:t>Results: Survey Respondent Characteristics </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851" y="198377"/>
            <a:ext cx="1996381" cy="766822"/>
          </a:xfrm>
          <a:prstGeom prst="rect">
            <a:avLst/>
          </a:prstGeom>
        </p:spPr>
      </p:pic>
      <p:graphicFrame>
        <p:nvGraphicFramePr>
          <p:cNvPr id="3" name="Table 2">
            <a:extLst>
              <a:ext uri="{FF2B5EF4-FFF2-40B4-BE49-F238E27FC236}">
                <a16:creationId xmlns:a16="http://schemas.microsoft.com/office/drawing/2014/main" id="{A5FB398A-2458-498F-B665-421638F5EDA1}"/>
              </a:ext>
            </a:extLst>
          </p:cNvPr>
          <p:cNvGraphicFramePr>
            <a:graphicFrameLocks noGrp="1"/>
          </p:cNvGraphicFramePr>
          <p:nvPr>
            <p:extLst>
              <p:ext uri="{D42A27DB-BD31-4B8C-83A1-F6EECF244321}">
                <p14:modId xmlns:p14="http://schemas.microsoft.com/office/powerpoint/2010/main" val="3866520504"/>
              </p:ext>
            </p:extLst>
          </p:nvPr>
        </p:nvGraphicFramePr>
        <p:xfrm>
          <a:off x="1212351" y="1294576"/>
          <a:ext cx="9144000" cy="5064637"/>
        </p:xfrm>
        <a:graphic>
          <a:graphicData uri="http://schemas.openxmlformats.org/drawingml/2006/table">
            <a:tbl>
              <a:tblPr firstRow="1" firstCol="1" bandRow="1">
                <a:tableStyleId>{69CF1AB2-1976-4502-BF36-3FF5EA218861}</a:tableStyleId>
              </a:tblPr>
              <a:tblGrid>
                <a:gridCol w="3637175">
                  <a:extLst>
                    <a:ext uri="{9D8B030D-6E8A-4147-A177-3AD203B41FA5}">
                      <a16:colId xmlns:a16="http://schemas.microsoft.com/office/drawing/2014/main" val="3471995387"/>
                    </a:ext>
                  </a:extLst>
                </a:gridCol>
                <a:gridCol w="1578942">
                  <a:extLst>
                    <a:ext uri="{9D8B030D-6E8A-4147-A177-3AD203B41FA5}">
                      <a16:colId xmlns:a16="http://schemas.microsoft.com/office/drawing/2014/main" val="965383943"/>
                    </a:ext>
                  </a:extLst>
                </a:gridCol>
                <a:gridCol w="1507549">
                  <a:extLst>
                    <a:ext uri="{9D8B030D-6E8A-4147-A177-3AD203B41FA5}">
                      <a16:colId xmlns:a16="http://schemas.microsoft.com/office/drawing/2014/main" val="2860861638"/>
                    </a:ext>
                  </a:extLst>
                </a:gridCol>
                <a:gridCol w="1447246">
                  <a:extLst>
                    <a:ext uri="{9D8B030D-6E8A-4147-A177-3AD203B41FA5}">
                      <a16:colId xmlns:a16="http://schemas.microsoft.com/office/drawing/2014/main" val="225579036"/>
                    </a:ext>
                  </a:extLst>
                </a:gridCol>
                <a:gridCol w="973088">
                  <a:extLst>
                    <a:ext uri="{9D8B030D-6E8A-4147-A177-3AD203B41FA5}">
                      <a16:colId xmlns:a16="http://schemas.microsoft.com/office/drawing/2014/main" val="7688373"/>
                    </a:ext>
                  </a:extLst>
                </a:gridCol>
              </a:tblGrid>
              <a:tr h="374451">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err="1">
                          <a:effectLst/>
                        </a:rPr>
                        <a:t>SOuND</a:t>
                      </a:r>
                      <a:r>
                        <a:rPr lang="en-US" sz="1400" dirty="0">
                          <a:effectLst/>
                        </a:rPr>
                        <a:t> </a:t>
                      </a:r>
                    </a:p>
                    <a:p>
                      <a:pPr marL="0" marR="0" algn="ctr">
                        <a:lnSpc>
                          <a:spcPct val="107000"/>
                        </a:lnSpc>
                        <a:spcBef>
                          <a:spcPts val="0"/>
                        </a:spcBef>
                        <a:spcAft>
                          <a:spcPts val="0"/>
                        </a:spcAft>
                      </a:pPr>
                      <a:r>
                        <a:rPr lang="en-US" sz="1400" dirty="0">
                          <a:effectLst/>
                        </a:rPr>
                        <a:t>(N = 152)</a:t>
                      </a:r>
                    </a:p>
                    <a:p>
                      <a:pPr marL="0" marR="0" algn="ctr">
                        <a:lnSpc>
                          <a:spcPct val="107000"/>
                        </a:lnSpc>
                        <a:spcBef>
                          <a:spcPts val="0"/>
                        </a:spcBef>
                        <a:spcAft>
                          <a:spcPts val="0"/>
                        </a:spcAft>
                      </a:pPr>
                      <a:r>
                        <a:rPr lang="en-US" sz="1400" dirty="0">
                          <a:effectLst/>
                        </a:rPr>
                        <a:t>% within arm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b">
                    <a:noFill/>
                  </a:tcPr>
                </a:tc>
                <a:tc>
                  <a:txBody>
                    <a:bodyPr/>
                    <a:lstStyle/>
                    <a:p>
                      <a:pPr marL="0" marR="0" algn="ctr">
                        <a:lnSpc>
                          <a:spcPct val="107000"/>
                        </a:lnSpc>
                        <a:spcBef>
                          <a:spcPts val="0"/>
                        </a:spcBef>
                        <a:spcAft>
                          <a:spcPts val="0"/>
                        </a:spcAft>
                      </a:pPr>
                      <a:r>
                        <a:rPr lang="en-US" sz="1400" dirty="0">
                          <a:effectLst/>
                        </a:rPr>
                        <a:t>ECHO </a:t>
                      </a:r>
                    </a:p>
                    <a:p>
                      <a:pPr marL="0" marR="0" algn="ctr">
                        <a:lnSpc>
                          <a:spcPct val="107000"/>
                        </a:lnSpc>
                        <a:spcBef>
                          <a:spcPts val="0"/>
                        </a:spcBef>
                        <a:spcAft>
                          <a:spcPts val="0"/>
                        </a:spcAft>
                      </a:pPr>
                      <a:r>
                        <a:rPr lang="en-US" sz="1400" dirty="0">
                          <a:effectLst/>
                        </a:rPr>
                        <a:t>(N = 51)</a:t>
                      </a:r>
                    </a:p>
                    <a:p>
                      <a:pPr marL="0" marR="0" algn="ctr">
                        <a:lnSpc>
                          <a:spcPct val="107000"/>
                        </a:lnSpc>
                        <a:spcBef>
                          <a:spcPts val="0"/>
                        </a:spcBef>
                        <a:spcAft>
                          <a:spcPts val="0"/>
                        </a:spcAft>
                      </a:pPr>
                      <a:r>
                        <a:rPr lang="en-US" sz="1400" dirty="0">
                          <a:effectLst/>
                        </a:rPr>
                        <a:t>% within arm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b">
                    <a:noFill/>
                  </a:tcPr>
                </a:tc>
                <a:tc>
                  <a:txBody>
                    <a:bodyPr/>
                    <a:lstStyle/>
                    <a:p>
                      <a:pPr marL="0" marR="0" algn="ctr">
                        <a:lnSpc>
                          <a:spcPct val="107000"/>
                        </a:lnSpc>
                        <a:spcBef>
                          <a:spcPts val="0"/>
                        </a:spcBef>
                        <a:spcAft>
                          <a:spcPts val="0"/>
                        </a:spcAft>
                      </a:pPr>
                      <a:r>
                        <a:rPr lang="en-US" sz="1400" dirty="0">
                          <a:effectLst/>
                        </a:rPr>
                        <a:t>Total </a:t>
                      </a:r>
                    </a:p>
                    <a:p>
                      <a:pPr marL="0" marR="0" algn="ctr">
                        <a:lnSpc>
                          <a:spcPct val="107000"/>
                        </a:lnSpc>
                        <a:spcBef>
                          <a:spcPts val="0"/>
                        </a:spcBef>
                        <a:spcAft>
                          <a:spcPts val="0"/>
                        </a:spcAft>
                      </a:pPr>
                      <a:r>
                        <a:rPr lang="en-US" sz="1400" dirty="0">
                          <a:effectLst/>
                        </a:rPr>
                        <a:t>(N = 208)</a:t>
                      </a:r>
                    </a:p>
                    <a:p>
                      <a:pPr marL="0" marR="0" algn="ctr">
                        <a:lnSpc>
                          <a:spcPct val="107000"/>
                        </a:lnSpc>
                        <a:spcBef>
                          <a:spcPts val="0"/>
                        </a:spcBef>
                        <a:spcAft>
                          <a:spcPts val="0"/>
                        </a:spcAft>
                      </a:pP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b">
                    <a:noFill/>
                  </a:tcPr>
                </a:tc>
                <a:tc>
                  <a:txBody>
                    <a:bodyPr/>
                    <a:lstStyle/>
                    <a:p>
                      <a:pPr marL="0" marR="0" algn="ctr">
                        <a:lnSpc>
                          <a:spcPct val="107000"/>
                        </a:lnSpc>
                        <a:spcBef>
                          <a:spcPts val="0"/>
                        </a:spcBef>
                        <a:spcAft>
                          <a:spcPts val="0"/>
                        </a:spcAft>
                      </a:pPr>
                      <a:r>
                        <a:rPr lang="en-US" sz="1400" dirty="0">
                          <a:effectLst/>
                        </a:rPr>
                        <a:t>P value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b">
                    <a:noFill/>
                  </a:tcPr>
                </a:tc>
                <a:extLst>
                  <a:ext uri="{0D108BD9-81ED-4DB2-BD59-A6C34878D82A}">
                    <a16:rowId xmlns:a16="http://schemas.microsoft.com/office/drawing/2014/main" val="1818907421"/>
                  </a:ext>
                </a:extLst>
              </a:tr>
              <a:tr h="270695">
                <a:tc gridSpan="4">
                  <a:txBody>
                    <a:bodyPr/>
                    <a:lstStyle/>
                    <a:p>
                      <a:pPr marL="0" marR="0">
                        <a:lnSpc>
                          <a:spcPct val="107000"/>
                        </a:lnSpc>
                        <a:spcBef>
                          <a:spcPts val="0"/>
                        </a:spcBef>
                        <a:spcAft>
                          <a:spcPts val="0"/>
                        </a:spcAft>
                      </a:pPr>
                      <a:r>
                        <a:rPr lang="en-US" sz="1400" b="1" dirty="0">
                          <a:effectLst/>
                        </a:rPr>
                        <a:t>Gender</a:t>
                      </a: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solidFill>
                      <a:schemeClr val="bg1">
                        <a:lumMod val="95000"/>
                      </a:schemeClr>
                    </a:solidFill>
                  </a:tcP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solidFill>
                      <a:schemeClr val="bg1">
                        <a:lumMod val="95000"/>
                      </a:schemeClr>
                    </a:solidFill>
                  </a:tcPr>
                </a:tc>
                <a:tc hMerge="1">
                  <a:txBody>
                    <a:bodyPr/>
                    <a:lstStyle/>
                    <a:p>
                      <a:endParaRPr lang="en-US"/>
                    </a:p>
                  </a:txBody>
                  <a:tcPr/>
                </a:tc>
                <a:tc hMerge="1">
                  <a:txBody>
                    <a:bodyPr/>
                    <a:lstStyle/>
                    <a:p>
                      <a:endParaRPr lang="en-US"/>
                    </a:p>
                  </a:txBody>
                  <a:tcPr/>
                </a:tc>
                <a:tc rowSpan="4">
                  <a:txBody>
                    <a:bodyPr/>
                    <a:lstStyle/>
                    <a:p>
                      <a:pPr marL="0" marR="0" algn="ctr">
                        <a:lnSpc>
                          <a:spcPct val="107000"/>
                        </a:lnSpc>
                        <a:spcBef>
                          <a:spcPts val="0"/>
                        </a:spcBef>
                        <a:spcAft>
                          <a:spcPts val="0"/>
                        </a:spcAft>
                      </a:pPr>
                      <a:r>
                        <a:rPr lang="en-US" sz="1400" dirty="0">
                          <a:effectLst/>
                        </a:rPr>
                        <a:t>.0276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extLst>
                  <a:ext uri="{0D108BD9-81ED-4DB2-BD59-A6C34878D82A}">
                    <a16:rowId xmlns:a16="http://schemas.microsoft.com/office/drawing/2014/main" val="410374910"/>
                  </a:ext>
                </a:extLst>
              </a:tr>
              <a:tr h="121067">
                <a:tc>
                  <a:txBody>
                    <a:bodyPr/>
                    <a:lstStyle/>
                    <a:p>
                      <a:pPr marL="0" marR="0" algn="r">
                        <a:lnSpc>
                          <a:spcPct val="107000"/>
                        </a:lnSpc>
                        <a:spcBef>
                          <a:spcPts val="0"/>
                        </a:spcBef>
                        <a:spcAft>
                          <a:spcPts val="0"/>
                        </a:spcAft>
                      </a:pPr>
                      <a:r>
                        <a:rPr lang="en-US" sz="1400" b="0" dirty="0">
                          <a:effectLst/>
                        </a:rPr>
                        <a:t>Male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vMerge="1">
                  <a:txBody>
                    <a:bodyPr/>
                    <a:lstStyle/>
                    <a:p>
                      <a:endParaRPr lang="en-US"/>
                    </a:p>
                  </a:txBody>
                  <a:tcPr/>
                </a:tc>
                <a:extLst>
                  <a:ext uri="{0D108BD9-81ED-4DB2-BD59-A6C34878D82A}">
                    <a16:rowId xmlns:a16="http://schemas.microsoft.com/office/drawing/2014/main" val="1071124361"/>
                  </a:ext>
                </a:extLst>
              </a:tr>
              <a:tr h="121067">
                <a:tc>
                  <a:txBody>
                    <a:bodyPr/>
                    <a:lstStyle/>
                    <a:p>
                      <a:pPr marL="0" marR="0" algn="r">
                        <a:lnSpc>
                          <a:spcPct val="107000"/>
                        </a:lnSpc>
                        <a:spcBef>
                          <a:spcPts val="0"/>
                        </a:spcBef>
                        <a:spcAft>
                          <a:spcPts val="0"/>
                        </a:spcAft>
                      </a:pPr>
                      <a:r>
                        <a:rPr lang="en-US" sz="1400" b="0" dirty="0">
                          <a:effectLst/>
                        </a:rPr>
                        <a:t>Female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vMerge="1">
                  <a:txBody>
                    <a:bodyPr/>
                    <a:lstStyle/>
                    <a:p>
                      <a:endParaRPr lang="en-US"/>
                    </a:p>
                  </a:txBody>
                  <a:tcPr/>
                </a:tc>
                <a:extLst>
                  <a:ext uri="{0D108BD9-81ED-4DB2-BD59-A6C34878D82A}">
                    <a16:rowId xmlns:a16="http://schemas.microsoft.com/office/drawing/2014/main" val="4043372097"/>
                  </a:ext>
                </a:extLst>
              </a:tr>
              <a:tr h="121067">
                <a:tc>
                  <a:txBody>
                    <a:bodyPr/>
                    <a:lstStyle/>
                    <a:p>
                      <a:pPr marL="0" marR="0" algn="r">
                        <a:lnSpc>
                          <a:spcPct val="107000"/>
                        </a:lnSpc>
                        <a:spcBef>
                          <a:spcPts val="0"/>
                        </a:spcBef>
                        <a:spcAft>
                          <a:spcPts val="0"/>
                        </a:spcAft>
                      </a:pPr>
                      <a:r>
                        <a:rPr lang="en-US" sz="1400" b="0" dirty="0">
                          <a:effectLst/>
                        </a:rPr>
                        <a:t>Prefer Not to Answer/Missing</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vMerge="1">
                  <a:txBody>
                    <a:bodyPr/>
                    <a:lstStyle/>
                    <a:p>
                      <a:endParaRPr lang="en-US"/>
                    </a:p>
                  </a:txBody>
                  <a:tcPr/>
                </a:tc>
                <a:extLst>
                  <a:ext uri="{0D108BD9-81ED-4DB2-BD59-A6C34878D82A}">
                    <a16:rowId xmlns:a16="http://schemas.microsoft.com/office/drawing/2014/main" val="2243130007"/>
                  </a:ext>
                </a:extLst>
              </a:tr>
              <a:tr h="121067">
                <a:tc gridSpan="4">
                  <a:txBody>
                    <a:bodyPr/>
                    <a:lstStyle/>
                    <a:p>
                      <a:pPr marL="0" marR="0">
                        <a:lnSpc>
                          <a:spcPct val="107000"/>
                        </a:lnSpc>
                        <a:spcBef>
                          <a:spcPts val="0"/>
                        </a:spcBef>
                        <a:spcAft>
                          <a:spcPts val="0"/>
                        </a:spcAft>
                      </a:pPr>
                      <a:r>
                        <a:rPr lang="en-US" sz="1400" b="1" dirty="0">
                          <a:effectLst/>
                        </a:rPr>
                        <a:t>Race and Ethnicity (check all apply)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solidFill>
                      <a:schemeClr val="bg1">
                        <a:lumMod val="95000"/>
                      </a:schemeClr>
                    </a:solidFill>
                  </a:tcP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extLst>
                  <a:ext uri="{0D108BD9-81ED-4DB2-BD59-A6C34878D82A}">
                    <a16:rowId xmlns:a16="http://schemas.microsoft.com/office/drawing/2014/main" val="3040404600"/>
                  </a:ext>
                </a:extLst>
              </a:tr>
              <a:tr h="121067">
                <a:tc>
                  <a:txBody>
                    <a:bodyPr/>
                    <a:lstStyle/>
                    <a:p>
                      <a:pPr marL="0" marR="0" algn="r">
                        <a:lnSpc>
                          <a:spcPct val="107000"/>
                        </a:lnSpc>
                        <a:spcBef>
                          <a:spcPts val="0"/>
                        </a:spcBef>
                        <a:spcAft>
                          <a:spcPts val="0"/>
                        </a:spcAft>
                      </a:pPr>
                      <a:r>
                        <a:rPr lang="en-US" sz="1400" b="0" dirty="0">
                          <a:effectLst/>
                        </a:rPr>
                        <a:t>American Indian or Alaskan Native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solidFill>
                            <a:schemeClr val="bg1">
                              <a:lumMod val="65000"/>
                            </a:schemeClr>
                          </a:solidFill>
                          <a:effectLst/>
                          <a:latin typeface="Calibri" panose="020F0502020204030204" pitchFamily="34" charset="0"/>
                          <a:ea typeface="Times New Roman" panose="02020603050405020304" pitchFamily="18" charset="0"/>
                          <a:cs typeface="Calibri" panose="020F0502020204030204" pitchFamily="34" charset="0"/>
                        </a:rPr>
                        <a:t>0.102</a:t>
                      </a:r>
                      <a:endParaRPr lang="en-US" sz="14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2387069754"/>
                  </a:ext>
                </a:extLst>
              </a:tr>
              <a:tr h="121067">
                <a:tc>
                  <a:txBody>
                    <a:bodyPr/>
                    <a:lstStyle/>
                    <a:p>
                      <a:pPr marL="0" marR="0" algn="r">
                        <a:lnSpc>
                          <a:spcPct val="107000"/>
                        </a:lnSpc>
                        <a:spcBef>
                          <a:spcPts val="0"/>
                        </a:spcBef>
                        <a:spcAft>
                          <a:spcPts val="0"/>
                        </a:spcAft>
                      </a:pPr>
                      <a:r>
                        <a:rPr lang="en-US" sz="1400" b="0" dirty="0">
                          <a:effectLst/>
                        </a:rPr>
                        <a:t>Asian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solidFill>
                            <a:schemeClr val="bg1">
                              <a:lumMod val="65000"/>
                            </a:schemeClr>
                          </a:solidFill>
                          <a:effectLst/>
                          <a:latin typeface="Calibri" panose="020F0502020204030204" pitchFamily="34" charset="0"/>
                          <a:ea typeface="Times New Roman" panose="02020603050405020304" pitchFamily="18" charset="0"/>
                          <a:cs typeface="Calibri" panose="020F0502020204030204" pitchFamily="34" charset="0"/>
                        </a:rPr>
                        <a:t>0.0645</a:t>
                      </a:r>
                      <a:endParaRPr lang="en-US" sz="14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2589523277"/>
                  </a:ext>
                </a:extLst>
              </a:tr>
              <a:tr h="121067">
                <a:tc>
                  <a:txBody>
                    <a:bodyPr/>
                    <a:lstStyle/>
                    <a:p>
                      <a:pPr marL="0" marR="0" algn="r">
                        <a:lnSpc>
                          <a:spcPct val="107000"/>
                        </a:lnSpc>
                        <a:spcBef>
                          <a:spcPts val="0"/>
                        </a:spcBef>
                        <a:spcAft>
                          <a:spcPts val="0"/>
                        </a:spcAft>
                      </a:pPr>
                      <a:r>
                        <a:rPr lang="en-US" sz="1400" b="0" dirty="0">
                          <a:effectLst/>
                        </a:rPr>
                        <a:t>Black or African American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0.6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solidFill>
                            <a:schemeClr val="bg1">
                              <a:lumMod val="65000"/>
                            </a:schemeClr>
                          </a:solidFill>
                          <a:effectLst/>
                          <a:latin typeface="Calibri" panose="020F0502020204030204" pitchFamily="34" charset="0"/>
                          <a:ea typeface="Times New Roman" panose="02020603050405020304" pitchFamily="18" charset="0"/>
                          <a:cs typeface="Calibri" panose="020F0502020204030204" pitchFamily="34" charset="0"/>
                        </a:rPr>
                        <a:t>0.2135</a:t>
                      </a:r>
                      <a:endParaRPr lang="en-US"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576269707"/>
                  </a:ext>
                </a:extLst>
              </a:tr>
              <a:tr h="121067">
                <a:tc>
                  <a:txBody>
                    <a:bodyPr/>
                    <a:lstStyle/>
                    <a:p>
                      <a:pPr marL="0" marR="0" algn="r">
                        <a:lnSpc>
                          <a:spcPct val="107000"/>
                        </a:lnSpc>
                        <a:spcBef>
                          <a:spcPts val="0"/>
                        </a:spcBef>
                        <a:spcAft>
                          <a:spcPts val="0"/>
                        </a:spcAft>
                      </a:pPr>
                      <a:r>
                        <a:rPr lang="en-US" sz="1400" b="0">
                          <a:effectLst/>
                        </a:rPr>
                        <a:t>Nat Haw/Pac Islander</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0.6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solidFill>
                            <a:schemeClr val="bg1">
                              <a:lumMod val="65000"/>
                            </a:schemeClr>
                          </a:solidFill>
                          <a:effectLst/>
                          <a:latin typeface="Calibri" panose="020F0502020204030204" pitchFamily="34" charset="0"/>
                          <a:ea typeface="Times New Roman" panose="02020603050405020304" pitchFamily="18" charset="0"/>
                          <a:cs typeface="Calibri" panose="020F0502020204030204" pitchFamily="34" charset="0"/>
                        </a:rPr>
                        <a:t>0.0737</a:t>
                      </a:r>
                      <a:endParaRPr lang="en-US" sz="14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14351689"/>
                  </a:ext>
                </a:extLst>
              </a:tr>
              <a:tr h="121067">
                <a:tc>
                  <a:txBody>
                    <a:bodyPr/>
                    <a:lstStyle/>
                    <a:p>
                      <a:pPr marL="0" marR="0" algn="r">
                        <a:lnSpc>
                          <a:spcPct val="107000"/>
                        </a:lnSpc>
                        <a:spcBef>
                          <a:spcPts val="0"/>
                        </a:spcBef>
                        <a:spcAft>
                          <a:spcPts val="0"/>
                        </a:spcAft>
                      </a:pPr>
                      <a:r>
                        <a:rPr lang="en-US" sz="1400" b="0" dirty="0">
                          <a:effectLst/>
                        </a:rPr>
                        <a:t>White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solidFill>
                            <a:schemeClr val="bg1">
                              <a:lumMod val="65000"/>
                            </a:schemeClr>
                          </a:solidFill>
                          <a:effectLst/>
                          <a:latin typeface="Calibri" panose="020F0502020204030204" pitchFamily="34" charset="0"/>
                          <a:ea typeface="Times New Roman" panose="02020603050405020304" pitchFamily="18" charset="0"/>
                          <a:cs typeface="Calibri" panose="020F0502020204030204" pitchFamily="34" charset="0"/>
                        </a:rPr>
                        <a:t>.19</a:t>
                      </a:r>
                      <a:endParaRPr lang="en-US" sz="14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607247669"/>
                  </a:ext>
                </a:extLst>
              </a:tr>
              <a:tr h="121067">
                <a:tc>
                  <a:txBody>
                    <a:bodyPr/>
                    <a:lstStyle/>
                    <a:p>
                      <a:pPr marL="0" marR="0" algn="r">
                        <a:lnSpc>
                          <a:spcPct val="107000"/>
                        </a:lnSpc>
                        <a:spcBef>
                          <a:spcPts val="0"/>
                        </a:spcBef>
                        <a:spcAft>
                          <a:spcPts val="0"/>
                        </a:spcAft>
                      </a:pPr>
                      <a:r>
                        <a:rPr lang="en-US" sz="1400" b="0">
                          <a:effectLst/>
                        </a:rPr>
                        <a:t>Other</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solidFill>
                            <a:schemeClr val="bg1">
                              <a:lumMod val="65000"/>
                            </a:schemeClr>
                          </a:solidFill>
                          <a:effectLst/>
                          <a:latin typeface="Calibri" panose="020F0502020204030204" pitchFamily="34" charset="0"/>
                          <a:ea typeface="Times New Roman" panose="02020603050405020304" pitchFamily="18" charset="0"/>
                          <a:cs typeface="Calibri" panose="020F0502020204030204" pitchFamily="34" charset="0"/>
                        </a:rPr>
                        <a:t>0.0597</a:t>
                      </a:r>
                      <a:endParaRPr lang="en-US" sz="14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896638113"/>
                  </a:ext>
                </a:extLst>
              </a:tr>
              <a:tr h="121067">
                <a:tc>
                  <a:txBody>
                    <a:bodyPr/>
                    <a:lstStyle/>
                    <a:p>
                      <a:pPr marL="0" marR="0" algn="r">
                        <a:lnSpc>
                          <a:spcPct val="107000"/>
                        </a:lnSpc>
                        <a:spcBef>
                          <a:spcPts val="0"/>
                        </a:spcBef>
                        <a:spcAft>
                          <a:spcPts val="0"/>
                        </a:spcAft>
                      </a:pPr>
                      <a:r>
                        <a:rPr lang="en-US" sz="1400" b="0" dirty="0">
                          <a:effectLst/>
                        </a:rPr>
                        <a:t>Hispanic or Latina/o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solidFill>
                            <a:schemeClr val="bg1">
                              <a:lumMod val="65000"/>
                            </a:schemeClr>
                          </a:solidFill>
                          <a:effectLst/>
                          <a:latin typeface="Calibri" panose="020F0502020204030204" pitchFamily="34" charset="0"/>
                          <a:ea typeface="Times New Roman" panose="02020603050405020304" pitchFamily="18" charset="0"/>
                          <a:cs typeface="Calibri" panose="020F0502020204030204" pitchFamily="34" charset="0"/>
                        </a:rPr>
                        <a:t>0.144</a:t>
                      </a:r>
                      <a:endParaRPr lang="en-US"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831045497"/>
                  </a:ext>
                </a:extLst>
              </a:tr>
              <a:tr h="225483">
                <a:tc>
                  <a:txBody>
                    <a:bodyPr/>
                    <a:lstStyle/>
                    <a:p>
                      <a:pPr marL="0" marR="0" algn="r">
                        <a:lnSpc>
                          <a:spcPct val="107000"/>
                        </a:lnSpc>
                        <a:spcBef>
                          <a:spcPts val="0"/>
                        </a:spcBef>
                        <a:spcAft>
                          <a:spcPts val="0"/>
                        </a:spcAft>
                      </a:pPr>
                      <a:r>
                        <a:rPr lang="en-US" sz="1400" b="0" dirty="0">
                          <a:effectLst/>
                        </a:rPr>
                        <a:t>Prefer not to answer</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oFill/>
                  </a:tcPr>
                </a:tc>
                <a:extLst>
                  <a:ext uri="{0D108BD9-81ED-4DB2-BD59-A6C34878D82A}">
                    <a16:rowId xmlns:a16="http://schemas.microsoft.com/office/drawing/2014/main" val="3161748999"/>
                  </a:ext>
                </a:extLst>
              </a:tr>
              <a:tr h="121067">
                <a:tc gridSpan="4">
                  <a:txBody>
                    <a:bodyPr/>
                    <a:lstStyle/>
                    <a:p>
                      <a:pPr marL="0" marR="0">
                        <a:lnSpc>
                          <a:spcPct val="107000"/>
                        </a:lnSpc>
                        <a:spcBef>
                          <a:spcPts val="0"/>
                        </a:spcBef>
                        <a:spcAft>
                          <a:spcPts val="0"/>
                        </a:spcAft>
                      </a:pPr>
                      <a:r>
                        <a:rPr lang="en-US" sz="1400" b="1" dirty="0">
                          <a:effectLst/>
                        </a:rPr>
                        <a:t>Role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solidFill>
                      <a:schemeClr val="bg1">
                        <a:lumMod val="95000"/>
                      </a:schemeClr>
                    </a:solidFill>
                  </a:tcP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oFill/>
                  </a:tcPr>
                </a:tc>
                <a:extLst>
                  <a:ext uri="{0D108BD9-81ED-4DB2-BD59-A6C34878D82A}">
                    <a16:rowId xmlns:a16="http://schemas.microsoft.com/office/drawing/2014/main" val="3652271476"/>
                  </a:ext>
                </a:extLst>
              </a:tr>
              <a:tr h="121067">
                <a:tc>
                  <a:txBody>
                    <a:bodyPr/>
                    <a:lstStyle/>
                    <a:p>
                      <a:pPr marL="0" marR="0" algn="r">
                        <a:lnSpc>
                          <a:spcPct val="107000"/>
                        </a:lnSpc>
                        <a:spcBef>
                          <a:spcPts val="0"/>
                        </a:spcBef>
                        <a:spcAft>
                          <a:spcPts val="0"/>
                        </a:spcAft>
                      </a:pPr>
                      <a:r>
                        <a:rPr lang="en-US" sz="1400" b="0" dirty="0">
                          <a:effectLst/>
                        </a:rPr>
                        <a:t>Provider</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34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rowSpan="4">
                  <a:txBody>
                    <a:bodyPr/>
                    <a:lstStyle/>
                    <a:p>
                      <a:pPr marL="0" marR="0" algn="ctr">
                        <a:lnSpc>
                          <a:spcPct val="107000"/>
                        </a:lnSpc>
                        <a:spcBef>
                          <a:spcPts val="0"/>
                        </a:spcBef>
                        <a:spcAft>
                          <a:spcPts val="0"/>
                        </a:spcAft>
                      </a:pPr>
                      <a:r>
                        <a:rPr lang="en-US" sz="1400" dirty="0">
                          <a:effectLst/>
                        </a:rPr>
                        <a:t>&lt;.0001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extLst>
                  <a:ext uri="{0D108BD9-81ED-4DB2-BD59-A6C34878D82A}">
                    <a16:rowId xmlns:a16="http://schemas.microsoft.com/office/drawing/2014/main" val="867512491"/>
                  </a:ext>
                </a:extLst>
              </a:tr>
              <a:tr h="121067">
                <a:tc>
                  <a:txBody>
                    <a:bodyPr/>
                    <a:lstStyle/>
                    <a:p>
                      <a:pPr marL="0" marR="0" algn="r">
                        <a:lnSpc>
                          <a:spcPct val="107000"/>
                        </a:lnSpc>
                        <a:spcBef>
                          <a:spcPts val="0"/>
                        </a:spcBef>
                        <a:spcAft>
                          <a:spcPts val="0"/>
                        </a:spcAft>
                      </a:pPr>
                      <a:r>
                        <a:rPr lang="en-US" sz="1400" b="0" dirty="0">
                          <a:effectLst/>
                        </a:rPr>
                        <a:t>Clinical Support Staff</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vMerge="1">
                  <a:txBody>
                    <a:bodyPr/>
                    <a:lstStyle/>
                    <a:p>
                      <a:endParaRPr lang="en-US"/>
                    </a:p>
                  </a:txBody>
                  <a:tcPr/>
                </a:tc>
                <a:extLst>
                  <a:ext uri="{0D108BD9-81ED-4DB2-BD59-A6C34878D82A}">
                    <a16:rowId xmlns:a16="http://schemas.microsoft.com/office/drawing/2014/main" val="1277222840"/>
                  </a:ext>
                </a:extLst>
              </a:tr>
              <a:tr h="121067">
                <a:tc>
                  <a:txBody>
                    <a:bodyPr/>
                    <a:lstStyle/>
                    <a:p>
                      <a:pPr marL="0" marR="0" algn="r">
                        <a:lnSpc>
                          <a:spcPct val="107000"/>
                        </a:lnSpc>
                        <a:spcBef>
                          <a:spcPts val="0"/>
                        </a:spcBef>
                        <a:spcAft>
                          <a:spcPts val="0"/>
                        </a:spcAft>
                      </a:pPr>
                      <a:r>
                        <a:rPr lang="en-US" sz="1400" b="0" dirty="0">
                          <a:effectLst/>
                        </a:rPr>
                        <a:t>Administrative Support Staff</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vMerge="1">
                  <a:txBody>
                    <a:bodyPr/>
                    <a:lstStyle/>
                    <a:p>
                      <a:endParaRPr lang="en-US"/>
                    </a:p>
                  </a:txBody>
                  <a:tcPr/>
                </a:tc>
                <a:extLst>
                  <a:ext uri="{0D108BD9-81ED-4DB2-BD59-A6C34878D82A}">
                    <a16:rowId xmlns:a16="http://schemas.microsoft.com/office/drawing/2014/main" val="697099802"/>
                  </a:ext>
                </a:extLst>
              </a:tr>
              <a:tr h="121067">
                <a:tc>
                  <a:txBody>
                    <a:bodyPr/>
                    <a:lstStyle/>
                    <a:p>
                      <a:pPr marL="0" marR="0" algn="r">
                        <a:lnSpc>
                          <a:spcPct val="107000"/>
                        </a:lnSpc>
                        <a:spcBef>
                          <a:spcPts val="0"/>
                        </a:spcBef>
                        <a:spcAft>
                          <a:spcPts val="0"/>
                        </a:spcAft>
                      </a:pPr>
                      <a:r>
                        <a:rPr lang="en-US" sz="1400" b="0" dirty="0">
                          <a:effectLst/>
                        </a:rPr>
                        <a:t>Missing Role/Prefer not to Answer</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dirty="0">
                          <a:effectLst/>
                        </a:rPr>
                        <a:t>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a:effectLst/>
                        </a:rPr>
                        <a:t>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vMerge="1">
                  <a:txBody>
                    <a:bodyPr/>
                    <a:lstStyle/>
                    <a:p>
                      <a:endParaRPr lang="en-US"/>
                    </a:p>
                  </a:txBody>
                  <a:tcPr/>
                </a:tc>
                <a:extLst>
                  <a:ext uri="{0D108BD9-81ED-4DB2-BD59-A6C34878D82A}">
                    <a16:rowId xmlns:a16="http://schemas.microsoft.com/office/drawing/2014/main" val="3005509936"/>
                  </a:ext>
                </a:extLst>
              </a:tr>
              <a:tr h="121067">
                <a:tc>
                  <a:txBody>
                    <a:bodyPr/>
                    <a:lstStyle/>
                    <a:p>
                      <a:pPr marL="0" marR="0" algn="r">
                        <a:lnSpc>
                          <a:spcPct val="107000"/>
                        </a:lnSpc>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tc>
                  <a:txBody>
                    <a:bodyPr/>
                    <a:lstStyle/>
                    <a:p>
                      <a:pPr marL="0" marR="0" algn="ctr">
                        <a:lnSpc>
                          <a:spcPct val="107000"/>
                        </a:lnSpc>
                        <a:spcBef>
                          <a:spcPts val="0"/>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44% response</a:t>
                      </a:r>
                    </a:p>
                  </a:txBody>
                  <a:tcPr marL="48988" marR="48988" marT="0" marB="0" anchor="ctr">
                    <a:noFill/>
                  </a:tcPr>
                </a:tc>
                <a:tc>
                  <a:txBody>
                    <a:bodyPr/>
                    <a:lstStyle/>
                    <a:p>
                      <a:pPr marL="0" marR="0" algn="ctr">
                        <a:lnSpc>
                          <a:spcPct val="107000"/>
                        </a:lnSpc>
                        <a:spcBef>
                          <a:spcPts val="0"/>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53% response</a:t>
                      </a:r>
                    </a:p>
                  </a:txBody>
                  <a:tcPr marL="48988" marR="48988" marT="0" marB="0" anchor="ctr">
                    <a:noFill/>
                  </a:tcPr>
                </a:tc>
                <a:tc>
                  <a:txBody>
                    <a:bodyPr/>
                    <a:lstStyle/>
                    <a:p>
                      <a:pPr marL="0" marR="0" algn="ctr">
                        <a:lnSpc>
                          <a:spcPct val="107000"/>
                        </a:lnSpc>
                        <a:spcBef>
                          <a:spcPts val="0"/>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47% response</a:t>
                      </a:r>
                    </a:p>
                  </a:txBody>
                  <a:tcPr marL="48988" marR="48988" marT="0" marB="0" anchor="ctr">
                    <a:noFill/>
                  </a:tcP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88" marR="48988" marT="0" marB="0" anchor="ctr">
                    <a:noFill/>
                  </a:tcPr>
                </a:tc>
                <a:extLst>
                  <a:ext uri="{0D108BD9-81ED-4DB2-BD59-A6C34878D82A}">
                    <a16:rowId xmlns:a16="http://schemas.microsoft.com/office/drawing/2014/main" val="3277170681"/>
                  </a:ext>
                </a:extLst>
              </a:tr>
            </a:tbl>
          </a:graphicData>
        </a:graphic>
      </p:graphicFrame>
    </p:spTree>
    <p:extLst>
      <p:ext uri="{BB962C8B-B14F-4D97-AF65-F5344CB8AC3E}">
        <p14:creationId xmlns:p14="http://schemas.microsoft.com/office/powerpoint/2010/main" val="77286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26" y="136760"/>
            <a:ext cx="10058400" cy="890056"/>
          </a:xfrm>
        </p:spPr>
        <p:txBody>
          <a:bodyPr>
            <a:normAutofit/>
          </a:bodyPr>
          <a:lstStyle/>
          <a:p>
            <a:r>
              <a:rPr lang="en-US" sz="2800" b="1" dirty="0">
                <a:solidFill>
                  <a:schemeClr val="dk1"/>
                </a:solidFill>
              </a:rPr>
              <a:t>Participant satisfaction with IT MATTTRs Practice Team Training (n = 208)</a:t>
            </a:r>
            <a:endParaRPr lang="en-US" sz="2800" dirty="0"/>
          </a:p>
        </p:txBody>
      </p:sp>
      <p:graphicFrame>
        <p:nvGraphicFramePr>
          <p:cNvPr id="4" name="Table 3">
            <a:extLst>
              <a:ext uri="{FF2B5EF4-FFF2-40B4-BE49-F238E27FC236}">
                <a16:creationId xmlns:a16="http://schemas.microsoft.com/office/drawing/2014/main" id="{73119CCE-7756-4252-B164-9F187C05547C}"/>
              </a:ext>
            </a:extLst>
          </p:cNvPr>
          <p:cNvGraphicFramePr>
            <a:graphicFrameLocks noGrp="1"/>
          </p:cNvGraphicFramePr>
          <p:nvPr>
            <p:extLst>
              <p:ext uri="{D42A27DB-BD31-4B8C-83A1-F6EECF244321}">
                <p14:modId xmlns:p14="http://schemas.microsoft.com/office/powerpoint/2010/main" val="4208387338"/>
              </p:ext>
            </p:extLst>
          </p:nvPr>
        </p:nvGraphicFramePr>
        <p:xfrm>
          <a:off x="857250" y="1243965"/>
          <a:ext cx="10706100" cy="4957509"/>
        </p:xfrm>
        <a:graphic>
          <a:graphicData uri="http://schemas.openxmlformats.org/drawingml/2006/table">
            <a:tbl>
              <a:tblPr firstRow="1" firstCol="1" bandRow="1">
                <a:tableStyleId>{69CF1AB2-1976-4502-BF36-3FF5EA218861}</a:tableStyleId>
              </a:tblPr>
              <a:tblGrid>
                <a:gridCol w="4229100">
                  <a:extLst>
                    <a:ext uri="{9D8B030D-6E8A-4147-A177-3AD203B41FA5}">
                      <a16:colId xmlns:a16="http://schemas.microsoft.com/office/drawing/2014/main" val="3113784285"/>
                    </a:ext>
                  </a:extLst>
                </a:gridCol>
                <a:gridCol w="914400">
                  <a:extLst>
                    <a:ext uri="{9D8B030D-6E8A-4147-A177-3AD203B41FA5}">
                      <a16:colId xmlns:a16="http://schemas.microsoft.com/office/drawing/2014/main" val="2219170285"/>
                    </a:ext>
                  </a:extLst>
                </a:gridCol>
                <a:gridCol w="923925">
                  <a:extLst>
                    <a:ext uri="{9D8B030D-6E8A-4147-A177-3AD203B41FA5}">
                      <a16:colId xmlns:a16="http://schemas.microsoft.com/office/drawing/2014/main" val="2443674589"/>
                    </a:ext>
                  </a:extLst>
                </a:gridCol>
                <a:gridCol w="981075">
                  <a:extLst>
                    <a:ext uri="{9D8B030D-6E8A-4147-A177-3AD203B41FA5}">
                      <a16:colId xmlns:a16="http://schemas.microsoft.com/office/drawing/2014/main" val="4024880108"/>
                    </a:ext>
                  </a:extLst>
                </a:gridCol>
                <a:gridCol w="904875">
                  <a:extLst>
                    <a:ext uri="{9D8B030D-6E8A-4147-A177-3AD203B41FA5}">
                      <a16:colId xmlns:a16="http://schemas.microsoft.com/office/drawing/2014/main" val="1413270211"/>
                    </a:ext>
                  </a:extLst>
                </a:gridCol>
                <a:gridCol w="952500">
                  <a:extLst>
                    <a:ext uri="{9D8B030D-6E8A-4147-A177-3AD203B41FA5}">
                      <a16:colId xmlns:a16="http://schemas.microsoft.com/office/drawing/2014/main" val="1567990570"/>
                    </a:ext>
                  </a:extLst>
                </a:gridCol>
                <a:gridCol w="1044838">
                  <a:extLst>
                    <a:ext uri="{9D8B030D-6E8A-4147-A177-3AD203B41FA5}">
                      <a16:colId xmlns:a16="http://schemas.microsoft.com/office/drawing/2014/main" val="2169477825"/>
                    </a:ext>
                  </a:extLst>
                </a:gridCol>
                <a:gridCol w="755387">
                  <a:extLst>
                    <a:ext uri="{9D8B030D-6E8A-4147-A177-3AD203B41FA5}">
                      <a16:colId xmlns:a16="http://schemas.microsoft.com/office/drawing/2014/main" val="3075611315"/>
                    </a:ext>
                  </a:extLst>
                </a:gridCol>
              </a:tblGrid>
              <a:tr h="0">
                <a:tc>
                  <a:txBody>
                    <a:bodyPr/>
                    <a:lstStyle/>
                    <a:p>
                      <a:endParaRPr lang="en-US" sz="1600" dirty="0">
                        <a:effectLst/>
                        <a:latin typeface="+mn-lt"/>
                        <a:cs typeface="Times New Roman" panose="02020603050405020304" pitchFamily="18" charset="0"/>
                      </a:endParaRPr>
                    </a:p>
                  </a:txBody>
                  <a:tcPr marL="68580" marR="68580" marT="0" marB="0">
                    <a:noFill/>
                  </a:tcPr>
                </a:tc>
                <a:tc gridSpan="5">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Agree or Strongly Agree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2">
                          <a:lumMod val="75000"/>
                        </a:schemeClr>
                      </a:solidFill>
                      <a:prstDash val="solid"/>
                      <a:round/>
                      <a:headEnd type="none" w="med" len="med"/>
                      <a:tailEnd type="none" w="med" len="med"/>
                    </a:lnR>
                    <a:noFill/>
                  </a:tcPr>
                </a:tc>
                <a:tc hMerge="1">
                  <a:txBody>
                    <a:bodyPr/>
                    <a:lstStyle/>
                    <a:p>
                      <a:pPr marL="0" marR="0" algn="ctr">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hMerge="1">
                  <a:txBody>
                    <a:bodyPr/>
                    <a:lstStyle/>
                    <a:p>
                      <a:pPr marL="0" marR="0" algn="ctr">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hMerge="1">
                  <a:txBody>
                    <a:bodyPr/>
                    <a:lstStyle/>
                    <a:p>
                      <a:pPr marL="0" marR="0" algn="ctr">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hMerge="1">
                  <a:txBody>
                    <a:bodyPr/>
                    <a:lstStyle/>
                    <a:p>
                      <a:pPr marL="0" marR="0" algn="ctr">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mn-lt"/>
                        </a:rPr>
                        <a:t>Mean*</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lumMod val="75000"/>
                        </a:schemeClr>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600" dirty="0">
                          <a:effectLst/>
                          <a:latin typeface="+mn-lt"/>
                        </a:rPr>
                        <a:t>P Value*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212969435"/>
                  </a:ext>
                </a:extLst>
              </a:tr>
              <a:tr h="57785">
                <a:tc>
                  <a:txBody>
                    <a:bodyPr/>
                    <a:lstStyle/>
                    <a:p>
                      <a:pPr marL="0" marR="0">
                        <a:lnSpc>
                          <a:spcPct val="107000"/>
                        </a:lnSpc>
                        <a:spcBef>
                          <a:spcPts val="0"/>
                        </a:spcBef>
                        <a:spcAft>
                          <a:spcPts val="0"/>
                        </a:spcAft>
                      </a:pP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mn-lt"/>
                        </a:rPr>
                        <a:t>Total (n=208)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Provider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(n=28)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Clinical Support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(n=104)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Admin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Support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(n=34)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Role Unknown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n=34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2">
                          <a:lumMod val="75000"/>
                        </a:schemeClr>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600" dirty="0">
                          <a:effectLst/>
                          <a:latin typeface="+mn-lt"/>
                        </a:rPr>
                        <a:t>(ECHO v </a:t>
                      </a:r>
                      <a:r>
                        <a:rPr lang="en-US" sz="1600" dirty="0" err="1">
                          <a:effectLst/>
                          <a:latin typeface="+mn-lt"/>
                        </a:rPr>
                        <a:t>SOuND</a:t>
                      </a:r>
                      <a:r>
                        <a:rPr lang="en-US" sz="1600" dirty="0">
                          <a:effectLst/>
                          <a:latin typeface="+mn-lt"/>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lumMod val="75000"/>
                        </a:schemeClr>
                      </a:solidFill>
                      <a:prstDash val="solid"/>
                      <a:round/>
                      <a:headEnd type="none" w="med" len="med"/>
                      <a:tailEnd type="none" w="med" len="med"/>
                    </a:lnL>
                    <a:noFill/>
                  </a:tcPr>
                </a:tc>
                <a:tc>
                  <a:txBody>
                    <a:bodyPr/>
                    <a:lstStyle/>
                    <a:p>
                      <a:pPr marL="0" marR="0" algn="ctr">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586229197"/>
                  </a:ext>
                </a:extLst>
              </a:tr>
              <a:tr h="182880">
                <a:tc>
                  <a:txBody>
                    <a:bodyPr/>
                    <a:lstStyle/>
                    <a:p>
                      <a:pPr marL="0" marR="0">
                        <a:lnSpc>
                          <a:spcPct val="107000"/>
                        </a:lnSpc>
                        <a:spcBef>
                          <a:spcPts val="0"/>
                        </a:spcBef>
                        <a:spcAft>
                          <a:spcPts val="0"/>
                        </a:spcAft>
                      </a:pPr>
                      <a:r>
                        <a:rPr lang="en-US" sz="1400" b="0" dirty="0">
                          <a:effectLst/>
                          <a:latin typeface="+mn-lt"/>
                        </a:rPr>
                        <a:t>Appropriate balance between instruction and practice.</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65</a:t>
                      </a: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61</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75</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lnR w="12700" cap="flat" cmpd="sng" algn="ctr">
                      <a:solidFill>
                        <a:schemeClr val="accent2">
                          <a:lumMod val="75000"/>
                        </a:schemeClr>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600" dirty="0">
                          <a:effectLst/>
                          <a:latin typeface="+mn-lt"/>
                        </a:rPr>
                        <a:t>3.5</a:t>
                      </a:r>
                    </a:p>
                    <a:p>
                      <a:pPr marL="0" marR="0" algn="ctr">
                        <a:lnSpc>
                          <a:spcPct val="107000"/>
                        </a:lnSpc>
                        <a:spcBef>
                          <a:spcPts val="0"/>
                        </a:spcBef>
                        <a:spcAft>
                          <a:spcPts val="0"/>
                        </a:spcAft>
                      </a:pPr>
                      <a:r>
                        <a:rPr lang="en-US" sz="1600" dirty="0">
                          <a:effectLst/>
                          <a:latin typeface="+mn-lt"/>
                        </a:rPr>
                        <a:t>3.8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lumMod val="75000"/>
                        </a:schemeClr>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600">
                          <a:effectLst/>
                          <a:latin typeface="+mn-lt"/>
                        </a:rPr>
                        <a:t>.0369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251729673"/>
                  </a:ext>
                </a:extLst>
              </a:tr>
              <a:tr h="182880">
                <a:tc>
                  <a:txBody>
                    <a:bodyPr/>
                    <a:lstStyle/>
                    <a:p>
                      <a:pPr marL="0" marR="0">
                        <a:lnSpc>
                          <a:spcPct val="107000"/>
                        </a:lnSpc>
                        <a:spcBef>
                          <a:spcPts val="0"/>
                        </a:spcBef>
                        <a:spcAft>
                          <a:spcPts val="0"/>
                        </a:spcAft>
                      </a:pPr>
                      <a:r>
                        <a:rPr lang="en-US" sz="1400" b="0" dirty="0">
                          <a:effectLst/>
                          <a:latin typeface="+mn-lt"/>
                        </a:rPr>
                        <a:t>The complexity of the topic was appropriate for me.</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66</a:t>
                      </a: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75</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74</a:t>
                      </a:r>
                    </a:p>
                  </a:txBody>
                  <a:tcPr marL="68580" marR="68580" marT="0" marB="0" anchor="ctr">
                    <a:no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47</a:t>
                      </a:r>
                    </a:p>
                  </a:txBody>
                  <a:tcPr marL="68580" marR="68580" marT="0" marB="0" anchor="ctr">
                    <a:lnR w="12700" cap="flat" cmpd="sng" algn="ctr">
                      <a:solidFill>
                        <a:schemeClr val="accent2">
                          <a:lumMod val="75000"/>
                        </a:schemeClr>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600" dirty="0">
                          <a:effectLst/>
                          <a:latin typeface="+mn-lt"/>
                        </a:rPr>
                        <a:t>3.8 </a:t>
                      </a:r>
                    </a:p>
                    <a:p>
                      <a:pPr marL="0" marR="0" algn="ctr">
                        <a:lnSpc>
                          <a:spcPct val="107000"/>
                        </a:lnSpc>
                        <a:spcBef>
                          <a:spcPts val="0"/>
                        </a:spcBef>
                        <a:spcAft>
                          <a:spcPts val="0"/>
                        </a:spcAft>
                      </a:pPr>
                      <a:r>
                        <a:rPr lang="en-US" sz="1600" dirty="0">
                          <a:effectLst/>
                          <a:latin typeface="+mn-lt"/>
                        </a:rPr>
                        <a:t>3.8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lumMod val="75000"/>
                        </a:schemeClr>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600" dirty="0">
                          <a:solidFill>
                            <a:schemeClr val="tx1">
                              <a:lumMod val="50000"/>
                              <a:lumOff val="50000"/>
                            </a:schemeClr>
                          </a:solidFill>
                          <a:effectLst/>
                          <a:latin typeface="+mn-lt"/>
                        </a:rPr>
                        <a:t>.4819</a:t>
                      </a:r>
                      <a:endParaRPr lang="en-US" sz="1600" dirty="0">
                        <a:solidFill>
                          <a:schemeClr val="tx1">
                            <a:lumMod val="50000"/>
                            <a:lumOff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789012265"/>
                  </a:ext>
                </a:extLst>
              </a:tr>
              <a:tr h="182880">
                <a:tc>
                  <a:txBody>
                    <a:bodyPr/>
                    <a:lstStyle/>
                    <a:p>
                      <a:pPr marL="0" marR="0">
                        <a:lnSpc>
                          <a:spcPct val="107000"/>
                        </a:lnSpc>
                        <a:spcBef>
                          <a:spcPts val="0"/>
                        </a:spcBef>
                        <a:spcAft>
                          <a:spcPts val="0"/>
                        </a:spcAft>
                      </a:pPr>
                      <a:r>
                        <a:rPr lang="en-US" sz="1400" b="0" dirty="0">
                          <a:effectLst/>
                          <a:latin typeface="+mn-lt"/>
                        </a:rPr>
                        <a:t>My understanding of the topic has improved…</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83</a:t>
                      </a: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88</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nchor="ctr">
                    <a:lnR w="12700" cap="flat" cmpd="sng" algn="ctr">
                      <a:solidFill>
                        <a:schemeClr val="accent2">
                          <a:lumMod val="75000"/>
                        </a:schemeClr>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600" dirty="0">
                          <a:effectLst/>
                          <a:latin typeface="+mn-lt"/>
                        </a:rPr>
                        <a:t>4.1</a:t>
                      </a:r>
                    </a:p>
                    <a:p>
                      <a:pPr marL="0" marR="0" algn="ctr">
                        <a:lnSpc>
                          <a:spcPct val="107000"/>
                        </a:lnSpc>
                        <a:spcBef>
                          <a:spcPts val="0"/>
                        </a:spcBef>
                        <a:spcAft>
                          <a:spcPts val="0"/>
                        </a:spcAft>
                      </a:pPr>
                      <a:r>
                        <a:rPr lang="en-US" sz="1600" dirty="0">
                          <a:effectLst/>
                          <a:latin typeface="+mn-lt"/>
                        </a:rPr>
                        <a:t>4.0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lumMod val="75000"/>
                        </a:schemeClr>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600" dirty="0">
                          <a:solidFill>
                            <a:schemeClr val="tx1">
                              <a:lumMod val="50000"/>
                              <a:lumOff val="50000"/>
                            </a:schemeClr>
                          </a:solidFill>
                          <a:effectLst/>
                          <a:latin typeface="+mn-lt"/>
                        </a:rPr>
                        <a:t>.6555</a:t>
                      </a:r>
                      <a:endParaRPr lang="en-US" sz="1600" dirty="0">
                        <a:solidFill>
                          <a:schemeClr val="tx1">
                            <a:lumMod val="50000"/>
                            <a:lumOff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70106800"/>
                  </a:ext>
                </a:extLst>
              </a:tr>
              <a:tr h="182880">
                <a:tc>
                  <a:txBody>
                    <a:bodyPr/>
                    <a:lstStyle/>
                    <a:p>
                      <a:pPr marL="0" marR="0">
                        <a:lnSpc>
                          <a:spcPct val="107000"/>
                        </a:lnSpc>
                        <a:spcBef>
                          <a:spcPts val="0"/>
                        </a:spcBef>
                        <a:spcAft>
                          <a:spcPts val="0"/>
                        </a:spcAft>
                      </a:pPr>
                      <a:r>
                        <a:rPr lang="en-US" sz="1400" b="0" dirty="0">
                          <a:effectLst/>
                          <a:latin typeface="+mn-lt"/>
                        </a:rPr>
                        <a:t>Information was presented…I could clearly understand.</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84</a:t>
                      </a: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93</a:t>
                      </a:r>
                    </a:p>
                  </a:txBody>
                  <a:tcPr marL="68580" marR="68580" marT="0" marB="0" anchor="ctr">
                    <a:no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84</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85</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77</a:t>
                      </a:r>
                    </a:p>
                  </a:txBody>
                  <a:tcPr marL="68580" marR="68580" marT="0" marB="0" anchor="ctr">
                    <a:lnR w="12700" cap="flat" cmpd="sng" algn="ctr">
                      <a:solidFill>
                        <a:schemeClr val="accent2">
                          <a:lumMod val="75000"/>
                        </a:schemeClr>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600" dirty="0">
                          <a:effectLst/>
                          <a:latin typeface="+mn-lt"/>
                        </a:rPr>
                        <a:t>3.8</a:t>
                      </a:r>
                    </a:p>
                    <a:p>
                      <a:pPr marL="0" marR="0" algn="ctr">
                        <a:lnSpc>
                          <a:spcPct val="107000"/>
                        </a:lnSpc>
                        <a:spcBef>
                          <a:spcPts val="0"/>
                        </a:spcBef>
                        <a:spcAft>
                          <a:spcPts val="0"/>
                        </a:spcAft>
                      </a:pPr>
                      <a:r>
                        <a:rPr lang="en-US" sz="1600" dirty="0">
                          <a:effectLst/>
                          <a:latin typeface="+mn-lt"/>
                        </a:rPr>
                        <a:t>3.8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lumMod val="75000"/>
                        </a:schemeClr>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600" dirty="0">
                          <a:solidFill>
                            <a:schemeClr val="tx1">
                              <a:lumMod val="50000"/>
                              <a:lumOff val="50000"/>
                            </a:schemeClr>
                          </a:solidFill>
                          <a:effectLst/>
                          <a:latin typeface="+mn-lt"/>
                        </a:rPr>
                        <a:t>.5062</a:t>
                      </a:r>
                      <a:endParaRPr lang="en-US" sz="1600" dirty="0">
                        <a:solidFill>
                          <a:schemeClr val="tx1">
                            <a:lumMod val="50000"/>
                            <a:lumOff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515039297"/>
                  </a:ext>
                </a:extLst>
              </a:tr>
              <a:tr h="182880">
                <a:tc>
                  <a:txBody>
                    <a:bodyPr/>
                    <a:lstStyle/>
                    <a:p>
                      <a:pPr marL="0" marR="0">
                        <a:lnSpc>
                          <a:spcPct val="107000"/>
                        </a:lnSpc>
                        <a:spcBef>
                          <a:spcPts val="0"/>
                        </a:spcBef>
                        <a:spcAft>
                          <a:spcPts val="0"/>
                        </a:spcAft>
                      </a:pPr>
                      <a:r>
                        <a:rPr lang="en-US" sz="1400" b="0" dirty="0">
                          <a:effectLst/>
                          <a:latin typeface="+mn-lt"/>
                        </a:rPr>
                        <a:t>I was satisfied overall.</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79</a:t>
                      </a: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79</a:t>
                      </a:r>
                    </a:p>
                  </a:txBody>
                  <a:tcPr marL="68580" marR="68580" marT="0" marB="0" anchor="ctr">
                    <a:no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77</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88</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77</a:t>
                      </a:r>
                    </a:p>
                  </a:txBody>
                  <a:tcPr marL="68580" marR="68580" marT="0" marB="0" anchor="ctr">
                    <a:lnR w="12700" cap="flat" cmpd="sng" algn="ctr">
                      <a:solidFill>
                        <a:schemeClr val="accent2">
                          <a:lumMod val="75000"/>
                        </a:schemeClr>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600" dirty="0">
                          <a:effectLst/>
                          <a:latin typeface="+mn-lt"/>
                        </a:rPr>
                        <a:t>4.1</a:t>
                      </a:r>
                    </a:p>
                    <a:p>
                      <a:pPr marL="0" marR="0" algn="ctr">
                        <a:lnSpc>
                          <a:spcPct val="107000"/>
                        </a:lnSpc>
                        <a:spcBef>
                          <a:spcPts val="0"/>
                        </a:spcBef>
                        <a:spcAft>
                          <a:spcPts val="0"/>
                        </a:spcAft>
                      </a:pPr>
                      <a:r>
                        <a:rPr lang="en-US" sz="1600" dirty="0">
                          <a:effectLst/>
                          <a:latin typeface="+mn-lt"/>
                        </a:rPr>
                        <a:t>4.0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lumMod val="75000"/>
                        </a:schemeClr>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600" dirty="0">
                          <a:solidFill>
                            <a:schemeClr val="tx1">
                              <a:lumMod val="50000"/>
                              <a:lumOff val="50000"/>
                            </a:schemeClr>
                          </a:solidFill>
                          <a:effectLst/>
                          <a:latin typeface="+mn-lt"/>
                        </a:rPr>
                        <a:t>.8938</a:t>
                      </a:r>
                      <a:endParaRPr lang="en-US" sz="1600" dirty="0">
                        <a:solidFill>
                          <a:schemeClr val="tx1">
                            <a:lumMod val="50000"/>
                            <a:lumOff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52634826"/>
                  </a:ext>
                </a:extLst>
              </a:tr>
              <a:tr h="182880">
                <a:tc>
                  <a:txBody>
                    <a:bodyPr/>
                    <a:lstStyle/>
                    <a:p>
                      <a:pPr marL="0" marR="0">
                        <a:lnSpc>
                          <a:spcPct val="107000"/>
                        </a:lnSpc>
                        <a:spcBef>
                          <a:spcPts val="0"/>
                        </a:spcBef>
                        <a:spcAft>
                          <a:spcPts val="0"/>
                        </a:spcAft>
                      </a:pPr>
                      <a:r>
                        <a:rPr lang="en-US" sz="1400" b="0" dirty="0">
                          <a:effectLst/>
                          <a:latin typeface="+mn-lt"/>
                        </a:rPr>
                        <a:t>I would recommend this series to others.</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79</a:t>
                      </a: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79</a:t>
                      </a:r>
                    </a:p>
                  </a:txBody>
                  <a:tcPr marL="68580" marR="68580" marT="0" marB="0" anchor="ctr">
                    <a:no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81</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85</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71</a:t>
                      </a:r>
                    </a:p>
                  </a:txBody>
                  <a:tcPr marL="68580" marR="68580" marT="0" marB="0" anchor="ctr">
                    <a:lnR w="12700" cap="flat" cmpd="sng" algn="ctr">
                      <a:solidFill>
                        <a:schemeClr val="accent2">
                          <a:lumMod val="75000"/>
                        </a:schemeClr>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600" dirty="0">
                          <a:effectLst/>
                          <a:latin typeface="+mn-lt"/>
                        </a:rPr>
                        <a:t>3.9</a:t>
                      </a:r>
                    </a:p>
                    <a:p>
                      <a:pPr marL="0" marR="0" algn="ctr">
                        <a:lnSpc>
                          <a:spcPct val="107000"/>
                        </a:lnSpc>
                        <a:spcBef>
                          <a:spcPts val="0"/>
                        </a:spcBef>
                        <a:spcAft>
                          <a:spcPts val="0"/>
                        </a:spcAft>
                      </a:pPr>
                      <a:r>
                        <a:rPr lang="en-US" sz="1600" dirty="0">
                          <a:effectLst/>
                          <a:latin typeface="+mn-lt"/>
                        </a:rPr>
                        <a:t>4.0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lumMod val="75000"/>
                        </a:schemeClr>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600" dirty="0">
                          <a:solidFill>
                            <a:schemeClr val="tx1">
                              <a:lumMod val="50000"/>
                              <a:lumOff val="50000"/>
                            </a:schemeClr>
                          </a:solidFill>
                          <a:effectLst/>
                          <a:latin typeface="+mn-lt"/>
                        </a:rPr>
                        <a:t>.2914</a:t>
                      </a:r>
                      <a:endParaRPr lang="en-US" sz="1600" dirty="0">
                        <a:solidFill>
                          <a:schemeClr val="tx1">
                            <a:lumMod val="50000"/>
                            <a:lumOff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75841193"/>
                  </a:ext>
                </a:extLst>
              </a:tr>
              <a:tr h="182880">
                <a:tc>
                  <a:txBody>
                    <a:bodyPr/>
                    <a:lstStyle/>
                    <a:p>
                      <a:pPr marL="0" marR="0">
                        <a:lnSpc>
                          <a:spcPct val="107000"/>
                        </a:lnSpc>
                        <a:spcBef>
                          <a:spcPts val="0"/>
                        </a:spcBef>
                        <a:spcAft>
                          <a:spcPts val="0"/>
                        </a:spcAft>
                      </a:pPr>
                      <a:r>
                        <a:rPr lang="en-US" sz="1400" b="0" dirty="0">
                          <a:effectLst/>
                          <a:latin typeface="+mn-lt"/>
                        </a:rPr>
                        <a:t>I have identified actions I will take</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68</a:t>
                      </a: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75</a:t>
                      </a:r>
                    </a:p>
                  </a:txBody>
                  <a:tcPr marL="68580" marR="68580" marT="0" marB="0" anchor="ctr">
                    <a:no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69</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68</a:t>
                      </a:r>
                    </a:p>
                  </a:txBody>
                  <a:tcPr marL="68580" marR="68580" marT="0" marB="0" anchor="ctr">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62</a:t>
                      </a:r>
                    </a:p>
                  </a:txBody>
                  <a:tcPr marL="68580" marR="68580" marT="0" marB="0" anchor="ctr">
                    <a:lnR w="12700" cap="flat" cmpd="sng" algn="ctr">
                      <a:solidFill>
                        <a:schemeClr val="accent2">
                          <a:lumMod val="75000"/>
                        </a:schemeClr>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600" dirty="0">
                          <a:effectLst/>
                          <a:latin typeface="+mn-lt"/>
                        </a:rPr>
                        <a:t>3.9</a:t>
                      </a:r>
                    </a:p>
                    <a:p>
                      <a:pPr marL="0" marR="0" algn="ctr">
                        <a:lnSpc>
                          <a:spcPct val="107000"/>
                        </a:lnSpc>
                        <a:spcBef>
                          <a:spcPts val="0"/>
                        </a:spcBef>
                        <a:spcAft>
                          <a:spcPts val="0"/>
                        </a:spcAft>
                      </a:pPr>
                      <a:r>
                        <a:rPr lang="en-US" sz="1600" dirty="0">
                          <a:effectLst/>
                          <a:latin typeface="+mn-lt"/>
                        </a:rPr>
                        <a:t>4.0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lumMod val="75000"/>
                        </a:schemeClr>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600" dirty="0">
                          <a:solidFill>
                            <a:schemeClr val="tx1">
                              <a:lumMod val="50000"/>
                              <a:lumOff val="50000"/>
                            </a:schemeClr>
                          </a:solidFill>
                          <a:effectLst/>
                          <a:latin typeface="+mn-lt"/>
                        </a:rPr>
                        <a:t>.1238</a:t>
                      </a:r>
                      <a:endParaRPr lang="en-US" sz="1600" dirty="0">
                        <a:solidFill>
                          <a:schemeClr val="tx1">
                            <a:lumMod val="50000"/>
                            <a:lumOff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045175108"/>
                  </a:ext>
                </a:extLst>
              </a:tr>
            </a:tbl>
          </a:graphicData>
        </a:graphic>
      </p:graphicFrame>
      <p:sp>
        <p:nvSpPr>
          <p:cNvPr id="6" name="Oval 5">
            <a:extLst>
              <a:ext uri="{FF2B5EF4-FFF2-40B4-BE49-F238E27FC236}">
                <a16:creationId xmlns:a16="http://schemas.microsoft.com/office/drawing/2014/main" id="{EC67B261-DB33-4311-BAC4-CF6941190951}"/>
              </a:ext>
            </a:extLst>
          </p:cNvPr>
          <p:cNvSpPr/>
          <p:nvPr/>
        </p:nvSpPr>
        <p:spPr>
          <a:xfrm>
            <a:off x="4924425" y="1678777"/>
            <a:ext cx="1285875" cy="4635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42047C-1F53-42FB-B63B-1F0D2D738B12}"/>
              </a:ext>
            </a:extLst>
          </p:cNvPr>
          <p:cNvSpPr/>
          <p:nvPr/>
        </p:nvSpPr>
        <p:spPr>
          <a:xfrm>
            <a:off x="6019800" y="1740394"/>
            <a:ext cx="3762375" cy="43175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CC63F1-300C-4EAA-BA9D-C34E97FA563B}"/>
              </a:ext>
            </a:extLst>
          </p:cNvPr>
          <p:cNvSpPr/>
          <p:nvPr/>
        </p:nvSpPr>
        <p:spPr>
          <a:xfrm>
            <a:off x="9634537" y="1098107"/>
            <a:ext cx="2108284" cy="514784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64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40" y="313198"/>
            <a:ext cx="10058400" cy="766822"/>
          </a:xfrm>
        </p:spPr>
        <p:txBody>
          <a:bodyPr>
            <a:noAutofit/>
          </a:bodyPr>
          <a:lstStyle/>
          <a:p>
            <a:r>
              <a:rPr lang="en-US" sz="2800" b="1" dirty="0"/>
              <a:t>Self-rated ability to deliver MAT before and after training (n = 208)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851" y="198377"/>
            <a:ext cx="1996381" cy="766822"/>
          </a:xfrm>
          <a:prstGeom prst="rect">
            <a:avLst/>
          </a:prstGeom>
        </p:spPr>
      </p:pic>
      <p:sp>
        <p:nvSpPr>
          <p:cNvPr id="8" name="TextBox 7">
            <a:extLst>
              <a:ext uri="{FF2B5EF4-FFF2-40B4-BE49-F238E27FC236}">
                <a16:creationId xmlns:a16="http://schemas.microsoft.com/office/drawing/2014/main" id="{D7DF24D9-7301-404C-97F2-3BD36DA1CDF2}"/>
              </a:ext>
            </a:extLst>
          </p:cNvPr>
          <p:cNvSpPr txBox="1"/>
          <p:nvPr/>
        </p:nvSpPr>
        <p:spPr>
          <a:xfrm>
            <a:off x="2695787" y="5846566"/>
            <a:ext cx="4602823" cy="338554"/>
          </a:xfrm>
          <a:prstGeom prst="rect">
            <a:avLst/>
          </a:prstGeom>
          <a:noFill/>
        </p:spPr>
        <p:txBody>
          <a:bodyPr wrap="square" rtlCol="0">
            <a:spAutoFit/>
          </a:bodyPr>
          <a:lstStyle/>
          <a:p>
            <a:r>
              <a:rPr lang="en-US" sz="1600" dirty="0"/>
              <a:t>*Adjusted for role; P &lt; .0001 for all</a:t>
            </a:r>
          </a:p>
        </p:txBody>
      </p:sp>
      <p:sp>
        <p:nvSpPr>
          <p:cNvPr id="10" name="TextBox 9">
            <a:extLst>
              <a:ext uri="{FF2B5EF4-FFF2-40B4-BE49-F238E27FC236}">
                <a16:creationId xmlns:a16="http://schemas.microsoft.com/office/drawing/2014/main" id="{F6AEE2B2-90A8-4E70-8F19-47B8B3F47D3C}"/>
              </a:ext>
            </a:extLst>
          </p:cNvPr>
          <p:cNvSpPr txBox="1"/>
          <p:nvPr/>
        </p:nvSpPr>
        <p:spPr>
          <a:xfrm>
            <a:off x="831028" y="1266402"/>
            <a:ext cx="3729519" cy="369332"/>
          </a:xfrm>
          <a:prstGeom prst="rect">
            <a:avLst/>
          </a:prstGeom>
          <a:noFill/>
        </p:spPr>
        <p:txBody>
          <a:bodyPr wrap="square" rtlCol="0">
            <a:spAutoFit/>
          </a:bodyPr>
          <a:lstStyle/>
          <a:p>
            <a:r>
              <a:rPr lang="en-US" b="1" i="1" dirty="0">
                <a:solidFill>
                  <a:srgbClr val="0070C0"/>
                </a:solidFill>
              </a:rPr>
              <a:t>How would you rate your ability to…</a:t>
            </a:r>
          </a:p>
        </p:txBody>
      </p:sp>
      <p:graphicFrame>
        <p:nvGraphicFramePr>
          <p:cNvPr id="9" name="Chart 8">
            <a:extLst>
              <a:ext uri="{FF2B5EF4-FFF2-40B4-BE49-F238E27FC236}">
                <a16:creationId xmlns:a16="http://schemas.microsoft.com/office/drawing/2014/main" id="{C4BE2E95-9A8C-49FA-9ADF-88FF2F99E008}"/>
              </a:ext>
            </a:extLst>
          </p:cNvPr>
          <p:cNvGraphicFramePr>
            <a:graphicFrameLocks/>
          </p:cNvGraphicFramePr>
          <p:nvPr>
            <p:extLst>
              <p:ext uri="{D42A27DB-BD31-4B8C-83A1-F6EECF244321}">
                <p14:modId xmlns:p14="http://schemas.microsoft.com/office/powerpoint/2010/main" val="93299129"/>
              </p:ext>
            </p:extLst>
          </p:nvPr>
        </p:nvGraphicFramePr>
        <p:xfrm>
          <a:off x="2856477" y="1620941"/>
          <a:ext cx="8323248" cy="420964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61474" y="2566736"/>
            <a:ext cx="1876926" cy="1631216"/>
          </a:xfrm>
          <a:prstGeom prst="rect">
            <a:avLst/>
          </a:prstGeom>
          <a:noFill/>
        </p:spPr>
        <p:txBody>
          <a:bodyPr wrap="square" rtlCol="0">
            <a:spAutoFit/>
          </a:bodyPr>
          <a:lstStyle/>
          <a:p>
            <a:pPr>
              <a:spcBef>
                <a:spcPts val="300"/>
              </a:spcBef>
            </a:pPr>
            <a:r>
              <a:rPr lang="en-US" dirty="0"/>
              <a:t>0 – no ability/skill</a:t>
            </a:r>
          </a:p>
          <a:p>
            <a:pPr>
              <a:spcBef>
                <a:spcPts val="300"/>
              </a:spcBef>
            </a:pPr>
            <a:r>
              <a:rPr lang="en-US" dirty="0"/>
              <a:t>1 = slight ability</a:t>
            </a:r>
          </a:p>
          <a:p>
            <a:pPr>
              <a:spcBef>
                <a:spcPts val="300"/>
              </a:spcBef>
            </a:pPr>
            <a:r>
              <a:rPr lang="en-US" dirty="0"/>
              <a:t>2 = average</a:t>
            </a:r>
          </a:p>
          <a:p>
            <a:pPr>
              <a:spcBef>
                <a:spcPts val="300"/>
              </a:spcBef>
            </a:pPr>
            <a:r>
              <a:rPr lang="en-US" dirty="0"/>
              <a:t>3 = competent</a:t>
            </a:r>
          </a:p>
          <a:p>
            <a:pPr>
              <a:spcBef>
                <a:spcPts val="300"/>
              </a:spcBef>
            </a:pPr>
            <a:r>
              <a:rPr lang="en-US" dirty="0"/>
              <a:t>4 = expert</a:t>
            </a:r>
          </a:p>
        </p:txBody>
      </p:sp>
    </p:spTree>
    <p:extLst>
      <p:ext uri="{BB962C8B-B14F-4D97-AF65-F5344CB8AC3E}">
        <p14:creationId xmlns:p14="http://schemas.microsoft.com/office/powerpoint/2010/main" val="4269174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40" y="313198"/>
            <a:ext cx="10058400" cy="766822"/>
          </a:xfrm>
        </p:spPr>
        <p:txBody>
          <a:bodyPr>
            <a:noAutofit/>
          </a:bodyPr>
          <a:lstStyle/>
          <a:p>
            <a:r>
              <a:rPr lang="en-US" sz="2800" b="1" dirty="0"/>
              <a:t>Self-rated ability to deliver MAT before and after training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851" y="198377"/>
            <a:ext cx="1996381" cy="766822"/>
          </a:xfrm>
          <a:prstGeom prst="rect">
            <a:avLst/>
          </a:prstGeom>
        </p:spPr>
      </p:pic>
      <p:pic>
        <p:nvPicPr>
          <p:cNvPr id="4" name="Picture 3">
            <a:extLst>
              <a:ext uri="{FF2B5EF4-FFF2-40B4-BE49-F238E27FC236}">
                <a16:creationId xmlns:a16="http://schemas.microsoft.com/office/drawing/2014/main" id="{64F8F543-B07A-4C32-A208-1B22F9A3A6F6}"/>
              </a:ext>
            </a:extLst>
          </p:cNvPr>
          <p:cNvPicPr/>
          <p:nvPr/>
        </p:nvPicPr>
        <p:blipFill rotWithShape="1">
          <a:blip r:embed="rId4"/>
          <a:srcRect l="28887" t="14240"/>
          <a:stretch/>
        </p:blipFill>
        <p:spPr bwMode="auto">
          <a:xfrm>
            <a:off x="5372100" y="1466849"/>
            <a:ext cx="5382940" cy="4509453"/>
          </a:xfrm>
          <a:prstGeom prst="rect">
            <a:avLst/>
          </a:prstGeom>
          <a:ln>
            <a:noFill/>
          </a:ln>
          <a:extLst>
            <a:ext uri="{53640926-AAD7-44D8-BBD7-CCE9431645EC}">
              <a14:shadowObscured xmlns:a14="http://schemas.microsoft.com/office/drawing/2010/main"/>
            </a:ext>
          </a:extLst>
        </p:spPr>
      </p:pic>
      <p:graphicFrame>
        <p:nvGraphicFramePr>
          <p:cNvPr id="6" name="Table 5">
            <a:extLst>
              <a:ext uri="{FF2B5EF4-FFF2-40B4-BE49-F238E27FC236}">
                <a16:creationId xmlns:a16="http://schemas.microsoft.com/office/drawing/2014/main" id="{CA5A0B41-F6D2-4E7B-8137-8BB52D717233}"/>
              </a:ext>
            </a:extLst>
          </p:cNvPr>
          <p:cNvGraphicFramePr>
            <a:graphicFrameLocks noGrp="1"/>
          </p:cNvGraphicFramePr>
          <p:nvPr>
            <p:extLst>
              <p:ext uri="{D42A27DB-BD31-4B8C-83A1-F6EECF244321}">
                <p14:modId xmlns:p14="http://schemas.microsoft.com/office/powerpoint/2010/main" val="2866092038"/>
              </p:ext>
            </p:extLst>
          </p:nvPr>
        </p:nvGraphicFramePr>
        <p:xfrm>
          <a:off x="1325367" y="1726267"/>
          <a:ext cx="4132008" cy="4085490"/>
        </p:xfrm>
        <a:graphic>
          <a:graphicData uri="http://schemas.openxmlformats.org/drawingml/2006/table">
            <a:tbl>
              <a:tblPr firstRow="1" firstCol="1" bandRow="1">
                <a:tableStyleId>{5C22544A-7EE6-4342-B048-85BDC9FD1C3A}</a:tableStyleId>
              </a:tblPr>
              <a:tblGrid>
                <a:gridCol w="3018319">
                  <a:extLst>
                    <a:ext uri="{9D8B030D-6E8A-4147-A177-3AD203B41FA5}">
                      <a16:colId xmlns:a16="http://schemas.microsoft.com/office/drawing/2014/main" val="196227037"/>
                    </a:ext>
                  </a:extLst>
                </a:gridCol>
                <a:gridCol w="1113689">
                  <a:extLst>
                    <a:ext uri="{9D8B030D-6E8A-4147-A177-3AD203B41FA5}">
                      <a16:colId xmlns:a16="http://schemas.microsoft.com/office/drawing/2014/main" val="4002291384"/>
                    </a:ext>
                  </a:extLst>
                </a:gridCol>
              </a:tblGrid>
              <a:tr h="220976">
                <a:tc rowSpan="2">
                  <a:txBody>
                    <a:bodyPr/>
                    <a:lstStyle/>
                    <a:p>
                      <a:pPr marL="0" marR="0" lvl="0" indent="0" algn="l" defTabSz="914332" rtl="0" eaLnBrk="1" fontAlgn="auto" latinLnBrk="0" hangingPunct="1">
                        <a:lnSpc>
                          <a:spcPct val="107000"/>
                        </a:lnSpc>
                        <a:spcBef>
                          <a:spcPts val="0"/>
                        </a:spcBef>
                        <a:spcAft>
                          <a:spcPts val="0"/>
                        </a:spcAft>
                        <a:buClrTx/>
                        <a:buSzTx/>
                        <a:buFontTx/>
                        <a:buNone/>
                        <a:tabLst/>
                        <a:defRPr/>
                      </a:pPr>
                      <a:r>
                        <a:rPr lang="en-US" sz="1200" b="0" dirty="0">
                          <a:solidFill>
                            <a:schemeClr val="tx1"/>
                          </a:solidFill>
                          <a:effectLst/>
                        </a:rPr>
                        <a:t>Determine appropriate patients for treatment with MAT.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b="0" dirty="0">
                          <a:solidFill>
                            <a:schemeClr val="tx1"/>
                          </a:solidFill>
                          <a:effectLst/>
                          <a:latin typeface="+mn-lt"/>
                          <a:ea typeface="Calibri" panose="020F0502020204030204" pitchFamily="34" charset="0"/>
                          <a:cs typeface="Times New Roman" panose="02020603050405020304" pitchFamily="18" charset="0"/>
                        </a:rPr>
                        <a:t>Before</a:t>
                      </a: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343734"/>
                  </a:ext>
                </a:extLst>
              </a:tr>
              <a:tr h="265625">
                <a:tc vMerge="1">
                  <a:txBody>
                    <a:bodyPr/>
                    <a:lstStyle/>
                    <a:p>
                      <a:pPr marL="0" marR="0">
                        <a:lnSpc>
                          <a:spcPct val="107000"/>
                        </a:lnSpc>
                        <a:spcBef>
                          <a:spcPts val="0"/>
                        </a:spcBef>
                        <a:spcAft>
                          <a:spcPts val="0"/>
                        </a:spcAft>
                      </a:pP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b="0" dirty="0">
                          <a:solidFill>
                            <a:schemeClr val="tx1"/>
                          </a:solidFill>
                          <a:effectLst/>
                          <a:latin typeface="+mn-lt"/>
                        </a:rPr>
                        <a:t>After</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2359357"/>
                  </a:ext>
                </a:extLst>
              </a:tr>
              <a:tr h="256057">
                <a:tc rowSpan="2">
                  <a:txBody>
                    <a:bodyPr/>
                    <a:lstStyle/>
                    <a:p>
                      <a:pPr marL="0" marR="0" lvl="0" indent="0" algn="l" defTabSz="914332" rtl="0" eaLnBrk="1" fontAlgn="auto" latinLnBrk="0" hangingPunct="1">
                        <a:lnSpc>
                          <a:spcPct val="107000"/>
                        </a:lnSpc>
                        <a:spcBef>
                          <a:spcPts val="0"/>
                        </a:spcBef>
                        <a:spcAft>
                          <a:spcPts val="0"/>
                        </a:spcAft>
                        <a:buClrTx/>
                        <a:buSzTx/>
                        <a:buFontTx/>
                        <a:buNone/>
                        <a:tabLst/>
                        <a:defRPr/>
                      </a:pPr>
                      <a:r>
                        <a:rPr lang="en-US" sz="1200" b="0" dirty="0">
                          <a:solidFill>
                            <a:schemeClr val="tx1"/>
                          </a:solidFill>
                          <a:effectLst/>
                        </a:rPr>
                        <a:t>Describe how buprenorphine can be used in the treatment of opioid addicted patients.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b="0" dirty="0">
                          <a:solidFill>
                            <a:schemeClr val="tx1"/>
                          </a:solidFill>
                          <a:effectLst/>
                          <a:latin typeface="+mn-lt"/>
                        </a:rPr>
                        <a:t>Before</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0252443"/>
                  </a:ext>
                </a:extLst>
              </a:tr>
              <a:tr h="277538">
                <a:tc vMerge="1">
                  <a:txBody>
                    <a:bodyPr/>
                    <a:lstStyle/>
                    <a:p>
                      <a:pPr marL="0" marR="0">
                        <a:lnSpc>
                          <a:spcPct val="107000"/>
                        </a:lnSpc>
                        <a:spcBef>
                          <a:spcPts val="0"/>
                        </a:spcBef>
                        <a:spcAft>
                          <a:spcPts val="0"/>
                        </a:spcAft>
                      </a:pP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b="0" dirty="0">
                          <a:solidFill>
                            <a:schemeClr val="tx1"/>
                          </a:solidFill>
                          <a:effectLst/>
                          <a:latin typeface="+mn-lt"/>
                        </a:rPr>
                        <a:t>After</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891693"/>
                  </a:ext>
                </a:extLst>
              </a:tr>
              <a:tr h="220976">
                <a:tc rowSpan="2">
                  <a:txBody>
                    <a:bodyPr/>
                    <a:lstStyle/>
                    <a:p>
                      <a:pPr marL="0" marR="0">
                        <a:lnSpc>
                          <a:spcPct val="107000"/>
                        </a:lnSpc>
                        <a:spcBef>
                          <a:spcPts val="0"/>
                        </a:spcBef>
                        <a:spcAft>
                          <a:spcPts val="0"/>
                        </a:spcAft>
                      </a:pPr>
                      <a:r>
                        <a:rPr lang="en-US" sz="1200" b="0" dirty="0">
                          <a:solidFill>
                            <a:schemeClr val="tx1"/>
                          </a:solidFill>
                          <a:effectLst/>
                        </a:rPr>
                        <a:t>Manage MAT patients who are receiving MAT for their OUD.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b="0" dirty="0">
                          <a:solidFill>
                            <a:schemeClr val="tx1"/>
                          </a:solidFill>
                          <a:effectLst/>
                          <a:latin typeface="+mn-lt"/>
                        </a:rPr>
                        <a:t>Before</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9997090"/>
                  </a:ext>
                </a:extLst>
              </a:tr>
              <a:tr h="287818">
                <a:tc vMerge="1">
                  <a:txBody>
                    <a:bodyPr/>
                    <a:lstStyle/>
                    <a:p>
                      <a:pPr marL="0" marR="0">
                        <a:lnSpc>
                          <a:spcPct val="107000"/>
                        </a:lnSpc>
                        <a:spcBef>
                          <a:spcPts val="0"/>
                        </a:spcBef>
                        <a:spcAft>
                          <a:spcPts val="0"/>
                        </a:spcAft>
                      </a:pP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b="0" dirty="0">
                          <a:solidFill>
                            <a:schemeClr val="tx1"/>
                          </a:solidFill>
                          <a:effectLst/>
                          <a:latin typeface="+mn-lt"/>
                        </a:rPr>
                        <a:t>After</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3265203"/>
                  </a:ext>
                </a:extLst>
              </a:tr>
              <a:tr h="263094">
                <a:tc rowSpan="2">
                  <a:txBody>
                    <a:bodyPr/>
                    <a:lstStyle/>
                    <a:p>
                      <a:pPr marL="0" marR="0">
                        <a:lnSpc>
                          <a:spcPct val="107000"/>
                        </a:lnSpc>
                        <a:spcBef>
                          <a:spcPts val="0"/>
                        </a:spcBef>
                        <a:spcAft>
                          <a:spcPts val="0"/>
                        </a:spcAft>
                      </a:pPr>
                      <a:r>
                        <a:rPr lang="en-US" sz="1200" b="0" dirty="0">
                          <a:solidFill>
                            <a:schemeClr val="tx1"/>
                          </a:solidFill>
                          <a:effectLst/>
                        </a:rPr>
                        <a:t>Describe the common behavioral health co-morbidities associated with opioid addiction.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b="0" dirty="0">
                          <a:solidFill>
                            <a:schemeClr val="tx1"/>
                          </a:solidFill>
                          <a:effectLst/>
                          <a:latin typeface="+mn-lt"/>
                        </a:rPr>
                        <a:t>Before</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0055764"/>
                  </a:ext>
                </a:extLst>
              </a:tr>
              <a:tr h="255701">
                <a:tc vMerge="1">
                  <a:txBody>
                    <a:bodyPr/>
                    <a:lstStyle/>
                    <a:p>
                      <a:pPr marL="0" marR="0">
                        <a:lnSpc>
                          <a:spcPct val="107000"/>
                        </a:lnSpc>
                        <a:spcBef>
                          <a:spcPts val="0"/>
                        </a:spcBef>
                        <a:spcAft>
                          <a:spcPts val="0"/>
                        </a:spcAft>
                      </a:pP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b="0" dirty="0">
                          <a:solidFill>
                            <a:schemeClr val="tx1"/>
                          </a:solidFill>
                          <a:effectLst/>
                          <a:latin typeface="+mn-lt"/>
                        </a:rPr>
                        <a:t>After</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1326199"/>
                  </a:ext>
                </a:extLst>
              </a:tr>
              <a:tr h="248120">
                <a:tc rowSpan="2">
                  <a:txBody>
                    <a:bodyPr/>
                    <a:lstStyle/>
                    <a:p>
                      <a:pPr marL="0" marR="0">
                        <a:lnSpc>
                          <a:spcPct val="107000"/>
                        </a:lnSpc>
                        <a:spcBef>
                          <a:spcPts val="0"/>
                        </a:spcBef>
                        <a:spcAft>
                          <a:spcPts val="0"/>
                        </a:spcAft>
                      </a:pPr>
                      <a:r>
                        <a:rPr lang="en-US" sz="1200" b="0" dirty="0">
                          <a:solidFill>
                            <a:schemeClr val="tx1"/>
                          </a:solidFill>
                          <a:effectLst/>
                        </a:rPr>
                        <a:t>Describe the common medical co-morbidities associated with opioid addiction.</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b="0" dirty="0">
                          <a:solidFill>
                            <a:schemeClr val="tx1"/>
                          </a:solidFill>
                          <a:effectLst/>
                          <a:latin typeface="+mn-lt"/>
                        </a:rPr>
                        <a:t>Before</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8627846"/>
                  </a:ext>
                </a:extLst>
              </a:tr>
              <a:tr h="238197">
                <a:tc vMerge="1">
                  <a:txBody>
                    <a:bodyPr/>
                    <a:lstStyle/>
                    <a:p>
                      <a:pPr marL="0" marR="0">
                        <a:lnSpc>
                          <a:spcPct val="107000"/>
                        </a:lnSpc>
                        <a:spcBef>
                          <a:spcPts val="0"/>
                        </a:spcBef>
                        <a:spcAft>
                          <a:spcPts val="0"/>
                        </a:spcAft>
                      </a:pP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b="0" dirty="0">
                          <a:solidFill>
                            <a:schemeClr val="tx1"/>
                          </a:solidFill>
                          <a:effectLst/>
                          <a:latin typeface="+mn-lt"/>
                        </a:rPr>
                        <a:t>After</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6537188"/>
                  </a:ext>
                </a:extLst>
              </a:tr>
              <a:tr h="220976">
                <a:tc rowSpan="2">
                  <a:txBody>
                    <a:bodyPr/>
                    <a:lstStyle/>
                    <a:p>
                      <a:pPr marL="0" marR="0">
                        <a:lnSpc>
                          <a:spcPct val="107000"/>
                        </a:lnSpc>
                        <a:spcBef>
                          <a:spcPts val="0"/>
                        </a:spcBef>
                        <a:spcAft>
                          <a:spcPts val="0"/>
                        </a:spcAft>
                      </a:pPr>
                      <a:r>
                        <a:rPr lang="en-US" sz="1200" b="0" dirty="0">
                          <a:solidFill>
                            <a:schemeClr val="tx1"/>
                          </a:solidFill>
                          <a:effectLst/>
                        </a:rPr>
                        <a:t>List the considerations for pregnant women when choosing MAT for OUD.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b="0" dirty="0">
                          <a:solidFill>
                            <a:schemeClr val="tx1"/>
                          </a:solidFill>
                          <a:effectLst/>
                          <a:latin typeface="+mn-lt"/>
                        </a:rPr>
                        <a:t>Before</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2859209"/>
                  </a:ext>
                </a:extLst>
              </a:tr>
              <a:tr h="314706">
                <a:tc vMerge="1">
                  <a:txBody>
                    <a:bodyPr/>
                    <a:lstStyle/>
                    <a:p>
                      <a:pPr marL="0" marR="0">
                        <a:lnSpc>
                          <a:spcPct val="107000"/>
                        </a:lnSpc>
                        <a:spcBef>
                          <a:spcPts val="0"/>
                        </a:spcBef>
                        <a:spcAft>
                          <a:spcPts val="0"/>
                        </a:spcAft>
                      </a:pP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b="0" dirty="0">
                          <a:solidFill>
                            <a:schemeClr val="tx1"/>
                          </a:solidFill>
                          <a:effectLst/>
                          <a:latin typeface="+mn-lt"/>
                        </a:rPr>
                        <a:t>After</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1276686"/>
                  </a:ext>
                </a:extLst>
              </a:tr>
              <a:tr h="220976">
                <a:tc rowSpan="2">
                  <a:txBody>
                    <a:bodyPr/>
                    <a:lstStyle/>
                    <a:p>
                      <a:pPr marL="0" marR="0">
                        <a:lnSpc>
                          <a:spcPct val="107000"/>
                        </a:lnSpc>
                        <a:spcBef>
                          <a:spcPts val="0"/>
                        </a:spcBef>
                        <a:spcAft>
                          <a:spcPts val="0"/>
                        </a:spcAft>
                      </a:pPr>
                      <a:r>
                        <a:rPr lang="en-US" sz="1200" b="0" dirty="0">
                          <a:solidFill>
                            <a:schemeClr val="tx1"/>
                          </a:solidFill>
                          <a:effectLst/>
                        </a:rPr>
                        <a:t>List considerations for youth when choosing MAT for OUD</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b="0" dirty="0">
                          <a:solidFill>
                            <a:schemeClr val="tx1"/>
                          </a:solidFill>
                          <a:effectLst/>
                          <a:latin typeface="+mn-lt"/>
                        </a:rPr>
                        <a:t>Before</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723404"/>
                  </a:ext>
                </a:extLst>
              </a:tr>
              <a:tr h="308936">
                <a:tc vMerge="1">
                  <a:txBody>
                    <a:bodyPr/>
                    <a:lstStyle/>
                    <a:p>
                      <a:pPr marL="0" marR="0">
                        <a:lnSpc>
                          <a:spcPct val="107000"/>
                        </a:lnSpc>
                        <a:spcBef>
                          <a:spcPts val="0"/>
                        </a:spcBef>
                        <a:spcAft>
                          <a:spcPts val="0"/>
                        </a:spcAft>
                      </a:pP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b="0" dirty="0">
                          <a:solidFill>
                            <a:schemeClr val="tx1"/>
                          </a:solidFill>
                          <a:effectLst/>
                          <a:latin typeface="+mn-lt"/>
                        </a:rPr>
                        <a:t>After</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7009472"/>
                  </a:ext>
                </a:extLst>
              </a:tr>
              <a:tr h="220976">
                <a:tc rowSpan="2">
                  <a:txBody>
                    <a:bodyPr/>
                    <a:lstStyle/>
                    <a:p>
                      <a:pPr marL="0" marR="0" lvl="0" indent="0" algn="l" defTabSz="914332" rtl="0" eaLnBrk="1" fontAlgn="auto" latinLnBrk="0" hangingPunct="1">
                        <a:lnSpc>
                          <a:spcPct val="107000"/>
                        </a:lnSpc>
                        <a:spcBef>
                          <a:spcPts val="0"/>
                        </a:spcBef>
                        <a:spcAft>
                          <a:spcPts val="0"/>
                        </a:spcAft>
                        <a:buClrTx/>
                        <a:buSzTx/>
                        <a:buFontTx/>
                        <a:buNone/>
                        <a:tabLst/>
                        <a:defRPr/>
                      </a:pPr>
                      <a:r>
                        <a:rPr lang="en-US" sz="1200" b="0" dirty="0">
                          <a:solidFill>
                            <a:schemeClr val="tx1"/>
                          </a:solidFill>
                          <a:effectLst/>
                        </a:rPr>
                        <a:t>Describe your clinic role in treating patients with OUD.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b="0" dirty="0">
                          <a:solidFill>
                            <a:schemeClr val="tx1"/>
                          </a:solidFill>
                          <a:effectLst/>
                          <a:latin typeface="+mn-lt"/>
                        </a:rPr>
                        <a:t>Before</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3591358"/>
                  </a:ext>
                </a:extLst>
              </a:tr>
              <a:tr h="220976">
                <a:tc vMerge="1">
                  <a:txBody>
                    <a:bodyPr/>
                    <a:lstStyle/>
                    <a:p>
                      <a:pPr marL="0" marR="0">
                        <a:lnSpc>
                          <a:spcPct val="107000"/>
                        </a:lnSpc>
                        <a:spcBef>
                          <a:spcPts val="0"/>
                        </a:spcBef>
                        <a:spcAft>
                          <a:spcPts val="0"/>
                        </a:spcAft>
                      </a:pP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b="0" dirty="0">
                          <a:solidFill>
                            <a:schemeClr val="tx1"/>
                          </a:solidFill>
                          <a:effectLst/>
                          <a:latin typeface="+mn-lt"/>
                        </a:rPr>
                        <a:t>After</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1784" marR="617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9799195"/>
                  </a:ext>
                </a:extLst>
              </a:tr>
            </a:tbl>
          </a:graphicData>
        </a:graphic>
      </p:graphicFrame>
      <p:sp>
        <p:nvSpPr>
          <p:cNvPr id="8" name="TextBox 7">
            <a:extLst>
              <a:ext uri="{FF2B5EF4-FFF2-40B4-BE49-F238E27FC236}">
                <a16:creationId xmlns:a16="http://schemas.microsoft.com/office/drawing/2014/main" id="{D7DF24D9-7301-404C-97F2-3BD36DA1CDF2}"/>
              </a:ext>
            </a:extLst>
          </p:cNvPr>
          <p:cNvSpPr txBox="1"/>
          <p:nvPr/>
        </p:nvSpPr>
        <p:spPr>
          <a:xfrm>
            <a:off x="5640512" y="5873560"/>
            <a:ext cx="4602823" cy="369332"/>
          </a:xfrm>
          <a:prstGeom prst="rect">
            <a:avLst/>
          </a:prstGeom>
          <a:noFill/>
        </p:spPr>
        <p:txBody>
          <a:bodyPr wrap="square" rtlCol="0">
            <a:spAutoFit/>
          </a:bodyPr>
          <a:lstStyle/>
          <a:p>
            <a:r>
              <a:rPr lang="en-US" dirty="0"/>
              <a:t>Adjusted for role; P &lt; .0001 for all</a:t>
            </a:r>
          </a:p>
        </p:txBody>
      </p:sp>
      <p:sp>
        <p:nvSpPr>
          <p:cNvPr id="10" name="TextBox 9">
            <a:extLst>
              <a:ext uri="{FF2B5EF4-FFF2-40B4-BE49-F238E27FC236}">
                <a16:creationId xmlns:a16="http://schemas.microsoft.com/office/drawing/2014/main" id="{F6AEE2B2-90A8-4E70-8F19-47B8B3F47D3C}"/>
              </a:ext>
            </a:extLst>
          </p:cNvPr>
          <p:cNvSpPr txBox="1"/>
          <p:nvPr/>
        </p:nvSpPr>
        <p:spPr>
          <a:xfrm>
            <a:off x="1294544" y="1299035"/>
            <a:ext cx="3729519" cy="369332"/>
          </a:xfrm>
          <a:prstGeom prst="rect">
            <a:avLst/>
          </a:prstGeom>
          <a:noFill/>
        </p:spPr>
        <p:txBody>
          <a:bodyPr wrap="square" rtlCol="0">
            <a:spAutoFit/>
          </a:bodyPr>
          <a:lstStyle/>
          <a:p>
            <a:r>
              <a:rPr lang="en-US" b="1" i="1" dirty="0">
                <a:solidFill>
                  <a:srgbClr val="0070C0"/>
                </a:solidFill>
              </a:rPr>
              <a:t>How would you rate your ability to…</a:t>
            </a:r>
          </a:p>
        </p:txBody>
      </p:sp>
      <p:graphicFrame>
        <p:nvGraphicFramePr>
          <p:cNvPr id="11" name="Table 10">
            <a:extLst>
              <a:ext uri="{FF2B5EF4-FFF2-40B4-BE49-F238E27FC236}">
                <a16:creationId xmlns:a16="http://schemas.microsoft.com/office/drawing/2014/main" id="{61EDA1BE-892F-4A44-9C31-42F971A7D860}"/>
              </a:ext>
            </a:extLst>
          </p:cNvPr>
          <p:cNvGraphicFramePr>
            <a:graphicFrameLocks noGrp="1"/>
          </p:cNvGraphicFramePr>
          <p:nvPr>
            <p:extLst>
              <p:ext uri="{D42A27DB-BD31-4B8C-83A1-F6EECF244321}">
                <p14:modId xmlns:p14="http://schemas.microsoft.com/office/powerpoint/2010/main" val="2961682036"/>
              </p:ext>
            </p:extLst>
          </p:nvPr>
        </p:nvGraphicFramePr>
        <p:xfrm>
          <a:off x="5457375" y="1244404"/>
          <a:ext cx="4785960" cy="370840"/>
        </p:xfrm>
        <a:graphic>
          <a:graphicData uri="http://schemas.openxmlformats.org/drawingml/2006/table">
            <a:tbl>
              <a:tblPr firstRow="1" bandRow="1">
                <a:tableStyleId>{5C22544A-7EE6-4342-B048-85BDC9FD1C3A}</a:tableStyleId>
              </a:tblPr>
              <a:tblGrid>
                <a:gridCol w="751147">
                  <a:extLst>
                    <a:ext uri="{9D8B030D-6E8A-4147-A177-3AD203B41FA5}">
                      <a16:colId xmlns:a16="http://schemas.microsoft.com/office/drawing/2014/main" val="3955146478"/>
                    </a:ext>
                  </a:extLst>
                </a:gridCol>
                <a:gridCol w="881781">
                  <a:extLst>
                    <a:ext uri="{9D8B030D-6E8A-4147-A177-3AD203B41FA5}">
                      <a16:colId xmlns:a16="http://schemas.microsoft.com/office/drawing/2014/main" val="3910704954"/>
                    </a:ext>
                  </a:extLst>
                </a:gridCol>
                <a:gridCol w="961942">
                  <a:extLst>
                    <a:ext uri="{9D8B030D-6E8A-4147-A177-3AD203B41FA5}">
                      <a16:colId xmlns:a16="http://schemas.microsoft.com/office/drawing/2014/main" val="2119439956"/>
                    </a:ext>
                  </a:extLst>
                </a:gridCol>
                <a:gridCol w="1215692">
                  <a:extLst>
                    <a:ext uri="{9D8B030D-6E8A-4147-A177-3AD203B41FA5}">
                      <a16:colId xmlns:a16="http://schemas.microsoft.com/office/drawing/2014/main" val="3484540274"/>
                    </a:ext>
                  </a:extLst>
                </a:gridCol>
                <a:gridCol w="975398">
                  <a:extLst>
                    <a:ext uri="{9D8B030D-6E8A-4147-A177-3AD203B41FA5}">
                      <a16:colId xmlns:a16="http://schemas.microsoft.com/office/drawing/2014/main" val="3735253264"/>
                    </a:ext>
                  </a:extLst>
                </a:gridCol>
              </a:tblGrid>
              <a:tr h="370840">
                <a:tc>
                  <a:txBody>
                    <a:bodyPr/>
                    <a:lstStyle/>
                    <a:p>
                      <a:r>
                        <a:rPr lang="en-US" sz="1200" b="0" dirty="0">
                          <a:solidFill>
                            <a:schemeClr val="tx1"/>
                          </a:solidFill>
                        </a:rPr>
                        <a:t>None (0)</a:t>
                      </a:r>
                    </a:p>
                  </a:txBody>
                  <a:tcPr anchor="ctr">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r>
                        <a:rPr lang="en-US" sz="1200" b="0" dirty="0">
                          <a:solidFill>
                            <a:schemeClr val="tx1"/>
                          </a:solidFill>
                        </a:rPr>
                        <a:t>Slight (1)</a:t>
                      </a:r>
                    </a:p>
                  </a:txBody>
                  <a:tcPr anchor="ctr">
                    <a:lnB w="6350" cap="flat" cmpd="sng" algn="ctr">
                      <a:solidFill>
                        <a:schemeClr val="tx1">
                          <a:lumMod val="50000"/>
                          <a:lumOff val="50000"/>
                        </a:schemeClr>
                      </a:solidFill>
                      <a:prstDash val="solid"/>
                      <a:round/>
                      <a:headEnd type="none" w="med" len="med"/>
                      <a:tailEnd type="none" w="med" len="med"/>
                    </a:lnB>
                    <a:solidFill>
                      <a:schemeClr val="bg1">
                        <a:lumMod val="75000"/>
                      </a:schemeClr>
                    </a:solidFill>
                  </a:tcPr>
                </a:tc>
                <a:tc>
                  <a:txBody>
                    <a:bodyPr/>
                    <a:lstStyle/>
                    <a:p>
                      <a:r>
                        <a:rPr lang="en-US" sz="1200" b="0" dirty="0">
                          <a:solidFill>
                            <a:schemeClr val="tx1"/>
                          </a:solidFill>
                        </a:rPr>
                        <a:t>Neutral (3)</a:t>
                      </a:r>
                    </a:p>
                  </a:txBody>
                  <a:tcPr anchor="ctr">
                    <a:lnB w="6350" cap="flat" cmpd="sng" algn="ctr">
                      <a:solidFill>
                        <a:schemeClr val="tx1">
                          <a:lumMod val="50000"/>
                          <a:lumOff val="50000"/>
                        </a:schemeClr>
                      </a:solidFill>
                      <a:prstDash val="solid"/>
                      <a:round/>
                      <a:headEnd type="none" w="med" len="med"/>
                      <a:tailEnd type="none" w="med" len="med"/>
                    </a:lnB>
                    <a:solidFill>
                      <a:schemeClr val="bg1">
                        <a:lumMod val="65000"/>
                      </a:schemeClr>
                    </a:solidFill>
                  </a:tcPr>
                </a:tc>
                <a:tc>
                  <a:txBody>
                    <a:bodyPr/>
                    <a:lstStyle/>
                    <a:p>
                      <a:r>
                        <a:rPr lang="en-US" sz="1200" b="0" dirty="0">
                          <a:solidFill>
                            <a:schemeClr val="bg1">
                              <a:lumMod val="85000"/>
                            </a:schemeClr>
                          </a:solidFill>
                        </a:rPr>
                        <a:t>Competent (4)</a:t>
                      </a:r>
                    </a:p>
                  </a:txBody>
                  <a:tcPr anchor="ctr">
                    <a:lnB w="6350" cap="flat" cmpd="sng" algn="ctr">
                      <a:solidFill>
                        <a:schemeClr val="tx1">
                          <a:lumMod val="50000"/>
                          <a:lumOff val="50000"/>
                        </a:schemeClr>
                      </a:solidFill>
                      <a:prstDash val="solid"/>
                      <a:round/>
                      <a:headEnd type="none" w="med" len="med"/>
                      <a:tailEnd type="none" w="med" len="med"/>
                    </a:lnB>
                    <a:solidFill>
                      <a:schemeClr val="bg1">
                        <a:lumMod val="50000"/>
                      </a:schemeClr>
                    </a:solidFill>
                  </a:tcPr>
                </a:tc>
                <a:tc>
                  <a:txBody>
                    <a:bodyPr/>
                    <a:lstStyle/>
                    <a:p>
                      <a:r>
                        <a:rPr lang="en-US" sz="1200" b="0" dirty="0">
                          <a:solidFill>
                            <a:schemeClr val="bg1">
                              <a:lumMod val="85000"/>
                            </a:schemeClr>
                          </a:solidFill>
                        </a:rPr>
                        <a:t>Expert (5)</a:t>
                      </a:r>
                    </a:p>
                  </a:txBody>
                  <a:tcPr anchor="ctr">
                    <a:lnB w="6350" cap="flat" cmpd="sng" algn="ctr">
                      <a:solidFill>
                        <a:schemeClr val="tx1">
                          <a:lumMod val="50000"/>
                          <a:lumOff val="50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664646538"/>
                  </a:ext>
                </a:extLst>
              </a:tr>
            </a:tbl>
          </a:graphicData>
        </a:graphic>
      </p:graphicFrame>
    </p:spTree>
    <p:extLst>
      <p:ext uri="{BB962C8B-B14F-4D97-AF65-F5344CB8AC3E}">
        <p14:creationId xmlns:p14="http://schemas.microsoft.com/office/powerpoint/2010/main" val="69125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40" y="313198"/>
            <a:ext cx="10058400" cy="766822"/>
          </a:xfrm>
        </p:spPr>
        <p:txBody>
          <a:bodyPr>
            <a:noAutofit/>
          </a:bodyPr>
          <a:lstStyle/>
          <a:p>
            <a:r>
              <a:rPr lang="en-US" sz="2800" b="1" dirty="0"/>
              <a:t>Mean Change Score:  Self-rated ability by study arm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851" y="198377"/>
            <a:ext cx="1996381" cy="766822"/>
          </a:xfrm>
          <a:prstGeom prst="rect">
            <a:avLst/>
          </a:prstGeom>
        </p:spPr>
      </p:pic>
      <p:sp>
        <p:nvSpPr>
          <p:cNvPr id="8" name="TextBox 7">
            <a:extLst>
              <a:ext uri="{FF2B5EF4-FFF2-40B4-BE49-F238E27FC236}">
                <a16:creationId xmlns:a16="http://schemas.microsoft.com/office/drawing/2014/main" id="{D7DF24D9-7301-404C-97F2-3BD36DA1CDF2}"/>
              </a:ext>
            </a:extLst>
          </p:cNvPr>
          <p:cNvSpPr txBox="1"/>
          <p:nvPr/>
        </p:nvSpPr>
        <p:spPr>
          <a:xfrm>
            <a:off x="1670625" y="5847796"/>
            <a:ext cx="3435631" cy="369332"/>
          </a:xfrm>
          <a:prstGeom prst="rect">
            <a:avLst/>
          </a:prstGeom>
          <a:noFill/>
        </p:spPr>
        <p:txBody>
          <a:bodyPr wrap="square" rtlCol="0">
            <a:spAutoFit/>
          </a:bodyPr>
          <a:lstStyle/>
          <a:p>
            <a:r>
              <a:rPr lang="en-US" dirty="0"/>
              <a:t>*Adjusted for role; P &lt; .0001 for all</a:t>
            </a:r>
          </a:p>
        </p:txBody>
      </p:sp>
      <p:graphicFrame>
        <p:nvGraphicFramePr>
          <p:cNvPr id="7" name="Chart 6">
            <a:extLst>
              <a:ext uri="{FF2B5EF4-FFF2-40B4-BE49-F238E27FC236}">
                <a16:creationId xmlns:a16="http://schemas.microsoft.com/office/drawing/2014/main" id="{367C17AA-1471-4FBC-8278-2A428F3C1480}"/>
              </a:ext>
            </a:extLst>
          </p:cNvPr>
          <p:cNvGraphicFramePr>
            <a:graphicFrameLocks/>
          </p:cNvGraphicFramePr>
          <p:nvPr>
            <p:extLst>
              <p:ext uri="{D42A27DB-BD31-4B8C-83A1-F6EECF244321}">
                <p14:modId xmlns:p14="http://schemas.microsoft.com/office/powerpoint/2010/main" val="3363312913"/>
              </p:ext>
            </p:extLst>
          </p:nvPr>
        </p:nvGraphicFramePr>
        <p:xfrm>
          <a:off x="1384820" y="1456771"/>
          <a:ext cx="9247738" cy="4391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930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40" y="313198"/>
            <a:ext cx="10058400" cy="766822"/>
          </a:xfrm>
        </p:spPr>
        <p:txBody>
          <a:bodyPr>
            <a:normAutofit/>
          </a:bodyPr>
          <a:lstStyle/>
          <a:p>
            <a:r>
              <a:rPr lang="en-US" sz="3600" dirty="0">
                <a:latin typeface="Calibri"/>
                <a:ea typeface="Calibri"/>
                <a:cs typeface="Calibri"/>
                <a:sym typeface="Calibri"/>
              </a:rPr>
              <a:t>Limitations</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851" y="198377"/>
            <a:ext cx="1996381" cy="766822"/>
          </a:xfrm>
          <a:prstGeom prst="rect">
            <a:avLst/>
          </a:prstGeom>
        </p:spPr>
      </p:pic>
      <p:sp>
        <p:nvSpPr>
          <p:cNvPr id="3" name="Rectangle 2">
            <a:extLst>
              <a:ext uri="{FF2B5EF4-FFF2-40B4-BE49-F238E27FC236}">
                <a16:creationId xmlns:a16="http://schemas.microsoft.com/office/drawing/2014/main" id="{264BD35A-B959-4CC6-92F5-1969386D718A}"/>
              </a:ext>
            </a:extLst>
          </p:cNvPr>
          <p:cNvSpPr/>
          <p:nvPr/>
        </p:nvSpPr>
        <p:spPr>
          <a:xfrm>
            <a:off x="875436" y="1580822"/>
            <a:ext cx="9700807" cy="173060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Overall response rate 47%</a:t>
            </a:r>
          </a:p>
          <a:p>
            <a:pPr marL="285750" indent="-285750">
              <a:lnSpc>
                <a:spcPct val="107000"/>
              </a:lnSpc>
              <a:spcAft>
                <a:spcPts val="800"/>
              </a:spcAft>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We do not yet have information on full implementation of MAT in the practices. </a:t>
            </a:r>
          </a:p>
          <a:p>
            <a:pPr marL="285750" indent="-285750">
              <a:lnSpc>
                <a:spcPct val="107000"/>
              </a:lnSpc>
              <a:spcAft>
                <a:spcPts val="800"/>
              </a:spcAft>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A cost comparison between </a:t>
            </a:r>
            <a:r>
              <a:rPr lang="en-US" sz="2200" dirty="0" err="1">
                <a:latin typeface="Calibri" panose="020F0502020204030204" pitchFamily="34" charset="0"/>
                <a:ea typeface="Calibri" panose="020F0502020204030204" pitchFamily="34" charset="0"/>
                <a:cs typeface="Times New Roman" panose="02020603050405020304" pitchFamily="18" charset="0"/>
              </a:rPr>
              <a:t>SOuND</a:t>
            </a:r>
            <a:r>
              <a:rPr lang="en-US" sz="2200" dirty="0">
                <a:latin typeface="Calibri" panose="020F0502020204030204" pitchFamily="34" charset="0"/>
                <a:ea typeface="Calibri" panose="020F0502020204030204" pitchFamily="34" charset="0"/>
                <a:cs typeface="Times New Roman" panose="02020603050405020304" pitchFamily="18" charset="0"/>
              </a:rPr>
              <a:t> and ECHO training models is beyond the scope of this analysis.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5128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40" y="313198"/>
            <a:ext cx="10058400" cy="766822"/>
          </a:xfrm>
        </p:spPr>
        <p:txBody>
          <a:bodyPr>
            <a:normAutofit/>
          </a:bodyPr>
          <a:lstStyle/>
          <a:p>
            <a:r>
              <a:rPr lang="en-US" sz="3600" dirty="0">
                <a:latin typeface="Calibri"/>
                <a:ea typeface="Calibri"/>
                <a:cs typeface="Calibri"/>
                <a:sym typeface="Calibri"/>
              </a:rPr>
              <a:t>Conclusions</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851" y="198377"/>
            <a:ext cx="1996381" cy="766822"/>
          </a:xfrm>
          <a:prstGeom prst="rect">
            <a:avLst/>
          </a:prstGeom>
        </p:spPr>
      </p:pic>
      <p:sp>
        <p:nvSpPr>
          <p:cNvPr id="3" name="Rectangle 2">
            <a:extLst>
              <a:ext uri="{FF2B5EF4-FFF2-40B4-BE49-F238E27FC236}">
                <a16:creationId xmlns:a16="http://schemas.microsoft.com/office/drawing/2014/main" id="{36B90485-7C78-4588-AFA0-292199D74124}"/>
              </a:ext>
            </a:extLst>
          </p:cNvPr>
          <p:cNvSpPr/>
          <p:nvPr/>
        </p:nvSpPr>
        <p:spPr>
          <a:xfrm>
            <a:off x="839056" y="1571664"/>
            <a:ext cx="10566881" cy="3247043"/>
          </a:xfrm>
          <a:prstGeom prst="rect">
            <a:avLst/>
          </a:prstGeom>
        </p:spPr>
        <p:txBody>
          <a:bodyPr wrap="square">
            <a:spAutoFit/>
          </a:bodyPr>
          <a:lstStyle/>
          <a:p>
            <a:pPr marL="285750" indent="-285750">
              <a:spcBef>
                <a:spcPts val="1800"/>
              </a:spcBef>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Study successfully reached the goal number of practices and substantial reach within participating practices.</a:t>
            </a:r>
          </a:p>
          <a:p>
            <a:pPr marL="285750" indent="-285750">
              <a:spcBef>
                <a:spcPts val="1800"/>
              </a:spcBef>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Overall response to curriculum is positive, across roles and in </a:t>
            </a:r>
            <a:r>
              <a:rPr lang="en-US" sz="2000" dirty="0" err="1">
                <a:latin typeface="Calibri" panose="020F0502020204030204" pitchFamily="34" charset="0"/>
                <a:ea typeface="Calibri" panose="020F0502020204030204" pitchFamily="34" charset="0"/>
                <a:cs typeface="Times New Roman" panose="02020603050405020304" pitchFamily="18" charset="0"/>
              </a:rPr>
              <a:t>SOuND</a:t>
            </a:r>
            <a:r>
              <a:rPr lang="en-US" sz="2000" dirty="0">
                <a:latin typeface="Calibri" panose="020F0502020204030204" pitchFamily="34" charset="0"/>
                <a:ea typeface="Calibri" panose="020F0502020204030204" pitchFamily="34" charset="0"/>
                <a:cs typeface="Times New Roman" panose="02020603050405020304" pitchFamily="18" charset="0"/>
              </a:rPr>
              <a:t> and ECHO participants.</a:t>
            </a:r>
          </a:p>
          <a:p>
            <a:pPr marL="285750" indent="-285750">
              <a:spcBef>
                <a:spcPts val="1800"/>
              </a:spcBef>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Overall, participant-reported knowledge and ability to deliver MAT improved significantly.  However, greater increases were reported by </a:t>
            </a:r>
            <a:r>
              <a:rPr lang="en-US" sz="2000" dirty="0" err="1">
                <a:latin typeface="Calibri" panose="020F0502020204030204" pitchFamily="34" charset="0"/>
                <a:ea typeface="Calibri" panose="020F0502020204030204" pitchFamily="34" charset="0"/>
                <a:cs typeface="Times New Roman" panose="02020603050405020304" pitchFamily="18" charset="0"/>
              </a:rPr>
              <a:t>SOuND</a:t>
            </a:r>
            <a:r>
              <a:rPr lang="en-US" sz="2000" dirty="0">
                <a:latin typeface="Calibri" panose="020F0502020204030204" pitchFamily="34" charset="0"/>
                <a:ea typeface="Calibri" panose="020F0502020204030204" pitchFamily="34" charset="0"/>
                <a:cs typeface="Times New Roman" panose="02020603050405020304" pitchFamily="18" charset="0"/>
              </a:rPr>
              <a:t> Team Training respondents.</a:t>
            </a:r>
          </a:p>
          <a:p>
            <a:pPr marL="285750" indent="-285750">
              <a:spcBef>
                <a:spcPts val="1800"/>
              </a:spcBef>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Team training is an important step in the progression towards MAT provision in primary care settings – beginning to improve knowledge and sense of ability and laying the groundwork for practice behavior change. </a:t>
            </a:r>
            <a:endParaRPr lang="en-US" sz="2000" dirty="0"/>
          </a:p>
        </p:txBody>
      </p:sp>
    </p:spTree>
    <p:extLst>
      <p:ext uri="{BB962C8B-B14F-4D97-AF65-F5344CB8AC3E}">
        <p14:creationId xmlns:p14="http://schemas.microsoft.com/office/powerpoint/2010/main" val="116867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069" y="222286"/>
            <a:ext cx="10058400" cy="813858"/>
          </a:xfrm>
        </p:spPr>
        <p:txBody>
          <a:bodyPr>
            <a:normAutofit fontScale="90000"/>
          </a:bodyPr>
          <a:lstStyle/>
          <a:p>
            <a:r>
              <a:rPr lang="en-US" sz="3733" dirty="0">
                <a:solidFill>
                  <a:schemeClr val="dk1"/>
                </a:solidFill>
                <a:latin typeface="Calibri" panose="020F0502020204030204" pitchFamily="34" charset="0"/>
                <a:ea typeface="Century Gothic"/>
                <a:cs typeface="Calibri" panose="020F0502020204030204" pitchFamily="34" charset="0"/>
                <a:sym typeface="Century Gothic"/>
              </a:rPr>
              <a:t>IT MATTTRs™ – a SNOCAP Study to Build MAT Capacity</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00505" y="1605650"/>
            <a:ext cx="10790989" cy="4452869"/>
          </a:xfrm>
        </p:spPr>
        <p:txBody>
          <a:bodyPr/>
          <a:lstStyle/>
          <a:p>
            <a:pPr marL="0" indent="0">
              <a:buNone/>
            </a:pPr>
            <a:r>
              <a:rPr lang="en-US" sz="2667" dirty="0"/>
              <a:t>A multi-faceted intervention to build primary care and behavioral health practices’ capacity to provide medication assisted treatment (MAT) for opioid use disorder (OUD).</a:t>
            </a:r>
          </a:p>
          <a:p>
            <a:pPr marL="0" indent="0">
              <a:buNone/>
            </a:pPr>
            <a:endParaRPr lang="en-US" dirty="0"/>
          </a:p>
          <a:p>
            <a:pPr marL="685783" indent="-609585">
              <a:buClr>
                <a:schemeClr val="tx1">
                  <a:lumMod val="85000"/>
                  <a:lumOff val="15000"/>
                </a:schemeClr>
              </a:buClr>
              <a:buFont typeface="+mj-lt"/>
              <a:buAutoNum type="arabicPeriod"/>
            </a:pPr>
            <a:r>
              <a:rPr lang="en-US" sz="2133" dirty="0"/>
              <a:t>Community Intervention</a:t>
            </a:r>
          </a:p>
          <a:p>
            <a:pPr marL="685783" indent="-609585">
              <a:buClr>
                <a:schemeClr val="tx1">
                  <a:lumMod val="85000"/>
                  <a:lumOff val="15000"/>
                </a:schemeClr>
              </a:buClr>
              <a:buFont typeface="+mj-lt"/>
              <a:buAutoNum type="arabicPeriod"/>
            </a:pPr>
            <a:r>
              <a:rPr lang="en-US" sz="2133" dirty="0"/>
              <a:t>Training providers</a:t>
            </a:r>
          </a:p>
          <a:p>
            <a:pPr marL="685783" indent="-609585">
              <a:buClr>
                <a:schemeClr val="tx1">
                  <a:lumMod val="85000"/>
                  <a:lumOff val="15000"/>
                </a:schemeClr>
              </a:buClr>
              <a:buFont typeface="+mj-lt"/>
              <a:buAutoNum type="arabicPeriod"/>
            </a:pPr>
            <a:r>
              <a:rPr lang="en-US" sz="3400" dirty="0">
                <a:solidFill>
                  <a:srgbClr val="0070C0"/>
                </a:solidFill>
              </a:rPr>
              <a:t>Training the practice team</a:t>
            </a:r>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8825" t="938" r="11482" b="3776"/>
          <a:stretch/>
        </p:blipFill>
        <p:spPr>
          <a:xfrm rot="5400000">
            <a:off x="7396895" y="2437452"/>
            <a:ext cx="3140363" cy="375478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6586" y="154893"/>
            <a:ext cx="1751215" cy="649945"/>
          </a:xfrm>
          <a:prstGeom prst="rect">
            <a:avLst/>
          </a:prstGeom>
        </p:spPr>
      </p:pic>
    </p:spTree>
    <p:extLst>
      <p:ext uri="{BB962C8B-B14F-4D97-AF65-F5344CB8AC3E}">
        <p14:creationId xmlns:p14="http://schemas.microsoft.com/office/powerpoint/2010/main" val="1503239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mt="29000"/>
          </a:blip>
          <a:stretch>
            <a:fillRect/>
          </a:stretch>
        </a:blipFill>
        <a:effectLst/>
      </p:bgPr>
    </p:bg>
    <p:spTree>
      <p:nvGrpSpPr>
        <p:cNvPr id="1" name="Shape 467"/>
        <p:cNvGrpSpPr/>
        <p:nvPr/>
      </p:nvGrpSpPr>
      <p:grpSpPr>
        <a:xfrm>
          <a:off x="0" y="0"/>
          <a:ext cx="0" cy="0"/>
          <a:chOff x="0" y="0"/>
          <a:chExt cx="0" cy="0"/>
        </a:xfrm>
      </p:grpSpPr>
      <p:sp>
        <p:nvSpPr>
          <p:cNvPr id="468" name="Google Shape;468;p62"/>
          <p:cNvSpPr txBox="1">
            <a:spLocks noGrp="1"/>
          </p:cNvSpPr>
          <p:nvPr>
            <p:ph type="title"/>
          </p:nvPr>
        </p:nvSpPr>
        <p:spPr>
          <a:xfrm>
            <a:off x="609600" y="238126"/>
            <a:ext cx="10157354" cy="798357"/>
          </a:xfrm>
          <a:prstGeom prst="rect">
            <a:avLst/>
          </a:prstGeom>
          <a:noFill/>
          <a:ln>
            <a:noFill/>
          </a:ln>
        </p:spPr>
        <p:txBody>
          <a:bodyPr spcFirstLastPara="1" wrap="square" lIns="121875" tIns="60925" rIns="121875" bIns="60925" anchor="b" anchorCtr="0">
            <a:noAutofit/>
          </a:bodyPr>
          <a:lstStyle/>
          <a:p>
            <a:r>
              <a:rPr lang="en-US" dirty="0"/>
              <a:t>Thanks to Study Team</a:t>
            </a:r>
            <a:endParaRPr dirty="0"/>
          </a:p>
        </p:txBody>
      </p:sp>
      <p:pic>
        <p:nvPicPr>
          <p:cNvPr id="477" name="Google Shape;477;p62"/>
          <p:cNvPicPr preferRelativeResize="0"/>
          <p:nvPr/>
        </p:nvPicPr>
        <p:blipFill rotWithShape="1">
          <a:blip r:embed="rId4">
            <a:alphaModFix/>
          </a:blip>
          <a:srcRect/>
          <a:stretch/>
        </p:blipFill>
        <p:spPr>
          <a:xfrm>
            <a:off x="10058401" y="304800"/>
            <a:ext cx="1785445" cy="685800"/>
          </a:xfrm>
          <a:prstGeom prst="rect">
            <a:avLst/>
          </a:prstGeom>
          <a:noFill/>
          <a:ln>
            <a:noFill/>
          </a:ln>
        </p:spPr>
      </p:pic>
      <p:sp>
        <p:nvSpPr>
          <p:cNvPr id="478" name="Google Shape;478;p62"/>
          <p:cNvSpPr txBox="1"/>
          <p:nvPr/>
        </p:nvSpPr>
        <p:spPr>
          <a:xfrm>
            <a:off x="691793" y="6115106"/>
            <a:ext cx="9582364" cy="357613"/>
          </a:xfrm>
          <a:prstGeom prst="rect">
            <a:avLst/>
          </a:prstGeom>
          <a:noFill/>
          <a:ln>
            <a:noFill/>
          </a:ln>
        </p:spPr>
        <p:txBody>
          <a:bodyPr spcFirstLastPara="1" wrap="square" lIns="91425" tIns="45700" rIns="91425" bIns="45700" anchor="t" anchorCtr="0">
            <a:noAutofit/>
          </a:bodyPr>
          <a:lstStyle/>
          <a:p>
            <a:pPr>
              <a:buClr>
                <a:srgbClr val="000000"/>
              </a:buClr>
            </a:pPr>
            <a:r>
              <a:rPr lang="en-US" sz="1600" b="1" kern="0" dirty="0">
                <a:solidFill>
                  <a:srgbClr val="374C81"/>
                </a:solidFill>
                <a:latin typeface="Century Gothic"/>
                <a:ea typeface="Century Gothic"/>
                <a:cs typeface="Century Gothic"/>
                <a:sym typeface="Century Gothic"/>
              </a:rPr>
              <a:t>Funded by the Agency for Healthcare Research and Quality</a:t>
            </a:r>
            <a:endParaRPr sz="1600" b="1" kern="0" dirty="0">
              <a:solidFill>
                <a:srgbClr val="000000"/>
              </a:solidFill>
              <a:latin typeface="Arial"/>
              <a:cs typeface="Arial"/>
              <a:sym typeface="Arial"/>
            </a:endParaRPr>
          </a:p>
        </p:txBody>
      </p:sp>
      <p:sp>
        <p:nvSpPr>
          <p:cNvPr id="4" name="TextBox 3">
            <a:extLst>
              <a:ext uri="{FF2B5EF4-FFF2-40B4-BE49-F238E27FC236}">
                <a16:creationId xmlns:a16="http://schemas.microsoft.com/office/drawing/2014/main" id="{0DCD982B-D51A-4ABC-A20E-1EBF68B46197}"/>
              </a:ext>
            </a:extLst>
          </p:cNvPr>
          <p:cNvSpPr txBox="1"/>
          <p:nvPr/>
        </p:nvSpPr>
        <p:spPr>
          <a:xfrm>
            <a:off x="3768903" y="2024009"/>
            <a:ext cx="2938409" cy="3093154"/>
          </a:xfrm>
          <a:prstGeom prst="rect">
            <a:avLst/>
          </a:prstGeom>
          <a:noFill/>
        </p:spPr>
        <p:txBody>
          <a:bodyPr wrap="square" rtlCol="0">
            <a:spAutoFit/>
          </a:bodyPr>
          <a:lstStyle/>
          <a:p>
            <a:pPr>
              <a:spcBef>
                <a:spcPts val="600"/>
              </a:spcBef>
            </a:pPr>
            <a:r>
              <a:rPr lang="en-US" sz="2000" dirty="0">
                <a:latin typeface="Calibri" panose="020F0502020204030204" pitchFamily="34" charset="0"/>
                <a:cs typeface="Calibri" panose="020F0502020204030204" pitchFamily="34" charset="0"/>
              </a:rPr>
              <a:t>Jack Westfall</a:t>
            </a:r>
          </a:p>
          <a:p>
            <a:pPr>
              <a:spcBef>
                <a:spcPts val="600"/>
              </a:spcBef>
            </a:pPr>
            <a:r>
              <a:rPr lang="en-US" sz="2000" dirty="0">
                <a:latin typeface="Calibri" panose="020F0502020204030204" pitchFamily="34" charset="0"/>
                <a:cs typeface="Calibri" panose="020F0502020204030204" pitchFamily="34" charset="0"/>
              </a:rPr>
              <a:t>Kristen </a:t>
            </a:r>
            <a:r>
              <a:rPr lang="en-US" sz="2000" dirty="0" err="1">
                <a:latin typeface="Calibri" panose="020F0502020204030204" pitchFamily="34" charset="0"/>
                <a:cs typeface="Calibri" panose="020F0502020204030204" pitchFamily="34" charset="0"/>
              </a:rPr>
              <a:t>Curcija</a:t>
            </a:r>
            <a:endParaRPr lang="en-US" sz="2000" dirty="0">
              <a:latin typeface="Calibri" panose="020F0502020204030204" pitchFamily="34" charset="0"/>
              <a:cs typeface="Calibri" panose="020F0502020204030204" pitchFamily="34" charset="0"/>
            </a:endParaRPr>
          </a:p>
          <a:p>
            <a:pPr>
              <a:spcBef>
                <a:spcPts val="600"/>
              </a:spcBef>
            </a:pPr>
            <a:r>
              <a:rPr lang="en-US" sz="2000" dirty="0">
                <a:latin typeface="Calibri" panose="020F0502020204030204" pitchFamily="34" charset="0"/>
                <a:cs typeface="Calibri" panose="020F0502020204030204" pitchFamily="34" charset="0"/>
              </a:rPr>
              <a:t>Christin Sutter</a:t>
            </a:r>
          </a:p>
          <a:p>
            <a:pPr>
              <a:spcBef>
                <a:spcPts val="600"/>
              </a:spcBef>
            </a:pPr>
            <a:r>
              <a:rPr lang="en-US" sz="2000" dirty="0">
                <a:latin typeface="Calibri" panose="020F0502020204030204" pitchFamily="34" charset="0"/>
                <a:cs typeface="Calibri" panose="020F0502020204030204" pitchFamily="34" charset="0"/>
              </a:rPr>
              <a:t>John “Fred” Thomas</a:t>
            </a:r>
          </a:p>
          <a:p>
            <a:pPr>
              <a:spcBef>
                <a:spcPts val="600"/>
              </a:spcBef>
            </a:pPr>
            <a:r>
              <a:rPr lang="en-US" sz="2000" dirty="0">
                <a:latin typeface="Calibri" panose="020F0502020204030204" pitchFamily="34" charset="0"/>
                <a:cs typeface="Calibri" panose="020F0502020204030204" pitchFamily="34" charset="0"/>
              </a:rPr>
              <a:t>Miriam Dickinson</a:t>
            </a:r>
          </a:p>
          <a:p>
            <a:pPr>
              <a:spcBef>
                <a:spcPts val="600"/>
              </a:spcBef>
            </a:pPr>
            <a:r>
              <a:rPr lang="en-US" sz="2000" dirty="0">
                <a:latin typeface="Calibri" panose="020F0502020204030204" pitchFamily="34" charset="0"/>
                <a:cs typeface="Calibri" panose="020F0502020204030204" pitchFamily="34" charset="0"/>
              </a:rPr>
              <a:t>Don </a:t>
            </a:r>
            <a:r>
              <a:rPr lang="en-US" sz="2000" dirty="0" err="1">
                <a:latin typeface="Calibri" panose="020F0502020204030204" pitchFamily="34" charset="0"/>
                <a:cs typeface="Calibri" panose="020F0502020204030204" pitchFamily="34" charset="0"/>
              </a:rPr>
              <a:t>Nease</a:t>
            </a:r>
            <a:endParaRPr lang="en-US" sz="2000" dirty="0">
              <a:latin typeface="Calibri" panose="020F0502020204030204" pitchFamily="34" charset="0"/>
              <a:cs typeface="Calibri" panose="020F0502020204030204" pitchFamily="34" charset="0"/>
            </a:endParaRPr>
          </a:p>
          <a:p>
            <a:pPr>
              <a:spcBef>
                <a:spcPts val="600"/>
              </a:spcBef>
            </a:pPr>
            <a:r>
              <a:rPr lang="en-US" sz="2000" dirty="0">
                <a:latin typeface="Calibri" panose="020F0502020204030204" pitchFamily="34" charset="0"/>
                <a:cs typeface="Calibri" panose="020F0502020204030204" pitchFamily="34" charset="0"/>
              </a:rPr>
              <a:t>Jodi </a:t>
            </a:r>
            <a:r>
              <a:rPr lang="en-US" sz="2000" dirty="0" err="1">
                <a:latin typeface="Calibri" panose="020F0502020204030204" pitchFamily="34" charset="0"/>
                <a:cs typeface="Calibri" panose="020F0502020204030204" pitchFamily="34" charset="0"/>
              </a:rPr>
              <a:t>Holtrop</a:t>
            </a:r>
            <a:endParaRPr lang="en-US" sz="2000" dirty="0">
              <a:latin typeface="Calibri" panose="020F0502020204030204" pitchFamily="34" charset="0"/>
              <a:cs typeface="Calibri" panose="020F0502020204030204" pitchFamily="34" charset="0"/>
            </a:endParaRPr>
          </a:p>
          <a:p>
            <a:pPr>
              <a:spcBef>
                <a:spcPts val="600"/>
              </a:spcBef>
            </a:pPr>
            <a:r>
              <a:rPr lang="en-US" sz="2000" dirty="0">
                <a:latin typeface="Calibri" panose="020F0502020204030204" pitchFamily="34" charset="0"/>
                <a:cs typeface="Calibri" panose="020F0502020204030204" pitchFamily="34" charset="0"/>
              </a:rPr>
              <a:t>Yajaira Johnson-Esparza</a:t>
            </a:r>
          </a:p>
        </p:txBody>
      </p:sp>
      <p:sp>
        <p:nvSpPr>
          <p:cNvPr id="6" name="TextBox 5">
            <a:extLst>
              <a:ext uri="{FF2B5EF4-FFF2-40B4-BE49-F238E27FC236}">
                <a16:creationId xmlns:a16="http://schemas.microsoft.com/office/drawing/2014/main" id="{1267B25A-B73C-4B35-A3AB-FA0FB6EE18D3}"/>
              </a:ext>
            </a:extLst>
          </p:cNvPr>
          <p:cNvSpPr txBox="1"/>
          <p:nvPr/>
        </p:nvSpPr>
        <p:spPr>
          <a:xfrm>
            <a:off x="6553200" y="2024009"/>
            <a:ext cx="2938409" cy="3093154"/>
          </a:xfrm>
          <a:prstGeom prst="rect">
            <a:avLst/>
          </a:prstGeom>
          <a:noFill/>
        </p:spPr>
        <p:txBody>
          <a:bodyPr wrap="square" rtlCol="0">
            <a:spAutoFit/>
          </a:bodyPr>
          <a:lstStyle/>
          <a:p>
            <a:pPr>
              <a:spcBef>
                <a:spcPts val="600"/>
              </a:spcBef>
            </a:pPr>
            <a:r>
              <a:rPr lang="en-US" sz="2000" dirty="0">
                <a:latin typeface="Calibri" panose="020F0502020204030204" pitchFamily="34" charset="0"/>
                <a:cs typeface="Calibri" panose="020F0502020204030204" pitchFamily="34" charset="0"/>
              </a:rPr>
              <a:t>Mary Fisher</a:t>
            </a:r>
          </a:p>
          <a:p>
            <a:pPr>
              <a:spcBef>
                <a:spcPts val="600"/>
              </a:spcBef>
            </a:pPr>
            <a:r>
              <a:rPr lang="en-US" sz="2000" dirty="0">
                <a:latin typeface="Calibri" panose="020F0502020204030204" pitchFamily="34" charset="0"/>
                <a:cs typeface="Calibri" panose="020F0502020204030204" pitchFamily="34" charset="0"/>
              </a:rPr>
              <a:t>Jen Ancona</a:t>
            </a:r>
          </a:p>
          <a:p>
            <a:pPr>
              <a:spcBef>
                <a:spcPts val="600"/>
              </a:spcBef>
            </a:pPr>
            <a:r>
              <a:rPr lang="en-US" sz="2000" dirty="0" err="1">
                <a:latin typeface="Calibri" panose="020F0502020204030204" pitchFamily="34" charset="0"/>
                <a:cs typeface="Calibri" panose="020F0502020204030204" pitchFamily="34" charset="0"/>
              </a:rPr>
              <a:t>Dionisia</a:t>
            </a:r>
            <a:r>
              <a:rPr lang="en-US" sz="2000" dirty="0">
                <a:latin typeface="Calibri" panose="020F0502020204030204" pitchFamily="34" charset="0"/>
                <a:cs typeface="Calibri" panose="020F0502020204030204" pitchFamily="34" charset="0"/>
              </a:rPr>
              <a:t> de la Cerda</a:t>
            </a:r>
          </a:p>
          <a:p>
            <a:pPr>
              <a:spcBef>
                <a:spcPts val="600"/>
              </a:spcBef>
            </a:pPr>
            <a:r>
              <a:rPr lang="en-US" sz="2000" dirty="0" err="1">
                <a:latin typeface="Calibri" panose="020F0502020204030204" pitchFamily="34" charset="0"/>
                <a:cs typeface="Calibri" panose="020F0502020204030204" pitchFamily="34" charset="0"/>
              </a:rPr>
              <a:t>Beka</a:t>
            </a:r>
            <a:r>
              <a:rPr lang="en-US" sz="2000" dirty="0">
                <a:latin typeface="Calibri" panose="020F0502020204030204" pitchFamily="34" charset="0"/>
                <a:cs typeface="Calibri" panose="020F0502020204030204" pitchFamily="34" charset="0"/>
              </a:rPr>
              <a:t> Mullen</a:t>
            </a:r>
          </a:p>
          <a:p>
            <a:pPr>
              <a:spcBef>
                <a:spcPts val="600"/>
              </a:spcBef>
            </a:pPr>
            <a:r>
              <a:rPr lang="en-US" sz="2000" dirty="0">
                <a:latin typeface="Calibri" panose="020F0502020204030204" pitchFamily="34" charset="0"/>
                <a:cs typeface="Calibri" panose="020F0502020204030204" pitchFamily="34" charset="0"/>
              </a:rPr>
              <a:t>Dawn Howell</a:t>
            </a:r>
          </a:p>
          <a:p>
            <a:pPr>
              <a:spcBef>
                <a:spcPts val="600"/>
              </a:spcBef>
            </a:pPr>
            <a:r>
              <a:rPr lang="en-US" sz="2000" dirty="0">
                <a:latin typeface="Calibri" panose="020F0502020204030204" pitchFamily="34" charset="0"/>
                <a:cs typeface="Calibri" panose="020F0502020204030204" pitchFamily="34" charset="0"/>
              </a:rPr>
              <a:t>Lori Jarrell</a:t>
            </a:r>
          </a:p>
          <a:p>
            <a:pPr>
              <a:spcBef>
                <a:spcPts val="600"/>
              </a:spcBef>
            </a:pPr>
            <a:r>
              <a:rPr lang="en-US" sz="2000" dirty="0">
                <a:latin typeface="Calibri" panose="020F0502020204030204" pitchFamily="34" charset="0"/>
                <a:cs typeface="Calibri" panose="020F0502020204030204" pitchFamily="34" charset="0"/>
              </a:rPr>
              <a:t>Duane Pearson</a:t>
            </a:r>
          </a:p>
          <a:p>
            <a:pPr>
              <a:spcBef>
                <a:spcPts val="600"/>
              </a:spcBef>
            </a:pPr>
            <a:r>
              <a:rPr lang="en-US" sz="2000" dirty="0">
                <a:latin typeface="Calibri" panose="020F0502020204030204" pitchFamily="34" charset="0"/>
                <a:cs typeface="Calibri" panose="020F0502020204030204" pitchFamily="34" charset="0"/>
              </a:rPr>
              <a:t>Shandra Brown-Levey</a:t>
            </a:r>
          </a:p>
        </p:txBody>
      </p:sp>
    </p:spTree>
    <p:extLst>
      <p:ext uri="{BB962C8B-B14F-4D97-AF65-F5344CB8AC3E}">
        <p14:creationId xmlns:p14="http://schemas.microsoft.com/office/powerpoint/2010/main" val="111070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3776" y="406400"/>
            <a:ext cx="10058400" cy="804885"/>
          </a:xfrm>
        </p:spPr>
        <p:txBody>
          <a:bodyPr/>
          <a:lstStyle/>
          <a:p>
            <a:r>
              <a:rPr lang="en-US" dirty="0"/>
              <a:t>Thank You!</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851" y="198377"/>
            <a:ext cx="1996381" cy="766822"/>
          </a:xfrm>
          <a:prstGeom prst="rect">
            <a:avLst/>
          </a:prstGeom>
        </p:spPr>
      </p:pic>
      <p:sp>
        <p:nvSpPr>
          <p:cNvPr id="8" name="Content Placeholder 1"/>
          <p:cNvSpPr>
            <a:spLocks noGrp="1"/>
          </p:cNvSpPr>
          <p:nvPr>
            <p:ph idx="1"/>
          </p:nvPr>
        </p:nvSpPr>
        <p:spPr>
          <a:xfrm>
            <a:off x="658812" y="2235200"/>
            <a:ext cx="10311103" cy="3581400"/>
          </a:xfrm>
        </p:spPr>
        <p:txBody>
          <a:bodyPr>
            <a:normAutofit/>
          </a:bodyPr>
          <a:lstStyle/>
          <a:p>
            <a:pPr marL="0" indent="0" algn="ctr">
              <a:buNone/>
            </a:pPr>
            <a:r>
              <a:rPr lang="en-US" sz="2100" dirty="0">
                <a:latin typeface="Avenir Next Medium"/>
              </a:rPr>
              <a:t>Check out our websites for information about the project: </a:t>
            </a:r>
          </a:p>
          <a:p>
            <a:pPr marL="0" indent="0" algn="ctr">
              <a:buNone/>
            </a:pPr>
            <a:endParaRPr lang="en-US" sz="2100" dirty="0">
              <a:latin typeface="Avenir Next Medium"/>
            </a:endParaRPr>
          </a:p>
          <a:p>
            <a:pPr marL="426645" lvl="1" indent="0" algn="ctr">
              <a:buNone/>
            </a:pPr>
            <a:r>
              <a:rPr lang="en-US" sz="1700" dirty="0">
                <a:latin typeface="Avenir Next Medium"/>
                <a:hlinkClick r:id="rId4"/>
              </a:rPr>
              <a:t>www.itmatttrscolorado.org</a:t>
            </a:r>
            <a:r>
              <a:rPr lang="en-US" sz="1700" dirty="0">
                <a:latin typeface="Avenir Next Medium"/>
              </a:rPr>
              <a:t>  </a:t>
            </a:r>
          </a:p>
          <a:p>
            <a:pPr marL="426645" lvl="1" indent="0" algn="ctr">
              <a:buNone/>
            </a:pPr>
            <a:r>
              <a:rPr lang="en-US" sz="1700" dirty="0">
                <a:latin typeface="Avenir Next Medium"/>
                <a:hlinkClick r:id="rId5"/>
              </a:rPr>
              <a:t>www.haveyoumetmat.com</a:t>
            </a:r>
            <a:r>
              <a:rPr lang="en-US" sz="1700" dirty="0">
                <a:latin typeface="Avenir Next Medium"/>
              </a:rPr>
              <a:t> </a:t>
            </a:r>
          </a:p>
          <a:p>
            <a:pPr marL="426645" lvl="1" indent="0" algn="ctr">
              <a:buNone/>
            </a:pPr>
            <a:r>
              <a:rPr lang="en-US" sz="1700" dirty="0">
                <a:latin typeface="Avenir Next Medium"/>
                <a:hlinkClick r:id="rId6"/>
              </a:rPr>
              <a:t>www.MATintheSLV.org</a:t>
            </a:r>
            <a:r>
              <a:rPr lang="en-US" sz="1700" dirty="0">
                <a:latin typeface="Avenir Next Medium"/>
              </a:rPr>
              <a:t> </a:t>
            </a:r>
          </a:p>
          <a:p>
            <a:pPr marL="426645" lvl="1" indent="0" algn="ctr">
              <a:buNone/>
            </a:pPr>
            <a:r>
              <a:rPr lang="en-US" sz="1700" dirty="0">
                <a:latin typeface="Avenir Next Medium"/>
                <a:hlinkClick r:id="rId7"/>
              </a:rPr>
              <a:t>http://www.practiceinnovationco.org/itmatttrs2/</a:t>
            </a:r>
            <a:r>
              <a:rPr lang="en-US" sz="1700" dirty="0">
                <a:latin typeface="Avenir Next Medium"/>
              </a:rPr>
              <a:t> </a:t>
            </a:r>
          </a:p>
          <a:p>
            <a:pPr marL="426645" lvl="1" indent="0" algn="ctr">
              <a:buNone/>
            </a:pPr>
            <a:endParaRPr lang="en-US" sz="1700" dirty="0">
              <a:latin typeface="Avenir Next Medium"/>
            </a:endParaRPr>
          </a:p>
          <a:p>
            <a:pPr marL="426645" lvl="1" indent="0" algn="ctr">
              <a:buNone/>
            </a:pPr>
            <a:r>
              <a:rPr lang="en-US" sz="1900" dirty="0">
                <a:solidFill>
                  <a:schemeClr val="tx2"/>
                </a:solidFill>
                <a:latin typeface="Avenir Next Medium"/>
              </a:rPr>
              <a:t>Linda Zittleman:</a:t>
            </a:r>
          </a:p>
          <a:p>
            <a:pPr marL="426645" lvl="1" indent="0" algn="ctr">
              <a:buNone/>
            </a:pPr>
            <a:r>
              <a:rPr lang="en-US" sz="1900" dirty="0">
                <a:solidFill>
                  <a:schemeClr val="tx2"/>
                </a:solidFill>
                <a:latin typeface="Avenir Next Medium"/>
              </a:rPr>
              <a:t>linda.zittleman@ucdenver.edu </a:t>
            </a:r>
          </a:p>
          <a:p>
            <a:pPr marL="426645" lvl="1" indent="0" algn="ctr">
              <a:buNone/>
            </a:pPr>
            <a:r>
              <a:rPr lang="en-US" sz="1900" dirty="0">
                <a:solidFill>
                  <a:schemeClr val="tx2"/>
                </a:solidFill>
                <a:latin typeface="Avenir Next Medium"/>
              </a:rPr>
              <a:t>303-724-9716</a:t>
            </a:r>
          </a:p>
        </p:txBody>
      </p:sp>
    </p:spTree>
    <p:extLst>
      <p:ext uri="{BB962C8B-B14F-4D97-AF65-F5344CB8AC3E}">
        <p14:creationId xmlns:p14="http://schemas.microsoft.com/office/powerpoint/2010/main" val="3914350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69999" y="1202267"/>
            <a:ext cx="9550399" cy="4673599"/>
            <a:chOff x="-132147" y="0"/>
            <a:chExt cx="7161196" cy="2905125"/>
          </a:xfrm>
        </p:grpSpPr>
        <p:grpSp>
          <p:nvGrpSpPr>
            <p:cNvPr id="5" name="Group 4"/>
            <p:cNvGrpSpPr/>
            <p:nvPr/>
          </p:nvGrpSpPr>
          <p:grpSpPr>
            <a:xfrm>
              <a:off x="-132147" y="0"/>
              <a:ext cx="7161196" cy="2752725"/>
              <a:chOff x="-360747" y="0"/>
              <a:chExt cx="7161196" cy="275272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142875"/>
                <a:ext cx="5102225" cy="2609850"/>
              </a:xfrm>
              <a:prstGeom prst="rect">
                <a:avLst/>
              </a:prstGeom>
            </p:spPr>
          </p:pic>
          <p:sp>
            <p:nvSpPr>
              <p:cNvPr id="8" name="Text Box 2"/>
              <p:cNvSpPr txBox="1">
                <a:spLocks noChangeArrowheads="1"/>
              </p:cNvSpPr>
              <p:nvPr/>
            </p:nvSpPr>
            <p:spPr bwMode="auto">
              <a:xfrm>
                <a:off x="-360747" y="0"/>
                <a:ext cx="7161196" cy="240247"/>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400" b="1" dirty="0">
                    <a:effectLst/>
                    <a:latin typeface="Arial" panose="020B0604020202020204" pitchFamily="34" charset="0"/>
                    <a:ea typeface="MS Mincho" panose="02020609040205080304" pitchFamily="49" charset="-128"/>
                    <a:cs typeface="Times New Roman" panose="02020603050405020304" pitchFamily="18" charset="0"/>
                  </a:rPr>
                  <a:t>Figure 1. Multi-level approach to implementing Medication Assisted Treatment in rural Colorado</a:t>
                </a:r>
                <a:endParaRPr lang="en-US" sz="1400" b="1" dirty="0">
                  <a:effectLst/>
                  <a:latin typeface="Cambria" panose="02040503050406030204" pitchFamily="18" charset="0"/>
                  <a:ea typeface="MS Mincho" panose="02020609040205080304" pitchFamily="49" charset="-128"/>
                  <a:cs typeface="Times New Roman" panose="02020603050405020304" pitchFamily="18" charset="0"/>
                </a:endParaRPr>
              </a:p>
            </p:txBody>
          </p:sp>
        </p:grpSp>
        <p:sp>
          <p:nvSpPr>
            <p:cNvPr id="6" name="Rectangle 5"/>
            <p:cNvSpPr/>
            <p:nvPr/>
          </p:nvSpPr>
          <p:spPr>
            <a:xfrm>
              <a:off x="-107339" y="19050"/>
              <a:ext cx="7103311" cy="28860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5733" y="147498"/>
            <a:ext cx="2205016" cy="846960"/>
          </a:xfrm>
          <a:prstGeom prst="rect">
            <a:avLst/>
          </a:prstGeom>
        </p:spPr>
      </p:pic>
    </p:spTree>
    <p:extLst>
      <p:ext uri="{BB962C8B-B14F-4D97-AF65-F5344CB8AC3E}">
        <p14:creationId xmlns:p14="http://schemas.microsoft.com/office/powerpoint/2010/main" val="1034430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3693" y="113763"/>
            <a:ext cx="11504613" cy="9144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3400" dirty="0"/>
              <a:t>Why is opioid use disorder getting so much attention? </a:t>
            </a:r>
          </a:p>
        </p:txBody>
      </p:sp>
      <p:sp>
        <p:nvSpPr>
          <p:cNvPr id="7" name="Content Placeholder 2"/>
          <p:cNvSpPr>
            <a:spLocks noGrp="1"/>
          </p:cNvSpPr>
          <p:nvPr>
            <p:ph idx="1"/>
          </p:nvPr>
        </p:nvSpPr>
        <p:spPr>
          <a:xfrm>
            <a:off x="609600" y="1511301"/>
            <a:ext cx="11380631" cy="4559299"/>
          </a:xfrm>
        </p:spPr>
        <p:txBody>
          <a:bodyPr>
            <a:normAutofit/>
          </a:bodyPr>
          <a:lstStyle/>
          <a:p>
            <a:pPr marL="274320" indent="-274320">
              <a:lnSpc>
                <a:spcPct val="110000"/>
              </a:lnSpc>
              <a:spcAft>
                <a:spcPts val="0"/>
              </a:spcAft>
              <a:buClrTx/>
              <a:buFont typeface="Arial" panose="020B0604020202020204" pitchFamily="34" charset="0"/>
              <a:buChar char="•"/>
            </a:pPr>
            <a:r>
              <a:rPr lang="en-US" sz="2400" dirty="0"/>
              <a:t>Greater than 4 million Americans report using prescription pain medicine for </a:t>
            </a:r>
            <a:br>
              <a:rPr lang="en-US" sz="2400" dirty="0"/>
            </a:br>
            <a:r>
              <a:rPr lang="en-US" sz="2400" dirty="0"/>
              <a:t>non-medical reasons. </a:t>
            </a:r>
          </a:p>
          <a:p>
            <a:pPr marL="274320" indent="-274320">
              <a:lnSpc>
                <a:spcPct val="110000"/>
              </a:lnSpc>
              <a:spcAft>
                <a:spcPts val="0"/>
              </a:spcAft>
              <a:buClrTx/>
              <a:buFont typeface="Arial" panose="020B0604020202020204" pitchFamily="34" charset="0"/>
              <a:buChar char="•"/>
            </a:pPr>
            <a:r>
              <a:rPr lang="en-US" sz="2400" dirty="0"/>
              <a:t>More Americans die each year of drug overdose than motor vehicle accidents. </a:t>
            </a:r>
          </a:p>
          <a:p>
            <a:pPr marL="274320" indent="-274320">
              <a:lnSpc>
                <a:spcPct val="110000"/>
              </a:lnSpc>
              <a:spcAft>
                <a:spcPts val="0"/>
              </a:spcAft>
              <a:buClrTx/>
              <a:buFont typeface="Arial" panose="020B0604020202020204" pitchFamily="34" charset="0"/>
              <a:buChar char="•"/>
            </a:pPr>
            <a:r>
              <a:rPr lang="en-US" sz="2400" dirty="0"/>
              <a:t>80% of the world’s prescribed opioids are prescribed in the United States.</a:t>
            </a:r>
          </a:p>
          <a:p>
            <a:pPr marL="274320" indent="-274320">
              <a:lnSpc>
                <a:spcPct val="110000"/>
              </a:lnSpc>
              <a:spcAft>
                <a:spcPts val="0"/>
              </a:spcAft>
              <a:buClrTx/>
              <a:buFont typeface="Arial" panose="020B0604020202020204" pitchFamily="34" charset="0"/>
              <a:buChar char="•"/>
            </a:pPr>
            <a:endParaRPr lang="en-US" sz="2400" dirty="0"/>
          </a:p>
          <a:p>
            <a:pPr marL="274320" indent="-274320">
              <a:lnSpc>
                <a:spcPct val="110000"/>
              </a:lnSpc>
              <a:spcAft>
                <a:spcPts val="0"/>
              </a:spcAft>
              <a:buClrTx/>
              <a:buFont typeface="Arial" panose="020B0604020202020204" pitchFamily="34" charset="0"/>
              <a:buChar char="•"/>
            </a:pPr>
            <a:endParaRPr lang="en-US" sz="2400" dirty="0"/>
          </a:p>
          <a:p>
            <a:pPr marL="0" indent="0">
              <a:lnSpc>
                <a:spcPct val="110000"/>
              </a:lnSpc>
              <a:spcAft>
                <a:spcPts val="0"/>
              </a:spcAft>
              <a:buClrTx/>
              <a:buNone/>
            </a:pPr>
            <a:endParaRPr lang="en-US" dirty="0"/>
          </a:p>
          <a:p>
            <a:pPr>
              <a:lnSpc>
                <a:spcPct val="110000"/>
              </a:lnSpc>
              <a:spcBef>
                <a:spcPts val="0"/>
              </a:spcBef>
            </a:pPr>
            <a:r>
              <a:rPr lang="en-US" sz="1200" dirty="0"/>
              <a:t>Center for Behavioral Health Statistics and Quality. (2015). </a:t>
            </a:r>
            <a:r>
              <a:rPr lang="en-US" sz="1200" i="1" dirty="0"/>
              <a:t>Behavioral health trends in the United </a:t>
            </a:r>
            <a:r>
              <a:rPr lang="en-US" sz="1200" i="1" dirty="0" err="1"/>
              <a:t>StatesResults</a:t>
            </a:r>
            <a:r>
              <a:rPr lang="en-US" sz="1200" i="1" dirty="0"/>
              <a:t> from the 2014 National Survey on Drug Use </a:t>
            </a:r>
            <a:r>
              <a:rPr lang="en-US" sz="1200" i="1" dirty="0" err="1"/>
              <a:t>anHealth</a:t>
            </a:r>
            <a:r>
              <a:rPr lang="en-US" sz="1200" i="1" dirty="0"/>
              <a:t> </a:t>
            </a:r>
            <a:r>
              <a:rPr lang="en-US" sz="1200" dirty="0"/>
              <a:t>(HHS Publication No. SMA 15-4927, NSDUH Series H-50). Retrieved from http://www.samhsa.gov/data/</a:t>
            </a:r>
          </a:p>
          <a:p>
            <a:pPr>
              <a:lnSpc>
                <a:spcPct val="110000"/>
              </a:lnSpc>
              <a:spcBef>
                <a:spcPts val="0"/>
              </a:spcBef>
            </a:pPr>
            <a:r>
              <a:rPr lang="en-US" sz="1200" u="sng" dirty="0">
                <a:hlinkClick r:id="rId3"/>
              </a:rPr>
              <a:t>http://archive.samhsa.gov/data/2k12/NSDUH115/sr115-nonmedical-use-pain-relievers.htm</a:t>
            </a:r>
            <a:r>
              <a:rPr lang="en-US" sz="1200" dirty="0"/>
              <a:t>. Accessed February 2, 2016.</a:t>
            </a:r>
          </a:p>
          <a:p>
            <a:pPr>
              <a:lnSpc>
                <a:spcPct val="110000"/>
              </a:lnSpc>
              <a:spcBef>
                <a:spcPts val="0"/>
              </a:spcBef>
            </a:pPr>
            <a:r>
              <a:rPr lang="en-US" sz="1200" u="sng" dirty="0">
                <a:hlinkClick r:id="rId4"/>
              </a:rPr>
              <a:t>http://www.coloradohealthinstitute.org/key-issues/detail/community-health/colorado-county-drug-overdose-death-rate</a:t>
            </a:r>
            <a:r>
              <a:rPr lang="en-US" sz="1200" dirty="0"/>
              <a:t>. Accessed February 12, 2016.</a:t>
            </a:r>
          </a:p>
        </p:txBody>
      </p:sp>
    </p:spTree>
    <p:extLst>
      <p:ext uri="{BB962C8B-B14F-4D97-AF65-F5344CB8AC3E}">
        <p14:creationId xmlns:p14="http://schemas.microsoft.com/office/powerpoint/2010/main" val="13422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748" y="310387"/>
            <a:ext cx="10058400" cy="649945"/>
          </a:xfrm>
        </p:spPr>
        <p:txBody>
          <a:bodyPr>
            <a:normAutofit/>
          </a:bodyPr>
          <a:lstStyle/>
          <a:p>
            <a:r>
              <a:rPr lang="en-US" sz="3733" dirty="0">
                <a:solidFill>
                  <a:schemeClr val="dk1"/>
                </a:solidFill>
                <a:latin typeface="Century Gothic"/>
                <a:ea typeface="Century Gothic"/>
                <a:cs typeface="Century Gothic"/>
              </a:rPr>
              <a:t>Practice Curriculum Training Modules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3128" y="310387"/>
            <a:ext cx="1751215" cy="649945"/>
          </a:xfrm>
          <a:prstGeom prst="rect">
            <a:avLst/>
          </a:prstGeom>
        </p:spPr>
      </p:pic>
      <p:graphicFrame>
        <p:nvGraphicFramePr>
          <p:cNvPr id="6" name="Table 5">
            <a:extLst>
              <a:ext uri="{FF2B5EF4-FFF2-40B4-BE49-F238E27FC236}">
                <a16:creationId xmlns:a16="http://schemas.microsoft.com/office/drawing/2014/main" id="{B406B696-6441-417A-9983-78091066254D}"/>
              </a:ext>
            </a:extLst>
          </p:cNvPr>
          <p:cNvGraphicFramePr>
            <a:graphicFrameLocks noGrp="1"/>
          </p:cNvGraphicFramePr>
          <p:nvPr>
            <p:extLst>
              <p:ext uri="{D42A27DB-BD31-4B8C-83A1-F6EECF244321}">
                <p14:modId xmlns:p14="http://schemas.microsoft.com/office/powerpoint/2010/main" val="2192316831"/>
              </p:ext>
            </p:extLst>
          </p:nvPr>
        </p:nvGraphicFramePr>
        <p:xfrm>
          <a:off x="821997" y="1367029"/>
          <a:ext cx="10232997" cy="4123942"/>
        </p:xfrm>
        <a:graphic>
          <a:graphicData uri="http://schemas.openxmlformats.org/drawingml/2006/table">
            <a:tbl>
              <a:tblPr firstRow="1" bandRow="1">
                <a:tableStyleId>{5C22544A-7EE6-4342-B048-85BDC9FD1C3A}</a:tableStyleId>
              </a:tblPr>
              <a:tblGrid>
                <a:gridCol w="1124505">
                  <a:extLst>
                    <a:ext uri="{9D8B030D-6E8A-4147-A177-3AD203B41FA5}">
                      <a16:colId xmlns:a16="http://schemas.microsoft.com/office/drawing/2014/main" val="51469984"/>
                    </a:ext>
                  </a:extLst>
                </a:gridCol>
                <a:gridCol w="6747032">
                  <a:extLst>
                    <a:ext uri="{9D8B030D-6E8A-4147-A177-3AD203B41FA5}">
                      <a16:colId xmlns:a16="http://schemas.microsoft.com/office/drawing/2014/main" val="2501319408"/>
                    </a:ext>
                  </a:extLst>
                </a:gridCol>
                <a:gridCol w="1236955">
                  <a:extLst>
                    <a:ext uri="{9D8B030D-6E8A-4147-A177-3AD203B41FA5}">
                      <a16:colId xmlns:a16="http://schemas.microsoft.com/office/drawing/2014/main" val="3713191050"/>
                    </a:ext>
                  </a:extLst>
                </a:gridCol>
                <a:gridCol w="1124505">
                  <a:extLst>
                    <a:ext uri="{9D8B030D-6E8A-4147-A177-3AD203B41FA5}">
                      <a16:colId xmlns:a16="http://schemas.microsoft.com/office/drawing/2014/main" val="1290963499"/>
                    </a:ext>
                  </a:extLst>
                </a:gridCol>
              </a:tblGrid>
              <a:tr h="495942">
                <a:tc gridSpan="4">
                  <a:txBody>
                    <a:bodyPr/>
                    <a:lstStyle/>
                    <a:p>
                      <a:pPr marL="0" marR="0" algn="l">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IT MATTTRs Primary Care Practice Team Training Module Content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0754830"/>
                  </a:ext>
                </a:extLst>
              </a:tr>
              <a:tr h="626276">
                <a:tc>
                  <a:txBody>
                    <a:bodyPr/>
                    <a:lstStyle/>
                    <a:p>
                      <a:pPr marL="0" marR="0" algn="ctr">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Module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l">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Topics Covered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algn="ctr">
                        <a:lnSpc>
                          <a:spcPct val="107000"/>
                        </a:lnSpc>
                        <a:spcBef>
                          <a:spcPts val="0"/>
                        </a:spcBef>
                        <a:spcAft>
                          <a:spcPts val="0"/>
                        </a:spcAft>
                      </a:pPr>
                      <a:r>
                        <a:rPr lang="en-US" sz="1800" dirty="0" err="1">
                          <a:effectLst/>
                          <a:latin typeface="Calibri" panose="020F0502020204030204" pitchFamily="34" charset="0"/>
                          <a:cs typeface="Calibri" panose="020F0502020204030204" pitchFamily="34" charset="0"/>
                        </a:rPr>
                        <a:t>SOuND</a:t>
                      </a:r>
                      <a:r>
                        <a:rPr lang="en-US" sz="1800" dirty="0">
                          <a:effectLst/>
                          <a:latin typeface="Calibri" panose="020F0502020204030204" pitchFamily="34" charset="0"/>
                          <a:cs typeface="Calibri" panose="020F0502020204030204" pitchFamily="34" charset="0"/>
                        </a:rPr>
                        <a:t> Session No.</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ECHO Session No.</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4216306994"/>
                  </a:ext>
                </a:extLst>
              </a:tr>
              <a:tr h="750431">
                <a:tc>
                  <a:txBody>
                    <a:bodyPr/>
                    <a:lstStyle/>
                    <a:p>
                      <a:pPr marL="0" marR="0" algn="ctr">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1</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l">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Epidemiology, neurobiology of addiction, buprenorphine effectiveness; </a:t>
                      </a:r>
                      <a:r>
                        <a:rPr lang="en-US" sz="1800" dirty="0" err="1">
                          <a:effectLst/>
                          <a:latin typeface="Calibri" panose="020F0502020204030204" pitchFamily="34" charset="0"/>
                          <a:cs typeface="Calibri" panose="020F0502020204030204" pitchFamily="34" charset="0"/>
                        </a:rPr>
                        <a:t>MATerials</a:t>
                      </a:r>
                      <a:r>
                        <a:rPr lang="en-US" sz="1800" dirty="0">
                          <a:effectLst/>
                          <a:latin typeface="Calibri" panose="020F0502020204030204" pitchFamily="34" charset="0"/>
                          <a:cs typeface="Calibri" panose="020F0502020204030204" pitchFamily="34" charset="0"/>
                        </a:rPr>
                        <a:t> Resource Toolkit.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1</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674053665"/>
                  </a:ext>
                </a:extLst>
              </a:tr>
              <a:tr h="750431">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l">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Buprenorphine safety, identifying and preparing patients (forms, instructions, motivation), definition of success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2</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2, 3, 4</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443245858"/>
                  </a:ext>
                </a:extLst>
              </a:tr>
              <a:tr h="750431">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l">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Insurance and billing, Induction, Stabilization, Maintenance, relapse, non-pharmacological treatment</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3</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5, 6, 7</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081288715"/>
                  </a:ext>
                </a:extLst>
              </a:tr>
              <a:tr h="750431">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4</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l">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MAT in special populations, including pregnant women, adolescents, people with co-morbidities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4</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7, 8</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753981487"/>
                  </a:ext>
                </a:extLst>
              </a:tr>
            </a:tbl>
          </a:graphicData>
        </a:graphic>
      </p:graphicFrame>
    </p:spTree>
    <p:extLst>
      <p:ext uri="{BB962C8B-B14F-4D97-AF65-F5344CB8AC3E}">
        <p14:creationId xmlns:p14="http://schemas.microsoft.com/office/powerpoint/2010/main" val="1345465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40" y="313198"/>
            <a:ext cx="10058400" cy="766822"/>
          </a:xfrm>
        </p:spPr>
        <p:txBody>
          <a:bodyPr>
            <a:noAutofit/>
          </a:bodyPr>
          <a:lstStyle/>
          <a:p>
            <a:r>
              <a:rPr lang="en-US" sz="2800" b="1" dirty="0"/>
              <a:t>Self-rated ability by study arm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851" y="198377"/>
            <a:ext cx="1996381" cy="766822"/>
          </a:xfrm>
          <a:prstGeom prst="rect">
            <a:avLst/>
          </a:prstGeom>
        </p:spPr>
      </p:pic>
      <p:sp>
        <p:nvSpPr>
          <p:cNvPr id="8" name="TextBox 7">
            <a:extLst>
              <a:ext uri="{FF2B5EF4-FFF2-40B4-BE49-F238E27FC236}">
                <a16:creationId xmlns:a16="http://schemas.microsoft.com/office/drawing/2014/main" id="{D7DF24D9-7301-404C-97F2-3BD36DA1CDF2}"/>
              </a:ext>
            </a:extLst>
          </p:cNvPr>
          <p:cNvSpPr txBox="1"/>
          <p:nvPr/>
        </p:nvSpPr>
        <p:spPr>
          <a:xfrm>
            <a:off x="5640512" y="5873560"/>
            <a:ext cx="4602823" cy="369332"/>
          </a:xfrm>
          <a:prstGeom prst="rect">
            <a:avLst/>
          </a:prstGeom>
          <a:noFill/>
        </p:spPr>
        <p:txBody>
          <a:bodyPr wrap="square" rtlCol="0">
            <a:spAutoFit/>
          </a:bodyPr>
          <a:lstStyle/>
          <a:p>
            <a:r>
              <a:rPr lang="en-US" dirty="0"/>
              <a:t>P &lt; .0001 for all</a:t>
            </a:r>
          </a:p>
        </p:txBody>
      </p:sp>
      <p:graphicFrame>
        <p:nvGraphicFramePr>
          <p:cNvPr id="3" name="Table 2">
            <a:extLst>
              <a:ext uri="{FF2B5EF4-FFF2-40B4-BE49-F238E27FC236}">
                <a16:creationId xmlns:a16="http://schemas.microsoft.com/office/drawing/2014/main" id="{2828FAC7-76DD-492C-8A8E-C26D81C10506}"/>
              </a:ext>
            </a:extLst>
          </p:cNvPr>
          <p:cNvGraphicFramePr>
            <a:graphicFrameLocks noGrp="1"/>
          </p:cNvGraphicFramePr>
          <p:nvPr>
            <p:extLst>
              <p:ext uri="{D42A27DB-BD31-4B8C-83A1-F6EECF244321}">
                <p14:modId xmlns:p14="http://schemas.microsoft.com/office/powerpoint/2010/main" val="3140786297"/>
              </p:ext>
            </p:extLst>
          </p:nvPr>
        </p:nvGraphicFramePr>
        <p:xfrm>
          <a:off x="948100" y="1604934"/>
          <a:ext cx="9555479" cy="3059049"/>
        </p:xfrm>
        <a:graphic>
          <a:graphicData uri="http://schemas.openxmlformats.org/drawingml/2006/table">
            <a:tbl>
              <a:tblPr firstRow="1" firstCol="1" bandRow="1">
                <a:tableStyleId>{5C22544A-7EE6-4342-B048-85BDC9FD1C3A}</a:tableStyleId>
              </a:tblPr>
              <a:tblGrid>
                <a:gridCol w="3685545">
                  <a:extLst>
                    <a:ext uri="{9D8B030D-6E8A-4147-A177-3AD203B41FA5}">
                      <a16:colId xmlns:a16="http://schemas.microsoft.com/office/drawing/2014/main" val="2227095843"/>
                    </a:ext>
                  </a:extLst>
                </a:gridCol>
                <a:gridCol w="1219308">
                  <a:extLst>
                    <a:ext uri="{9D8B030D-6E8A-4147-A177-3AD203B41FA5}">
                      <a16:colId xmlns:a16="http://schemas.microsoft.com/office/drawing/2014/main" val="3887515045"/>
                    </a:ext>
                  </a:extLst>
                </a:gridCol>
                <a:gridCol w="1416405">
                  <a:extLst>
                    <a:ext uri="{9D8B030D-6E8A-4147-A177-3AD203B41FA5}">
                      <a16:colId xmlns:a16="http://schemas.microsoft.com/office/drawing/2014/main" val="1996149623"/>
                    </a:ext>
                  </a:extLst>
                </a:gridCol>
                <a:gridCol w="810467">
                  <a:extLst>
                    <a:ext uri="{9D8B030D-6E8A-4147-A177-3AD203B41FA5}">
                      <a16:colId xmlns:a16="http://schemas.microsoft.com/office/drawing/2014/main" val="3203778726"/>
                    </a:ext>
                  </a:extLst>
                </a:gridCol>
                <a:gridCol w="1519625">
                  <a:extLst>
                    <a:ext uri="{9D8B030D-6E8A-4147-A177-3AD203B41FA5}">
                      <a16:colId xmlns:a16="http://schemas.microsoft.com/office/drawing/2014/main" val="139560388"/>
                    </a:ext>
                  </a:extLst>
                </a:gridCol>
                <a:gridCol w="904129">
                  <a:extLst>
                    <a:ext uri="{9D8B030D-6E8A-4147-A177-3AD203B41FA5}">
                      <a16:colId xmlns:a16="http://schemas.microsoft.com/office/drawing/2014/main" val="2127893993"/>
                    </a:ext>
                  </a:extLst>
                </a:gridCol>
              </a:tblGrid>
              <a:tr h="0">
                <a:tc>
                  <a:txBody>
                    <a:bodyPr/>
                    <a:lstStyle/>
                    <a:p>
                      <a:pPr marL="0" marR="0" algn="ctr">
                        <a:lnSpc>
                          <a:spcPct val="107000"/>
                        </a:lnSpc>
                        <a:spcBef>
                          <a:spcPts val="0"/>
                        </a:spcBef>
                        <a:spcAft>
                          <a:spcPts val="0"/>
                        </a:spcAft>
                      </a:pPr>
                      <a:r>
                        <a:rPr lang="en-US" sz="1400" dirty="0">
                          <a:effectLst/>
                        </a:rPr>
                        <a:t>Question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endParaRPr>
                    </a:p>
                    <a:p>
                      <a:pPr marL="0" marR="0" algn="ctr">
                        <a:lnSpc>
                          <a:spcPct val="107000"/>
                        </a:lnSpc>
                        <a:spcBef>
                          <a:spcPts val="0"/>
                        </a:spcBef>
                        <a:spcAft>
                          <a:spcPts val="0"/>
                        </a:spcAft>
                      </a:pPr>
                      <a:r>
                        <a:rPr lang="en-US" sz="1400" dirty="0">
                          <a:effectLst/>
                        </a:rPr>
                        <a:t>ECHO 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ECHO</a:t>
                      </a:r>
                      <a:endParaRPr lang="en-US" sz="1100" dirty="0">
                        <a:effectLst/>
                      </a:endParaRPr>
                    </a:p>
                    <a:p>
                      <a:pPr marL="0" marR="0" algn="ctr">
                        <a:lnSpc>
                          <a:spcPct val="107000"/>
                        </a:lnSpc>
                        <a:spcBef>
                          <a:spcPts val="0"/>
                        </a:spcBef>
                        <a:spcAft>
                          <a:spcPts val="0"/>
                        </a:spcAft>
                      </a:pPr>
                      <a:r>
                        <a:rPr lang="en-US" sz="1400" dirty="0">
                          <a:effectLst/>
                        </a:rPr>
                        <a:t>Mean change score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 </a:t>
                      </a:r>
                      <a:r>
                        <a:rPr lang="en-US" sz="1400" dirty="0" err="1">
                          <a:effectLst/>
                        </a:rPr>
                        <a:t>SOuND</a:t>
                      </a:r>
                      <a:r>
                        <a:rPr lang="en-US" sz="1400" dirty="0">
                          <a:effectLst/>
                        </a:rPr>
                        <a:t> 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SOUND</a:t>
                      </a:r>
                      <a:endParaRPr lang="en-US" sz="1100" dirty="0">
                        <a:effectLst/>
                      </a:endParaRPr>
                    </a:p>
                    <a:p>
                      <a:pPr marL="0" marR="0" algn="ctr">
                        <a:lnSpc>
                          <a:spcPct val="107000"/>
                        </a:lnSpc>
                        <a:spcBef>
                          <a:spcPts val="0"/>
                        </a:spcBef>
                        <a:spcAft>
                          <a:spcPts val="0"/>
                        </a:spcAft>
                      </a:pPr>
                      <a:r>
                        <a:rPr lang="en-US" sz="1400" dirty="0">
                          <a:effectLst/>
                        </a:rPr>
                        <a:t>Mean change score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Adj. p-value*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9519052"/>
                  </a:ext>
                </a:extLst>
              </a:tr>
              <a:tr h="274320">
                <a:tc>
                  <a:txBody>
                    <a:bodyPr/>
                    <a:lstStyle/>
                    <a:p>
                      <a:pPr marL="0" marR="0">
                        <a:lnSpc>
                          <a:spcPct val="107000"/>
                        </a:lnSpc>
                        <a:spcBef>
                          <a:spcPts val="0"/>
                        </a:spcBef>
                        <a:spcAft>
                          <a:spcPts val="0"/>
                        </a:spcAft>
                      </a:pPr>
                      <a:r>
                        <a:rPr lang="en-US" sz="1000">
                          <a:effectLst/>
                        </a:rPr>
                        <a:t>Determine appropriate patients for treatment with MAT.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&lt;.0001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0390811"/>
                  </a:ext>
                </a:extLst>
              </a:tr>
              <a:tr h="285750">
                <a:tc>
                  <a:txBody>
                    <a:bodyPr/>
                    <a:lstStyle/>
                    <a:p>
                      <a:pPr marL="0" marR="0">
                        <a:lnSpc>
                          <a:spcPct val="107000"/>
                        </a:lnSpc>
                        <a:spcBef>
                          <a:spcPts val="0"/>
                        </a:spcBef>
                        <a:spcAft>
                          <a:spcPts val="0"/>
                        </a:spcAft>
                      </a:pPr>
                      <a:r>
                        <a:rPr lang="en-US" sz="1000">
                          <a:effectLst/>
                        </a:rPr>
                        <a:t>Describe how buprenorphine can be used in the treatment of opioid addicted patients.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&lt;.0001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296889"/>
                  </a:ext>
                </a:extLst>
              </a:tr>
              <a:tr h="274320">
                <a:tc>
                  <a:txBody>
                    <a:bodyPr/>
                    <a:lstStyle/>
                    <a:p>
                      <a:pPr marL="0" marR="0">
                        <a:lnSpc>
                          <a:spcPct val="107000"/>
                        </a:lnSpc>
                        <a:spcBef>
                          <a:spcPts val="0"/>
                        </a:spcBef>
                        <a:spcAft>
                          <a:spcPts val="0"/>
                        </a:spcAft>
                      </a:pPr>
                      <a:r>
                        <a:rPr lang="en-US" sz="1000">
                          <a:effectLst/>
                        </a:rPr>
                        <a:t>Manage MAT patients who are receiving MAT for their OUD.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&lt;.0001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1692842"/>
                  </a:ext>
                </a:extLst>
              </a:tr>
              <a:tr h="285750">
                <a:tc>
                  <a:txBody>
                    <a:bodyPr/>
                    <a:lstStyle/>
                    <a:p>
                      <a:pPr marL="0" marR="0">
                        <a:lnSpc>
                          <a:spcPct val="107000"/>
                        </a:lnSpc>
                        <a:spcBef>
                          <a:spcPts val="0"/>
                        </a:spcBef>
                        <a:spcAft>
                          <a:spcPts val="0"/>
                        </a:spcAft>
                      </a:pPr>
                      <a:r>
                        <a:rPr lang="en-US" sz="1000">
                          <a:effectLst/>
                        </a:rPr>
                        <a:t>Describe the common behavioral health co-morbidities associated with opioid.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.0095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3443163"/>
                  </a:ext>
                </a:extLst>
              </a:tr>
              <a:tr h="274320">
                <a:tc>
                  <a:txBody>
                    <a:bodyPr/>
                    <a:lstStyle/>
                    <a:p>
                      <a:pPr marL="0" marR="0">
                        <a:lnSpc>
                          <a:spcPct val="107000"/>
                        </a:lnSpc>
                        <a:spcBef>
                          <a:spcPts val="0"/>
                        </a:spcBef>
                        <a:spcAft>
                          <a:spcPts val="0"/>
                        </a:spcAft>
                      </a:pPr>
                      <a:r>
                        <a:rPr lang="en-US" sz="1000">
                          <a:effectLst/>
                        </a:rPr>
                        <a:t>Describe the common medical co-morbidities associated with opioid addiction.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&lt;.0001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4500765"/>
                  </a:ext>
                </a:extLst>
              </a:tr>
              <a:tr h="285750">
                <a:tc>
                  <a:txBody>
                    <a:bodyPr/>
                    <a:lstStyle/>
                    <a:p>
                      <a:pPr marL="0" marR="0">
                        <a:lnSpc>
                          <a:spcPct val="107000"/>
                        </a:lnSpc>
                        <a:spcBef>
                          <a:spcPts val="0"/>
                        </a:spcBef>
                        <a:spcAft>
                          <a:spcPts val="0"/>
                        </a:spcAft>
                      </a:pPr>
                      <a:r>
                        <a:rPr lang="en-US" sz="1000">
                          <a:effectLst/>
                        </a:rPr>
                        <a:t>List the considerations for pregnant women when choosing MAT for OUD.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&lt;.0001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9794603"/>
                  </a:ext>
                </a:extLst>
              </a:tr>
              <a:tr h="274320">
                <a:tc>
                  <a:txBody>
                    <a:bodyPr/>
                    <a:lstStyle/>
                    <a:p>
                      <a:pPr marL="0" marR="0">
                        <a:lnSpc>
                          <a:spcPct val="107000"/>
                        </a:lnSpc>
                        <a:spcBef>
                          <a:spcPts val="0"/>
                        </a:spcBef>
                        <a:spcAft>
                          <a:spcPts val="0"/>
                        </a:spcAft>
                      </a:pPr>
                      <a:r>
                        <a:rPr lang="en-US" sz="1000">
                          <a:effectLst/>
                        </a:rPr>
                        <a:t>List considerations for youth when choosing MAT for OUD.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&lt;.0001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2667884"/>
                  </a:ext>
                </a:extLst>
              </a:tr>
              <a:tr h="285750">
                <a:tc>
                  <a:txBody>
                    <a:bodyPr/>
                    <a:lstStyle/>
                    <a:p>
                      <a:pPr marL="0" marR="0">
                        <a:lnSpc>
                          <a:spcPct val="107000"/>
                        </a:lnSpc>
                        <a:spcBef>
                          <a:spcPts val="0"/>
                        </a:spcBef>
                        <a:spcAft>
                          <a:spcPts val="0"/>
                        </a:spcAft>
                      </a:pPr>
                      <a:r>
                        <a:rPr lang="en-US" sz="1000">
                          <a:effectLst/>
                        </a:rPr>
                        <a:t>Describe your clinic role in treating patients with OUD.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3782203"/>
                  </a:ext>
                </a:extLst>
              </a:tr>
            </a:tbl>
          </a:graphicData>
        </a:graphic>
      </p:graphicFrame>
    </p:spTree>
    <p:extLst>
      <p:ext uri="{BB962C8B-B14F-4D97-AF65-F5344CB8AC3E}">
        <p14:creationId xmlns:p14="http://schemas.microsoft.com/office/powerpoint/2010/main" val="285057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147" y="273043"/>
            <a:ext cx="3156372" cy="858580"/>
          </a:xfrm>
        </p:spPr>
        <p:txBody>
          <a:bodyPr>
            <a:normAutofit/>
          </a:bodyPr>
          <a:lstStyle/>
          <a:p>
            <a:r>
              <a:rPr lang="en-US" dirty="0">
                <a:solidFill>
                  <a:schemeClr val="tx1">
                    <a:lumMod val="65000"/>
                    <a:lumOff val="35000"/>
                  </a:schemeClr>
                </a:solidFill>
              </a:rPr>
              <a:t>IT MATTTRs:</a:t>
            </a:r>
          </a:p>
        </p:txBody>
      </p:sp>
      <p:sp>
        <p:nvSpPr>
          <p:cNvPr id="6" name="Content Placeholder 2"/>
          <p:cNvSpPr txBox="1">
            <a:spLocks/>
          </p:cNvSpPr>
          <p:nvPr/>
        </p:nvSpPr>
        <p:spPr>
          <a:xfrm>
            <a:off x="8139240" y="2998879"/>
            <a:ext cx="1599565" cy="901141"/>
          </a:xfrm>
          <a:prstGeom prst="rect">
            <a:avLst/>
          </a:prstGeom>
          <a:ln>
            <a:solidFill>
              <a:schemeClr val="bg1">
                <a:lumMod val="65000"/>
              </a:schemeClr>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sz="1600" dirty="0"/>
              <a:t>Monitor patients in MAT in primary care practices.</a:t>
            </a:r>
          </a:p>
        </p:txBody>
      </p:sp>
      <p:sp>
        <p:nvSpPr>
          <p:cNvPr id="3" name="TextBox 2"/>
          <p:cNvSpPr txBox="1"/>
          <p:nvPr/>
        </p:nvSpPr>
        <p:spPr>
          <a:xfrm>
            <a:off x="335669" y="1372249"/>
            <a:ext cx="11262167" cy="369332"/>
          </a:xfrm>
          <a:prstGeom prst="rect">
            <a:avLst/>
          </a:prstGeom>
          <a:solidFill>
            <a:schemeClr val="accent4">
              <a:lumMod val="60000"/>
              <a:lumOff val="40000"/>
            </a:schemeClr>
          </a:solidFill>
        </p:spPr>
        <p:txBody>
          <a:bodyPr wrap="square" rtlCol="0">
            <a:spAutoFit/>
          </a:bodyPr>
          <a:lstStyle/>
          <a:p>
            <a:pPr algn="ctr"/>
            <a:r>
              <a:rPr lang="en-US" b="1" dirty="0"/>
              <a:t>Team Training (BHPs, MD, PA, NP, front desk, RN, billing, MA, navigators…)</a:t>
            </a:r>
          </a:p>
        </p:txBody>
      </p:sp>
      <p:sp>
        <p:nvSpPr>
          <p:cNvPr id="7" name="TextBox 6"/>
          <p:cNvSpPr txBox="1"/>
          <p:nvPr/>
        </p:nvSpPr>
        <p:spPr>
          <a:xfrm>
            <a:off x="659759" y="5667821"/>
            <a:ext cx="10938076" cy="369332"/>
          </a:xfrm>
          <a:prstGeom prst="rect">
            <a:avLst/>
          </a:prstGeom>
          <a:solidFill>
            <a:schemeClr val="tx2">
              <a:lumMod val="40000"/>
              <a:lumOff val="60000"/>
            </a:schemeClr>
          </a:solidFill>
        </p:spPr>
        <p:txBody>
          <a:bodyPr wrap="square" rtlCol="0">
            <a:spAutoFit/>
          </a:bodyPr>
          <a:lstStyle/>
          <a:p>
            <a:pPr algn="ctr"/>
            <a:r>
              <a:rPr lang="en-US" b="1" dirty="0"/>
              <a:t>Buprenorphine waiver training for providers (MD, DO, PA, NP)</a:t>
            </a:r>
          </a:p>
        </p:txBody>
      </p:sp>
      <p:sp>
        <p:nvSpPr>
          <p:cNvPr id="8" name="Rectangle 7"/>
          <p:cNvSpPr/>
          <p:nvPr/>
        </p:nvSpPr>
        <p:spPr>
          <a:xfrm>
            <a:off x="335667" y="2417151"/>
            <a:ext cx="2141316" cy="584775"/>
          </a:xfrm>
          <a:prstGeom prst="rect">
            <a:avLst/>
          </a:prstGeom>
          <a:ln>
            <a:solidFill>
              <a:schemeClr val="bg1">
                <a:lumMod val="65000"/>
              </a:schemeClr>
            </a:solidFill>
          </a:ln>
        </p:spPr>
        <p:txBody>
          <a:bodyPr wrap="square">
            <a:spAutoFit/>
          </a:bodyPr>
          <a:lstStyle/>
          <a:p>
            <a:r>
              <a:rPr lang="en-US" sz="1600" dirty="0"/>
              <a:t>Screen for OUD in primary care practices.</a:t>
            </a:r>
          </a:p>
        </p:txBody>
      </p:sp>
      <p:sp>
        <p:nvSpPr>
          <p:cNvPr id="9" name="Rectangle 8"/>
          <p:cNvSpPr/>
          <p:nvPr/>
        </p:nvSpPr>
        <p:spPr>
          <a:xfrm>
            <a:off x="335669" y="3452551"/>
            <a:ext cx="2260695" cy="584775"/>
          </a:xfrm>
          <a:prstGeom prst="rect">
            <a:avLst/>
          </a:prstGeom>
          <a:ln>
            <a:solidFill>
              <a:schemeClr val="bg1">
                <a:lumMod val="65000"/>
              </a:schemeClr>
            </a:solidFill>
          </a:ln>
        </p:spPr>
        <p:txBody>
          <a:bodyPr wrap="square">
            <a:spAutoFit/>
          </a:bodyPr>
          <a:lstStyle/>
          <a:p>
            <a:r>
              <a:rPr lang="en-US" sz="1600" dirty="0"/>
              <a:t>Diagnose OUD in primary care practices.</a:t>
            </a:r>
          </a:p>
        </p:txBody>
      </p:sp>
      <p:sp>
        <p:nvSpPr>
          <p:cNvPr id="10" name="Rectangle 9"/>
          <p:cNvSpPr/>
          <p:nvPr/>
        </p:nvSpPr>
        <p:spPr>
          <a:xfrm>
            <a:off x="3247327" y="2368629"/>
            <a:ext cx="2349037" cy="830997"/>
          </a:xfrm>
          <a:prstGeom prst="rect">
            <a:avLst/>
          </a:prstGeom>
          <a:ln>
            <a:solidFill>
              <a:schemeClr val="bg1">
                <a:lumMod val="65000"/>
              </a:schemeClr>
            </a:solidFill>
          </a:ln>
        </p:spPr>
        <p:txBody>
          <a:bodyPr wrap="square">
            <a:spAutoFit/>
          </a:bodyPr>
          <a:lstStyle/>
          <a:p>
            <a:r>
              <a:rPr lang="en-US" sz="1600" dirty="0"/>
              <a:t>Engage the patient in MAT delivered in primary care practices.</a:t>
            </a:r>
          </a:p>
        </p:txBody>
      </p:sp>
      <p:sp>
        <p:nvSpPr>
          <p:cNvPr id="11" name="Rectangle 10"/>
          <p:cNvSpPr/>
          <p:nvPr/>
        </p:nvSpPr>
        <p:spPr>
          <a:xfrm>
            <a:off x="3247325" y="3579537"/>
            <a:ext cx="2535195" cy="830997"/>
          </a:xfrm>
          <a:prstGeom prst="rect">
            <a:avLst/>
          </a:prstGeom>
          <a:ln>
            <a:solidFill>
              <a:schemeClr val="bg1">
                <a:lumMod val="65000"/>
              </a:schemeClr>
            </a:solidFill>
          </a:ln>
        </p:spPr>
        <p:txBody>
          <a:bodyPr wrap="square">
            <a:spAutoFit/>
          </a:bodyPr>
          <a:lstStyle/>
          <a:p>
            <a:r>
              <a:rPr lang="en-US" sz="1600" dirty="0"/>
              <a:t>Prescribe buprenorphine by primary care physicians in primary care practices.</a:t>
            </a:r>
          </a:p>
        </p:txBody>
      </p:sp>
      <p:sp>
        <p:nvSpPr>
          <p:cNvPr id="12" name="Rectangle 11"/>
          <p:cNvSpPr/>
          <p:nvPr/>
        </p:nvSpPr>
        <p:spPr>
          <a:xfrm>
            <a:off x="6062543" y="2963188"/>
            <a:ext cx="1796668" cy="1077218"/>
          </a:xfrm>
          <a:prstGeom prst="rect">
            <a:avLst/>
          </a:prstGeom>
          <a:ln>
            <a:solidFill>
              <a:schemeClr val="bg1">
                <a:lumMod val="65000"/>
              </a:schemeClr>
            </a:solidFill>
          </a:ln>
        </p:spPr>
        <p:txBody>
          <a:bodyPr wrap="square">
            <a:spAutoFit/>
          </a:bodyPr>
          <a:lstStyle/>
          <a:p>
            <a:r>
              <a:rPr lang="en-US" sz="1600" dirty="0"/>
              <a:t>Refer patients to behavioral health in primary care practices.</a:t>
            </a:r>
          </a:p>
        </p:txBody>
      </p:sp>
      <p:sp>
        <p:nvSpPr>
          <p:cNvPr id="13" name="Content Placeholder 2"/>
          <p:cNvSpPr txBox="1">
            <a:spLocks/>
          </p:cNvSpPr>
          <p:nvPr/>
        </p:nvSpPr>
        <p:spPr>
          <a:xfrm>
            <a:off x="10255171" y="2987750"/>
            <a:ext cx="1326596" cy="1049577"/>
          </a:xfrm>
          <a:prstGeom prst="rect">
            <a:avLst/>
          </a:prstGeom>
          <a:ln>
            <a:solidFill>
              <a:schemeClr val="bg1">
                <a:lumMod val="65000"/>
              </a:schemeClr>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sz="1600" dirty="0">
                <a:solidFill>
                  <a:schemeClr val="tx1"/>
                </a:solidFill>
              </a:rPr>
              <a:t>Care for the practice MAT Team.</a:t>
            </a:r>
          </a:p>
          <a:p>
            <a:pPr>
              <a:lnSpc>
                <a:spcPct val="100000"/>
              </a:lnSpc>
              <a:spcBef>
                <a:spcPts val="0"/>
              </a:spcBef>
              <a:spcAft>
                <a:spcPts val="0"/>
              </a:spcAft>
            </a:pPr>
            <a:endParaRPr lang="en-US" dirty="0">
              <a:solidFill>
                <a:schemeClr val="tx1"/>
              </a:solidFill>
            </a:endParaRPr>
          </a:p>
        </p:txBody>
      </p:sp>
      <p:sp>
        <p:nvSpPr>
          <p:cNvPr id="15" name="Title 1"/>
          <p:cNvSpPr txBox="1">
            <a:spLocks/>
          </p:cNvSpPr>
          <p:nvPr/>
        </p:nvSpPr>
        <p:spPr>
          <a:xfrm>
            <a:off x="4021866" y="61243"/>
            <a:ext cx="6233311" cy="106423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100" dirty="0"/>
              <a:t>Creating the practice environment </a:t>
            </a:r>
          </a:p>
          <a:p>
            <a:r>
              <a:rPr lang="en-US" sz="3100" dirty="0"/>
              <a:t>conducive to care for OUD using MAT </a:t>
            </a:r>
            <a:endParaRPr lang="en-US" dirty="0">
              <a:solidFill>
                <a:schemeClr val="tx1">
                  <a:lumMod val="65000"/>
                  <a:lumOff val="35000"/>
                </a:schemeClr>
              </a:solidFill>
            </a:endParaRPr>
          </a:p>
        </p:txBody>
      </p:sp>
      <p:sp>
        <p:nvSpPr>
          <p:cNvPr id="16" name="Up Arrow 15"/>
          <p:cNvSpPr/>
          <p:nvPr/>
        </p:nvSpPr>
        <p:spPr>
          <a:xfrm>
            <a:off x="1232707" y="4239576"/>
            <a:ext cx="353028" cy="1428249"/>
          </a:xfrm>
          <a:prstGeom prst="upArrow">
            <a:avLst/>
          </a:prstGeom>
          <a:solidFill>
            <a:schemeClr val="tx2">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Up Arrow 16"/>
          <p:cNvSpPr/>
          <p:nvPr/>
        </p:nvSpPr>
        <p:spPr>
          <a:xfrm>
            <a:off x="4161891" y="4440026"/>
            <a:ext cx="386960" cy="1227801"/>
          </a:xfrm>
          <a:prstGeom prst="upArrow">
            <a:avLst/>
          </a:prstGeom>
          <a:solidFill>
            <a:schemeClr val="tx2">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Down Arrow 17"/>
          <p:cNvSpPr/>
          <p:nvPr/>
        </p:nvSpPr>
        <p:spPr>
          <a:xfrm>
            <a:off x="1153499" y="1718394"/>
            <a:ext cx="432236" cy="660639"/>
          </a:xfrm>
          <a:prstGeom prst="downArrow">
            <a:avLst/>
          </a:pr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Down Arrow 19"/>
          <p:cNvSpPr/>
          <p:nvPr/>
        </p:nvSpPr>
        <p:spPr>
          <a:xfrm>
            <a:off x="4298020" y="1741583"/>
            <a:ext cx="312517" cy="627044"/>
          </a:xfrm>
          <a:prstGeom prst="downArrow">
            <a:avLst/>
          </a:pr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Down Arrow 20"/>
          <p:cNvSpPr/>
          <p:nvPr/>
        </p:nvSpPr>
        <p:spPr>
          <a:xfrm>
            <a:off x="6727617" y="1741587"/>
            <a:ext cx="408179" cy="1151701"/>
          </a:xfrm>
          <a:prstGeom prst="downArrow">
            <a:avLst/>
          </a:pr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Down Arrow 22"/>
          <p:cNvSpPr/>
          <p:nvPr/>
        </p:nvSpPr>
        <p:spPr>
          <a:xfrm>
            <a:off x="8734932" y="1718395"/>
            <a:ext cx="408179" cy="1151701"/>
          </a:xfrm>
          <a:prstGeom prst="downArrow">
            <a:avLst/>
          </a:pr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Up Arrow 24"/>
          <p:cNvSpPr/>
          <p:nvPr/>
        </p:nvSpPr>
        <p:spPr>
          <a:xfrm>
            <a:off x="6853971" y="4064642"/>
            <a:ext cx="438080" cy="1603185"/>
          </a:xfrm>
          <a:prstGeom prst="upArrow">
            <a:avLst/>
          </a:prstGeom>
          <a:solidFill>
            <a:schemeClr val="tx2">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Up Arrow 25"/>
          <p:cNvSpPr/>
          <p:nvPr/>
        </p:nvSpPr>
        <p:spPr>
          <a:xfrm>
            <a:off x="8734927" y="4076910"/>
            <a:ext cx="438080" cy="1603185"/>
          </a:xfrm>
          <a:prstGeom prst="upArrow">
            <a:avLst/>
          </a:prstGeom>
          <a:solidFill>
            <a:schemeClr val="tx2">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Up Arrow 26"/>
          <p:cNvSpPr/>
          <p:nvPr/>
        </p:nvSpPr>
        <p:spPr>
          <a:xfrm>
            <a:off x="10831716" y="4076910"/>
            <a:ext cx="438080" cy="1603185"/>
          </a:xfrm>
          <a:prstGeom prst="upArrow">
            <a:avLst/>
          </a:prstGeom>
          <a:solidFill>
            <a:schemeClr val="tx2">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Down Arrow 27"/>
          <p:cNvSpPr/>
          <p:nvPr/>
        </p:nvSpPr>
        <p:spPr>
          <a:xfrm>
            <a:off x="10642581" y="1729991"/>
            <a:ext cx="408179" cy="1151701"/>
          </a:xfrm>
          <a:prstGeom prst="downArrow">
            <a:avLst/>
          </a:pr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7553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par>
                                <p:cTn id="16" presetID="10" presetClass="exit" presetSubtype="0" fill="hold" grpId="0" nodeType="with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5" grpId="0" animBg="1"/>
      <p:bldP spid="26" grpId="0" animBg="1"/>
      <p:bldP spid="27"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900" y="3266207"/>
            <a:ext cx="7783512" cy="2967391"/>
            <a:chOff x="215900" y="3266207"/>
            <a:chExt cx="7783512" cy="2967391"/>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929" y="4096396"/>
              <a:ext cx="250806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2"/>
            <p:cNvSpPr txBox="1">
              <a:spLocks/>
            </p:cNvSpPr>
            <p:nvPr/>
          </p:nvSpPr>
          <p:spPr>
            <a:xfrm>
              <a:off x="215900" y="5692416"/>
              <a:ext cx="2895599" cy="541182"/>
            </a:xfrm>
            <a:prstGeom prst="rect">
              <a:avLst/>
            </a:prstGeom>
          </p:spPr>
          <p:txBody>
            <a:bodyPr vert="horz" lIns="121899" tIns="60949" rIns="121899" bIns="60949" rtlCol="0" anchor="b">
              <a:normAutofit fontScale="82500" lnSpcReduction="200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lnSpc>
                  <a:spcPct val="120000"/>
                </a:lnSpc>
              </a:pPr>
              <a:r>
                <a:rPr lang="en-US" sz="1600" b="1" dirty="0">
                  <a:solidFill>
                    <a:prstClr val="black"/>
                  </a:solidFill>
                  <a:latin typeface="Calibri"/>
                </a:rPr>
                <a:t>Valley-Wide Health Center, </a:t>
              </a:r>
            </a:p>
            <a:p>
              <a:pPr algn="ctr">
                <a:lnSpc>
                  <a:spcPct val="120000"/>
                </a:lnSpc>
              </a:pPr>
              <a:r>
                <a:rPr lang="en-US" sz="1600" b="1" dirty="0">
                  <a:solidFill>
                    <a:prstClr val="black"/>
                  </a:solidFill>
                  <a:latin typeface="Calibri"/>
                </a:rPr>
                <a:t>Las Animas, CO</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4771" y="3644321"/>
              <a:ext cx="2686244" cy="137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2750093" y="3266207"/>
              <a:ext cx="2895600" cy="381000"/>
            </a:xfrm>
            <a:prstGeom prst="rect">
              <a:avLst/>
            </a:prstGeom>
          </p:spPr>
          <p:txBody>
            <a:bodyPr vert="horz" lIns="121899" tIns="60949" rIns="121899" bIns="60949" rtlCol="0" anchor="b">
              <a:normAutofit fontScale="975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1200" b="1" dirty="0">
                  <a:solidFill>
                    <a:prstClr val="black"/>
                  </a:solidFill>
                  <a:latin typeface="Calibri"/>
                </a:rPr>
                <a:t>Walsh, CO practice providers and staff</a:t>
              </a:r>
            </a:p>
          </p:txBody>
        </p:sp>
        <p:pic>
          <p:nvPicPr>
            <p:cNvPr id="7" name="Picture 2" descr="\\Xenon\hprn\Photos\Road Trips\Road Trip_NE CO_Oct 2010\Haxtun Family Practice_Oct 20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3734" y="4541405"/>
              <a:ext cx="2558910" cy="127384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a:xfrm>
              <a:off x="4985389" y="5815248"/>
              <a:ext cx="3014023" cy="418350"/>
            </a:xfrm>
            <a:prstGeom prst="rect">
              <a:avLst/>
            </a:prstGeom>
          </p:spPr>
          <p:txBody>
            <a:bodyPr vert="horz" lIns="121899" tIns="60949" rIns="121899" bIns="60949" rtlCol="0" anchor="b">
              <a:normAutofit fontScale="975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lnSpc>
                  <a:spcPct val="120000"/>
                </a:lnSpc>
              </a:pPr>
              <a:r>
                <a:rPr lang="en-US" sz="1400" b="1" dirty="0">
                  <a:solidFill>
                    <a:prstClr val="black"/>
                  </a:solidFill>
                  <a:latin typeface="Calibri"/>
                </a:rPr>
                <a:t>Haxtun Family Health Center</a:t>
              </a:r>
            </a:p>
          </p:txBody>
        </p:sp>
      </p:grpSp>
      <p:sp>
        <p:nvSpPr>
          <p:cNvPr id="9" name="Content Placeholder 3"/>
          <p:cNvSpPr txBox="1">
            <a:spLocks/>
          </p:cNvSpPr>
          <p:nvPr/>
        </p:nvSpPr>
        <p:spPr>
          <a:xfrm>
            <a:off x="216322" y="1512945"/>
            <a:ext cx="7380288" cy="1498364"/>
          </a:xfrm>
          <a:prstGeom prst="rect">
            <a:avLst/>
          </a:prstGeom>
        </p:spPr>
        <p:txBody>
          <a:bodyPr>
            <a:normAutofit/>
          </a:bodyPr>
          <a:lstStyle>
            <a:lvl1pPr marL="91434" indent="-91434" algn="l" defTabSz="914332"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0" indent="-182866" algn="l" defTabSz="914332"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886"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52"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19"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19"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0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888"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87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40030" indent="0">
              <a:lnSpc>
                <a:spcPct val="120000"/>
              </a:lnSpc>
              <a:buFont typeface="Calibri" panose="020F0502020204030204" pitchFamily="34" charset="0"/>
              <a:buNone/>
            </a:pPr>
            <a:r>
              <a:rPr lang="en-US" sz="2200" dirty="0"/>
              <a:t>Over the past 5 years, the High Plains Research Network </a:t>
            </a:r>
            <a:br>
              <a:rPr lang="en-US" sz="2200" dirty="0"/>
            </a:br>
            <a:r>
              <a:rPr lang="en-US" sz="2200" dirty="0"/>
              <a:t>and its Community Advisory Council (C.A.C.) and practices identified OUD as a primary concern in their communities. </a:t>
            </a:r>
          </a:p>
        </p:txBody>
      </p:sp>
      <p:pic>
        <p:nvPicPr>
          <p:cNvPr id="11" name="Picture 10">
            <a:extLst>
              <a:ext uri="{FF2B5EF4-FFF2-40B4-BE49-F238E27FC236}">
                <a16:creationId xmlns:a16="http://schemas.microsoft.com/office/drawing/2014/main" id="{713D6008-C171-418A-B222-B7BEE9E7C6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7552" y="4541405"/>
            <a:ext cx="3486179" cy="1036350"/>
          </a:xfrm>
          <a:prstGeom prst="rect">
            <a:avLst/>
          </a:prstGeom>
        </p:spPr>
      </p:pic>
      <p:sp>
        <p:nvSpPr>
          <p:cNvPr id="12" name="Title 2"/>
          <p:cNvSpPr txBox="1">
            <a:spLocks/>
          </p:cNvSpPr>
          <p:nvPr/>
        </p:nvSpPr>
        <p:spPr>
          <a:xfrm>
            <a:off x="547973" y="591421"/>
            <a:ext cx="4953000" cy="798357"/>
          </a:xfrm>
          <a:prstGeom prst="rect">
            <a:avLst/>
          </a:prstGeom>
        </p:spPr>
        <p:txBody>
          <a:bodyPr/>
          <a:lstStyle>
            <a:lvl1pPr algn="l" defTabSz="914332"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r>
              <a:rPr lang="en-US" dirty="0"/>
              <a:t>Background</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6812" y="304800"/>
            <a:ext cx="1785445" cy="685800"/>
          </a:xfrm>
          <a:prstGeom prst="rect">
            <a:avLst/>
          </a:prstGeom>
        </p:spPr>
      </p:pic>
      <p:pic>
        <p:nvPicPr>
          <p:cNvPr id="14" name="Picture 13">
            <a:extLst>
              <a:ext uri="{FF2B5EF4-FFF2-40B4-BE49-F238E27FC236}">
                <a16:creationId xmlns:a16="http://schemas.microsoft.com/office/drawing/2014/main" id="{6CE9F20B-6CD0-4862-92D7-B8B44383FC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66878" y="1272109"/>
            <a:ext cx="4077149" cy="2987786"/>
          </a:xfrm>
          <a:prstGeom prst="rect">
            <a:avLst/>
          </a:prstGeom>
        </p:spPr>
      </p:pic>
    </p:spTree>
    <p:extLst>
      <p:ext uri="{BB962C8B-B14F-4D97-AF65-F5344CB8AC3E}">
        <p14:creationId xmlns:p14="http://schemas.microsoft.com/office/powerpoint/2010/main" val="108122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761" y="223934"/>
            <a:ext cx="8620333" cy="914638"/>
          </a:xfrm>
        </p:spPr>
        <p:txBody>
          <a:bodyPr>
            <a:normAutofit/>
          </a:bodyPr>
          <a:lstStyle/>
          <a:p>
            <a:r>
              <a:rPr lang="en-US" dirty="0"/>
              <a:t>IT MATTTRs: a SNOCAP Study</a:t>
            </a:r>
            <a:endParaRPr lang="en-US" sz="2326" dirty="0"/>
          </a:p>
        </p:txBody>
      </p:sp>
      <p:grpSp>
        <p:nvGrpSpPr>
          <p:cNvPr id="2" name="Group 1"/>
          <p:cNvGrpSpPr/>
          <p:nvPr/>
        </p:nvGrpSpPr>
        <p:grpSpPr>
          <a:xfrm>
            <a:off x="1108228" y="1605829"/>
            <a:ext cx="5094345" cy="3971750"/>
            <a:chOff x="3466417" y="1894587"/>
            <a:chExt cx="5094345" cy="397175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66417" y="1894587"/>
              <a:ext cx="5094345" cy="3971750"/>
            </a:xfrm>
            <a:prstGeom prst="rect">
              <a:avLst/>
            </a:prstGeom>
            <a:ln>
              <a:solidFill>
                <a:schemeClr val="tx1"/>
              </a:solidFill>
            </a:ln>
          </p:spPr>
        </p:pic>
        <p:sp>
          <p:nvSpPr>
            <p:cNvPr id="15" name="Freeform 14"/>
            <p:cNvSpPr/>
            <p:nvPr/>
          </p:nvSpPr>
          <p:spPr>
            <a:xfrm>
              <a:off x="5124198" y="2057044"/>
              <a:ext cx="2915409" cy="3181465"/>
            </a:xfrm>
            <a:custGeom>
              <a:avLst/>
              <a:gdLst>
                <a:gd name="connsiteX0" fmla="*/ 3152775 w 3286125"/>
                <a:gd name="connsiteY0" fmla="*/ 0 h 3695700"/>
                <a:gd name="connsiteX1" fmla="*/ 2228850 w 3286125"/>
                <a:gd name="connsiteY1" fmla="*/ 38100 h 3695700"/>
                <a:gd name="connsiteX2" fmla="*/ 2238375 w 3286125"/>
                <a:gd name="connsiteY2" fmla="*/ 447675 h 3695700"/>
                <a:gd name="connsiteX3" fmla="*/ 1857375 w 3286125"/>
                <a:gd name="connsiteY3" fmla="*/ 457200 h 3695700"/>
                <a:gd name="connsiteX4" fmla="*/ 1885950 w 3286125"/>
                <a:gd name="connsiteY4" fmla="*/ 942975 h 3695700"/>
                <a:gd name="connsiteX5" fmla="*/ 1914525 w 3286125"/>
                <a:gd name="connsiteY5" fmla="*/ 1743075 h 3695700"/>
                <a:gd name="connsiteX6" fmla="*/ 1933575 w 3286125"/>
                <a:gd name="connsiteY6" fmla="*/ 3009900 h 3695700"/>
                <a:gd name="connsiteX7" fmla="*/ 1571625 w 3286125"/>
                <a:gd name="connsiteY7" fmla="*/ 2867025 h 3695700"/>
                <a:gd name="connsiteX8" fmla="*/ 1323975 w 3286125"/>
                <a:gd name="connsiteY8" fmla="*/ 2886075 h 3695700"/>
                <a:gd name="connsiteX9" fmla="*/ 1276350 w 3286125"/>
                <a:gd name="connsiteY9" fmla="*/ 2552700 h 3695700"/>
                <a:gd name="connsiteX10" fmla="*/ 19050 w 3286125"/>
                <a:gd name="connsiteY10" fmla="*/ 2543175 h 3695700"/>
                <a:gd name="connsiteX11" fmla="*/ 0 w 3286125"/>
                <a:gd name="connsiteY11" fmla="*/ 2781300 h 3695700"/>
                <a:gd name="connsiteX12" fmla="*/ 247650 w 3286125"/>
                <a:gd name="connsiteY12" fmla="*/ 2933700 h 3695700"/>
                <a:gd name="connsiteX13" fmla="*/ 200025 w 3286125"/>
                <a:gd name="connsiteY13" fmla="*/ 3467100 h 3695700"/>
                <a:gd name="connsiteX14" fmla="*/ 342900 w 3286125"/>
                <a:gd name="connsiteY14" fmla="*/ 3695700 h 3695700"/>
                <a:gd name="connsiteX15" fmla="*/ 3286125 w 3286125"/>
                <a:gd name="connsiteY15" fmla="*/ 3648075 h 3695700"/>
                <a:gd name="connsiteX16" fmla="*/ 3152775 w 3286125"/>
                <a:gd name="connsiteY16" fmla="*/ 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86125" h="3695700">
                  <a:moveTo>
                    <a:pt x="3152775" y="0"/>
                  </a:moveTo>
                  <a:lnTo>
                    <a:pt x="2228850" y="38100"/>
                  </a:lnTo>
                  <a:lnTo>
                    <a:pt x="2238375" y="447675"/>
                  </a:lnTo>
                  <a:lnTo>
                    <a:pt x="1857375" y="457200"/>
                  </a:lnTo>
                  <a:lnTo>
                    <a:pt x="1885950" y="942975"/>
                  </a:lnTo>
                  <a:lnTo>
                    <a:pt x="1914525" y="1743075"/>
                  </a:lnTo>
                  <a:lnTo>
                    <a:pt x="1933575" y="3009900"/>
                  </a:lnTo>
                  <a:lnTo>
                    <a:pt x="1571625" y="2867025"/>
                  </a:lnTo>
                  <a:lnTo>
                    <a:pt x="1323975" y="2886075"/>
                  </a:lnTo>
                  <a:lnTo>
                    <a:pt x="1276350" y="2552700"/>
                  </a:lnTo>
                  <a:lnTo>
                    <a:pt x="19050" y="2543175"/>
                  </a:lnTo>
                  <a:lnTo>
                    <a:pt x="0" y="2781300"/>
                  </a:lnTo>
                  <a:lnTo>
                    <a:pt x="247650" y="2933700"/>
                  </a:lnTo>
                  <a:lnTo>
                    <a:pt x="200025" y="3467100"/>
                  </a:lnTo>
                  <a:lnTo>
                    <a:pt x="342900" y="3695700"/>
                  </a:lnTo>
                  <a:lnTo>
                    <a:pt x="3286125" y="3648075"/>
                  </a:lnTo>
                  <a:lnTo>
                    <a:pt x="3152775" y="0"/>
                  </a:lnTo>
                  <a:close/>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98" tIns="34299" rIns="68598" bIns="34299" numCol="1" spcCol="0" rtlCol="0" fromWordArt="0" anchor="ctr" anchorCtr="0" forceAA="0" compatLnSpc="1">
              <a:prstTxWarp prst="textNoShape">
                <a:avLst/>
              </a:prstTxWarp>
              <a:noAutofit/>
            </a:bodyPr>
            <a:lstStyle/>
            <a:p>
              <a:endParaRPr lang="en-US"/>
            </a:p>
          </p:txBody>
        </p:sp>
      </p:grpSp>
      <p:sp>
        <p:nvSpPr>
          <p:cNvPr id="5" name="Title 2"/>
          <p:cNvSpPr txBox="1">
            <a:spLocks/>
          </p:cNvSpPr>
          <p:nvPr/>
        </p:nvSpPr>
        <p:spPr>
          <a:xfrm>
            <a:off x="6844536" y="1900149"/>
            <a:ext cx="4663094" cy="2917737"/>
          </a:xfrm>
          <a:prstGeom prst="rect">
            <a:avLst/>
          </a:prstGeom>
        </p:spPr>
        <p:txBody>
          <a:bodyPr vert="horz" lIns="91440" tIns="45720" rIns="91440" bIns="45720" rtlCol="0" anchor="b">
            <a:noAutofit/>
          </a:bodyPr>
          <a:lstStyle>
            <a:lvl1pPr algn="l" defTabSz="914332"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r>
              <a:rPr lang="en-US" sz="2400" dirty="0">
                <a:latin typeface="+mn-lt"/>
              </a:rPr>
              <a:t>24 counties</a:t>
            </a:r>
          </a:p>
          <a:p>
            <a:pPr marL="342900" indent="-342900">
              <a:lnSpc>
                <a:spcPct val="100000"/>
              </a:lnSpc>
              <a:spcBef>
                <a:spcPts val="1200"/>
              </a:spcBef>
              <a:buFont typeface="Wingdings" panose="05000000000000000000" pitchFamily="2" charset="2"/>
              <a:buChar char="§"/>
            </a:pPr>
            <a:r>
              <a:rPr lang="en-US" sz="2400" dirty="0">
                <a:latin typeface="+mn-lt"/>
              </a:rPr>
              <a:t> 16 counties in eastern Colorado (High Plains Research Network)</a:t>
            </a:r>
          </a:p>
          <a:p>
            <a:pPr marL="342900" indent="-342900">
              <a:lnSpc>
                <a:spcPct val="100000"/>
              </a:lnSpc>
              <a:spcBef>
                <a:spcPts val="1200"/>
              </a:spcBef>
              <a:buFont typeface="Wingdings" panose="05000000000000000000" pitchFamily="2" charset="2"/>
              <a:buChar char="§"/>
            </a:pPr>
            <a:r>
              <a:rPr lang="en-US" sz="2400" dirty="0">
                <a:latin typeface="+mn-lt"/>
              </a:rPr>
              <a:t>6 counties in southcentral Colorado (part of </a:t>
            </a:r>
            <a:r>
              <a:rPr lang="en-US" sz="2400" dirty="0" err="1">
                <a:latin typeface="+mn-lt"/>
              </a:rPr>
              <a:t>CaReNet</a:t>
            </a:r>
            <a:r>
              <a:rPr lang="en-US" sz="2400" dirty="0">
                <a:latin typeface="+mn-lt"/>
              </a:rPr>
              <a:t>)</a:t>
            </a:r>
          </a:p>
          <a:p>
            <a:pPr marL="342900" indent="-342900">
              <a:lnSpc>
                <a:spcPct val="100000"/>
              </a:lnSpc>
              <a:spcBef>
                <a:spcPts val="1200"/>
              </a:spcBef>
              <a:buFont typeface="Wingdings" panose="05000000000000000000" pitchFamily="2" charset="2"/>
              <a:buChar char="§"/>
            </a:pPr>
            <a:r>
              <a:rPr lang="en-US" sz="2400" dirty="0">
                <a:latin typeface="+mn-lt"/>
              </a:rPr>
              <a:t>2 additional rural counties</a:t>
            </a:r>
          </a:p>
        </p:txBody>
      </p:sp>
    </p:spTree>
    <p:extLst>
      <p:ext uri="{BB962C8B-B14F-4D97-AF65-F5344CB8AC3E}">
        <p14:creationId xmlns:p14="http://schemas.microsoft.com/office/powerpoint/2010/main" val="158349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1495" y="151820"/>
            <a:ext cx="10331002" cy="9144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4000" dirty="0">
                <a:latin typeface="Calibri" panose="020F0502020204030204" pitchFamily="34" charset="0"/>
                <a:cs typeface="Calibri" panose="020F0502020204030204" pitchFamily="34" charset="0"/>
              </a:rPr>
              <a:t>Treatment Gap </a:t>
            </a:r>
          </a:p>
        </p:txBody>
      </p:sp>
      <p:pic>
        <p:nvPicPr>
          <p:cNvPr id="6" name="Picture 5">
            <a:extLst>
              <a:ext uri="{FF2B5EF4-FFF2-40B4-BE49-F238E27FC236}">
                <a16:creationId xmlns:a16="http://schemas.microsoft.com/office/drawing/2014/main" id="{DDE40A52-49D8-4861-95D2-28FEEF0F608A}"/>
              </a:ext>
            </a:extLst>
          </p:cNvPr>
          <p:cNvPicPr>
            <a:picLocks noChangeAspect="1"/>
          </p:cNvPicPr>
          <p:nvPr/>
        </p:nvPicPr>
        <p:blipFill>
          <a:blip r:embed="rId3"/>
          <a:stretch>
            <a:fillRect/>
          </a:stretch>
        </p:blipFill>
        <p:spPr>
          <a:xfrm>
            <a:off x="969192" y="1558169"/>
            <a:ext cx="5780479" cy="4276818"/>
          </a:xfrm>
          <a:prstGeom prst="rect">
            <a:avLst/>
          </a:prstGeom>
        </p:spPr>
      </p:pic>
      <p:sp>
        <p:nvSpPr>
          <p:cNvPr id="8" name="Content Placeholder 2">
            <a:extLst>
              <a:ext uri="{FF2B5EF4-FFF2-40B4-BE49-F238E27FC236}">
                <a16:creationId xmlns:a16="http://schemas.microsoft.com/office/drawing/2014/main" id="{EA61660A-EBAB-48F7-8C19-5195E7D71298}"/>
              </a:ext>
            </a:extLst>
          </p:cNvPr>
          <p:cNvSpPr txBox="1">
            <a:spLocks/>
          </p:cNvSpPr>
          <p:nvPr/>
        </p:nvSpPr>
        <p:spPr>
          <a:xfrm>
            <a:off x="7071643" y="3108710"/>
            <a:ext cx="3895372" cy="1103693"/>
          </a:xfrm>
          <a:prstGeom prst="rect">
            <a:avLst/>
          </a:prstGeom>
        </p:spPr>
        <p:txBody>
          <a:bodyPr vert="horz" lIns="45708" tIns="22854" rIns="45708" bIns="22854">
            <a:noAutofit/>
          </a:bodyPr>
          <a:lstStyle>
            <a:lvl1pPr marL="319951" indent="-319951" algn="l" rtl="0" eaLnBrk="1" latinLnBrk="0" hangingPunct="1">
              <a:spcBef>
                <a:spcPct val="20000"/>
              </a:spcBef>
              <a:buClrTx/>
              <a:buSzPct val="80000"/>
              <a:buFont typeface="Arial" panose="020B0604020202020204" pitchFamily="34" charset="0"/>
              <a:buChar char="•"/>
              <a:defRPr sz="3000" kern="1200">
                <a:solidFill>
                  <a:srgbClr val="000000"/>
                </a:solidFill>
                <a:latin typeface="+mj-lt"/>
                <a:ea typeface="+mn-ea"/>
                <a:cs typeface="+mn-cs"/>
              </a:defRPr>
            </a:lvl1pPr>
            <a:lvl2pPr marL="630760" indent="-274243" algn="l" rtl="0" eaLnBrk="1" latinLnBrk="0" hangingPunct="1">
              <a:spcBef>
                <a:spcPct val="20000"/>
              </a:spcBef>
              <a:buClrTx/>
              <a:buSzPct val="80000"/>
              <a:buFont typeface="Arial" panose="020B0604020202020204" pitchFamily="34" charset="0"/>
              <a:buChar char="•"/>
              <a:defRPr sz="2600" kern="1200">
                <a:solidFill>
                  <a:srgbClr val="000000"/>
                </a:solidFill>
                <a:latin typeface="+mj-lt"/>
                <a:ea typeface="+mn-ea"/>
                <a:cs typeface="+mn-cs"/>
              </a:defRPr>
            </a:lvl2pPr>
            <a:lvl3pPr marL="923286" indent="-274243" algn="l" rtl="0" eaLnBrk="1" latinLnBrk="0" hangingPunct="1">
              <a:spcBef>
                <a:spcPct val="20000"/>
              </a:spcBef>
              <a:buClrTx/>
              <a:buSzPct val="80000"/>
              <a:buFont typeface="Arial" panose="020B0604020202020204" pitchFamily="34" charset="0"/>
              <a:buChar char="•"/>
              <a:defRPr sz="2400" kern="1200">
                <a:solidFill>
                  <a:srgbClr val="000000"/>
                </a:solidFill>
                <a:latin typeface="+mj-lt"/>
                <a:ea typeface="+mn-ea"/>
                <a:cs typeface="+mn-cs"/>
              </a:defRPr>
            </a:lvl3pPr>
            <a:lvl4pPr marL="1188388" indent="-228536" algn="l" rtl="0" eaLnBrk="1" latinLnBrk="0" hangingPunct="1">
              <a:spcBef>
                <a:spcPct val="20000"/>
              </a:spcBef>
              <a:buClrTx/>
              <a:buSzPct val="80000"/>
              <a:buFont typeface="Arial" panose="020B0604020202020204" pitchFamily="34" charset="0"/>
              <a:buChar char="•"/>
              <a:defRPr sz="2200" kern="1200">
                <a:solidFill>
                  <a:srgbClr val="000000"/>
                </a:solidFill>
                <a:latin typeface="+mj-lt"/>
                <a:ea typeface="+mn-ea"/>
                <a:cs typeface="+mn-cs"/>
              </a:defRPr>
            </a:lvl4pPr>
            <a:lvl5pPr marL="1426066" indent="-228536" algn="l" rtl="0" eaLnBrk="1" latinLnBrk="0" hangingPunct="1">
              <a:spcBef>
                <a:spcPct val="20000"/>
              </a:spcBef>
              <a:buClrTx/>
              <a:buSzPct val="80000"/>
              <a:buFont typeface="Arial" panose="020B0604020202020204" pitchFamily="34" charset="0"/>
              <a:buChar char="•"/>
              <a:defRPr sz="2000" kern="1200">
                <a:solidFill>
                  <a:srgbClr val="000000"/>
                </a:solidFill>
                <a:latin typeface="+mj-lt"/>
                <a:ea typeface="+mn-ea"/>
                <a:cs typeface="+mn-cs"/>
              </a:defRPr>
            </a:lvl5pPr>
            <a:lvl6pPr marL="1672884" indent="-228536" algn="l" rtl="0" eaLnBrk="1" latinLnBrk="0" hangingPunct="1">
              <a:spcBef>
                <a:spcPct val="20000"/>
              </a:spcBef>
              <a:buClr>
                <a:schemeClr val="accent6"/>
              </a:buClr>
              <a:buFont typeface="Wingdings 2"/>
              <a:buChar char=""/>
              <a:defRPr sz="1700" kern="1200">
                <a:solidFill>
                  <a:schemeClr val="tx1"/>
                </a:solidFill>
                <a:latin typeface="+mn-lt"/>
                <a:ea typeface="+mn-ea"/>
                <a:cs typeface="+mn-cs"/>
              </a:defRPr>
            </a:lvl6pPr>
            <a:lvl7pPr marL="1910564" indent="-228536"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0817" indent="-182829"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1928" indent="-182829"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a:lstStyle>
          <a:p>
            <a:pPr marL="0" indent="0" algn="ctr" defTabSz="457200">
              <a:spcBef>
                <a:spcPts val="600"/>
              </a:spcBef>
              <a:buFont typeface="Arial" panose="020B0604020202020204" pitchFamily="34" charset="0"/>
              <a:buNone/>
            </a:pPr>
            <a:r>
              <a:rPr lang="en-US" sz="2200" b="1" i="1" dirty="0">
                <a:solidFill>
                  <a:srgbClr val="E64C36"/>
                </a:solidFill>
                <a:latin typeface="Ebrima" panose="02000000000000000000" pitchFamily="2" charset="0"/>
                <a:ea typeface="Ebrima" panose="02000000000000000000" pitchFamily="2" charset="0"/>
                <a:cs typeface="Ebrima" panose="02000000000000000000" pitchFamily="2" charset="0"/>
              </a:rPr>
              <a:t>For what other condition </a:t>
            </a:r>
          </a:p>
          <a:p>
            <a:pPr marL="0" indent="0" algn="ctr" defTabSz="457200">
              <a:spcBef>
                <a:spcPts val="600"/>
              </a:spcBef>
              <a:buFont typeface="Arial" panose="020B0604020202020204" pitchFamily="34" charset="0"/>
              <a:buNone/>
            </a:pPr>
            <a:r>
              <a:rPr lang="en-US" sz="2200" b="1" i="1" dirty="0">
                <a:solidFill>
                  <a:srgbClr val="E64C36"/>
                </a:solidFill>
                <a:latin typeface="Ebrima" panose="02000000000000000000" pitchFamily="2" charset="0"/>
                <a:ea typeface="Ebrima" panose="02000000000000000000" pitchFamily="2" charset="0"/>
                <a:cs typeface="Ebrima" panose="02000000000000000000" pitchFamily="2" charset="0"/>
              </a:rPr>
              <a:t>is this acceptable? </a:t>
            </a:r>
          </a:p>
        </p:txBody>
      </p:sp>
      <p:sp>
        <p:nvSpPr>
          <p:cNvPr id="4" name="Rectangle 3">
            <a:extLst>
              <a:ext uri="{FF2B5EF4-FFF2-40B4-BE49-F238E27FC236}">
                <a16:creationId xmlns:a16="http://schemas.microsoft.com/office/drawing/2014/main" id="{DF23AD1A-5FAE-47D9-82C0-34044A5F44A4}"/>
              </a:ext>
            </a:extLst>
          </p:cNvPr>
          <p:cNvSpPr/>
          <p:nvPr/>
        </p:nvSpPr>
        <p:spPr>
          <a:xfrm>
            <a:off x="241137" y="6018148"/>
            <a:ext cx="1018227" cy="2308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Ebrima" panose="02000000000000000000" pitchFamily="2" charset="0"/>
                <a:cs typeface="Arial" panose="020B0604020202020204" pitchFamily="34" charset="0"/>
                <a:sym typeface="Century Gothic"/>
              </a:rPr>
              <a:t>Egan et all 2010</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5541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09800" y="5734052"/>
            <a:ext cx="7874000" cy="598260"/>
          </a:xfrm>
        </p:spPr>
        <p:txBody>
          <a:bodyPr>
            <a:noAutofit/>
          </a:bodyPr>
          <a:lstStyle/>
          <a:p>
            <a:r>
              <a:rPr lang="en-US" sz="3600" dirty="0"/>
              <a:t>Colorado drug overdose death rates: 2002</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09800" y="152401"/>
            <a:ext cx="7562850" cy="5610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212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197101" y="5438997"/>
            <a:ext cx="7797800" cy="914399"/>
          </a:xfrm>
        </p:spPr>
        <p:txBody>
          <a:bodyPr>
            <a:noAutofit/>
          </a:bodyPr>
          <a:lstStyle/>
          <a:p>
            <a:r>
              <a:rPr lang="en-US" sz="3600" dirty="0"/>
              <a:t>Colorado drug overdose death rates: 2014</a:t>
            </a:r>
            <a:endParaRPr lang="en-US" sz="3400" dirty="0"/>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09801" y="255589"/>
            <a:ext cx="7470775" cy="55070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228669" y="2293295"/>
            <a:ext cx="5734665" cy="1107996"/>
          </a:xfrm>
          <a:prstGeom prst="rect">
            <a:avLst/>
          </a:prstGeom>
          <a:noFill/>
        </p:spPr>
        <p:txBody>
          <a:bodyPr wrap="square" rtlCol="0">
            <a:spAutoFit/>
          </a:bodyPr>
          <a:lstStyle/>
          <a:p>
            <a:r>
              <a:rPr lang="en-US" sz="6600" b="1" dirty="0">
                <a:solidFill>
                  <a:prstClr val="white"/>
                </a:solidFill>
                <a:latin typeface="Times New Roman" panose="02020603050405020304" pitchFamily="18" charset="0"/>
                <a:cs typeface="Times New Roman" panose="02020603050405020304" pitchFamily="18" charset="0"/>
              </a:rPr>
              <a:t>500% Increase </a:t>
            </a:r>
          </a:p>
        </p:txBody>
      </p:sp>
    </p:spTree>
    <p:extLst>
      <p:ext uri="{BB962C8B-B14F-4D97-AF65-F5344CB8AC3E}">
        <p14:creationId xmlns:p14="http://schemas.microsoft.com/office/powerpoint/2010/main" val="24314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7" name="Title 1"/>
          <p:cNvSpPr txBox="1">
            <a:spLocks/>
          </p:cNvSpPr>
          <p:nvPr/>
        </p:nvSpPr>
        <p:spPr>
          <a:xfrm>
            <a:off x="397065" y="619244"/>
            <a:ext cx="10058400" cy="685800"/>
          </a:xfrm>
          <a:prstGeom prst="rect">
            <a:avLst/>
          </a:prstGeom>
        </p:spPr>
        <p:txBody>
          <a:bodyPr/>
          <a:lstStyle>
            <a:lvl1pPr algn="l" defTabSz="914332"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r>
              <a:rPr lang="en-US" sz="3200" b="1" dirty="0">
                <a:latin typeface="Calibri" panose="020F0502020204030204" pitchFamily="34" charset="0"/>
                <a:cs typeface="Calibri" panose="020F0502020204030204" pitchFamily="34" charset="0"/>
              </a:rPr>
              <a:t>Intervention:  Primary Care Practice Team Training</a:t>
            </a:r>
          </a:p>
        </p:txBody>
      </p:sp>
      <p:pic>
        <p:nvPicPr>
          <p:cNvPr id="8" name="Google Shape;496;p64"/>
          <p:cNvPicPr preferRelativeResize="0"/>
          <p:nvPr/>
        </p:nvPicPr>
        <p:blipFill rotWithShape="1">
          <a:blip r:embed="rId3">
            <a:alphaModFix/>
          </a:blip>
          <a:srcRect/>
          <a:stretch/>
        </p:blipFill>
        <p:spPr>
          <a:xfrm>
            <a:off x="10058401" y="304800"/>
            <a:ext cx="1785445" cy="685800"/>
          </a:xfrm>
          <a:prstGeom prst="rect">
            <a:avLst/>
          </a:prstGeom>
          <a:noFill/>
          <a:ln>
            <a:noFill/>
          </a:ln>
        </p:spPr>
      </p:pic>
      <p:sp>
        <p:nvSpPr>
          <p:cNvPr id="3" name="Rectangle 2">
            <a:extLst>
              <a:ext uri="{FF2B5EF4-FFF2-40B4-BE49-F238E27FC236}">
                <a16:creationId xmlns:a16="http://schemas.microsoft.com/office/drawing/2014/main" id="{F9FA9218-6BD8-4614-A2B8-8A5326C0F3F0}"/>
              </a:ext>
            </a:extLst>
          </p:cNvPr>
          <p:cNvSpPr/>
          <p:nvPr/>
        </p:nvSpPr>
        <p:spPr>
          <a:xfrm>
            <a:off x="397065" y="1725655"/>
            <a:ext cx="11296441" cy="3231654"/>
          </a:xfrm>
          <a:prstGeom prst="rect">
            <a:avLst/>
          </a:prstGeom>
        </p:spPr>
        <p:txBody>
          <a:bodyPr wrap="square">
            <a:spAutoFit/>
          </a:bodyPr>
          <a:lstStyle/>
          <a:p>
            <a:pPr marL="285750" indent="-285750">
              <a:spcBef>
                <a:spcPts val="1800"/>
              </a:spcBef>
              <a:buFont typeface="Wingdings" panose="05000000000000000000" pitchFamily="2" charset="2"/>
              <a:buChar char="§"/>
            </a:pPr>
            <a:r>
              <a:rPr lang="en-US" sz="2400" dirty="0">
                <a:latin typeface="Calibri" panose="020F0502020204030204" pitchFamily="34" charset="0"/>
                <a:ea typeface="Calibri" panose="020F0502020204030204" pitchFamily="34" charset="0"/>
              </a:rPr>
              <a:t>Developed by research team, with collaboration from local MAT experts, community members, and professional practice facilitators</a:t>
            </a:r>
          </a:p>
          <a:p>
            <a:pPr marL="285750" indent="-285750">
              <a:spcBef>
                <a:spcPts val="1800"/>
              </a:spcBef>
              <a:buFont typeface="Wingdings" panose="05000000000000000000" pitchFamily="2" charset="2"/>
              <a:buChar char="§"/>
            </a:pPr>
            <a:r>
              <a:rPr lang="en-US" sz="2400" dirty="0">
                <a:latin typeface="Calibri" panose="020F0502020204030204" pitchFamily="34" charset="0"/>
                <a:ea typeface="Calibri" panose="020F0502020204030204" pitchFamily="34" charset="0"/>
              </a:rPr>
              <a:t>Designed for full practice team and practices at different stages of readiness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1800"/>
              </a:spcBef>
              <a:buFont typeface="Wingdings" panose="05000000000000000000" pitchFamily="2" charset="2"/>
              <a:buChar char="§"/>
            </a:pPr>
            <a:r>
              <a:rPr lang="en-US" sz="2400" dirty="0">
                <a:latin typeface="Calibri" panose="020F0502020204030204" pitchFamily="34" charset="0"/>
                <a:ea typeface="Calibri" panose="020F0502020204030204" pitchFamily="34" charset="0"/>
              </a:rPr>
              <a:t>Covers epidemiology, neurobiology of addiction, pharmacology, and MAT steps</a:t>
            </a:r>
          </a:p>
          <a:p>
            <a:pPr marL="285750" indent="-285750">
              <a:spcBef>
                <a:spcPts val="1800"/>
              </a:spcBef>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Based on evidence-based guidelines (American Society of Addiction Medicine and CDC)</a:t>
            </a:r>
          </a:p>
          <a:p>
            <a:pPr marL="285750" indent="-285750">
              <a:spcBef>
                <a:spcPts val="1800"/>
              </a:spcBef>
              <a:buFont typeface="Wingdings" panose="05000000000000000000" pitchFamily="2" charset="2"/>
              <a:buChar char="§"/>
            </a:pPr>
            <a:r>
              <a:rPr lang="en-US" sz="2400" dirty="0">
                <a:latin typeface="Calibri" panose="020F0502020204030204" pitchFamily="34" charset="0"/>
                <a:ea typeface="Calibri" panose="020F0502020204030204" pitchFamily="34" charset="0"/>
              </a:rPr>
              <a:t>Comprehensive companion scripts accompanied each module</a:t>
            </a:r>
          </a:p>
        </p:txBody>
      </p:sp>
    </p:spTree>
    <p:extLst>
      <p:ext uri="{BB962C8B-B14F-4D97-AF65-F5344CB8AC3E}">
        <p14:creationId xmlns:p14="http://schemas.microsoft.com/office/powerpoint/2010/main" val="1215413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6E606819-EA98-4C29-A7BE-C51D9973A5A6}"/>
              </a:ext>
            </a:extLst>
          </p:cNvPr>
          <p:cNvSpPr txBox="1">
            <a:spLocks noChangeArrowheads="1"/>
          </p:cNvSpPr>
          <p:nvPr/>
        </p:nvSpPr>
        <p:spPr bwMode="auto">
          <a:xfrm>
            <a:off x="585549" y="1274476"/>
            <a:ext cx="9123530" cy="501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ts val="700"/>
              </a:spcBef>
              <a:spcAft>
                <a:spcPts val="0"/>
              </a:spcAft>
              <a:buSzPct val="110000"/>
            </a:pPr>
            <a:r>
              <a:rPr lang="en-US" altLang="en-US" sz="2400" dirty="0">
                <a:latin typeface="Calibri" panose="020F0502020204030204" pitchFamily="34" charset="0"/>
                <a:cs typeface="Calibri" panose="020F0502020204030204" pitchFamily="34" charset="0"/>
              </a:rPr>
              <a:t>Practices randomized prior to recruitment to receive:</a:t>
            </a:r>
          </a:p>
          <a:p>
            <a:pPr>
              <a:spcAft>
                <a:spcPts val="0"/>
              </a:spcAft>
              <a:buSzPct val="110000"/>
            </a:pPr>
            <a:endParaRPr lang="en-US" altLang="en-US" sz="2400" dirty="0">
              <a:latin typeface="Calibri" panose="020F0502020204030204" pitchFamily="34" charset="0"/>
              <a:cs typeface="Calibri" panose="020F0502020204030204" pitchFamily="34" charset="0"/>
            </a:endParaRPr>
          </a:p>
          <a:p>
            <a:pPr marL="697027" lvl="1" indent="-266683">
              <a:lnSpc>
                <a:spcPct val="120000"/>
              </a:lnSpc>
              <a:spcBef>
                <a:spcPts val="700"/>
              </a:spcBef>
              <a:spcAft>
                <a:spcPts val="0"/>
              </a:spcAft>
              <a:buClr>
                <a:srgbClr val="0081E2"/>
              </a:buClr>
              <a:buSzPct val="110000"/>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Shared Onsite </a:t>
            </a:r>
            <a:r>
              <a:rPr lang="en-US" altLang="en-US" sz="2400" dirty="0" err="1">
                <a:latin typeface="Calibri" panose="020F0502020204030204" pitchFamily="34" charset="0"/>
                <a:cs typeface="Calibri" panose="020F0502020204030204" pitchFamily="34" charset="0"/>
              </a:rPr>
              <a:t>kNowledge</a:t>
            </a:r>
            <a:r>
              <a:rPr lang="en-US" altLang="en-US" sz="2400" dirty="0">
                <a:latin typeface="Calibri" panose="020F0502020204030204" pitchFamily="34" charset="0"/>
                <a:cs typeface="Calibri" panose="020F0502020204030204" pitchFamily="34" charset="0"/>
              </a:rPr>
              <a:t> Dissemination (</a:t>
            </a:r>
            <a:r>
              <a:rPr lang="en-US" altLang="en-US" sz="2400" dirty="0" err="1">
                <a:latin typeface="Calibri" panose="020F0502020204030204" pitchFamily="34" charset="0"/>
                <a:cs typeface="Calibri" panose="020F0502020204030204" pitchFamily="34" charset="0"/>
              </a:rPr>
              <a:t>SOuND</a:t>
            </a:r>
            <a:r>
              <a:rPr lang="en-US" altLang="en-US" sz="2400" dirty="0">
                <a:latin typeface="Calibri" panose="020F0502020204030204" pitchFamily="34" charset="0"/>
                <a:cs typeface="Calibri" panose="020F0502020204030204" pitchFamily="34" charset="0"/>
              </a:rPr>
              <a:t>) Team Training:</a:t>
            </a:r>
          </a:p>
          <a:p>
            <a:pPr marL="1146438" lvl="2" indent="-285750">
              <a:spcBef>
                <a:spcPts val="600"/>
              </a:spcBef>
              <a:spcAft>
                <a:spcPts val="0"/>
              </a:spcAft>
              <a:buSzPct val="100000"/>
              <a:buFont typeface="Courier New" panose="02070309020205020404" pitchFamily="49" charset="0"/>
              <a:buChar char="o"/>
            </a:pPr>
            <a:r>
              <a:rPr lang="en-US" altLang="en-US" sz="1800" dirty="0">
                <a:latin typeface="Calibri" panose="020F0502020204030204" pitchFamily="34" charset="0"/>
                <a:cs typeface="Calibri" panose="020F0502020204030204" pitchFamily="34" charset="0"/>
              </a:rPr>
              <a:t>In-person at the practice</a:t>
            </a:r>
          </a:p>
          <a:p>
            <a:pPr marL="1146438" lvl="2" indent="-285750">
              <a:spcBef>
                <a:spcPts val="0"/>
              </a:spcBef>
              <a:spcAft>
                <a:spcPts val="0"/>
              </a:spcAft>
              <a:buSzPct val="100000"/>
              <a:buFont typeface="Courier New" panose="02070309020205020404" pitchFamily="49" charset="0"/>
              <a:buChar char="o"/>
            </a:pPr>
            <a:r>
              <a:rPr lang="en-US" altLang="en-US" sz="1800" dirty="0">
                <a:latin typeface="Calibri" panose="020F0502020204030204" pitchFamily="34" charset="0"/>
                <a:cs typeface="Calibri" panose="020F0502020204030204" pitchFamily="34" charset="0"/>
              </a:rPr>
              <a:t>Delivered by trained Practice Facilitator/Health Educator</a:t>
            </a:r>
          </a:p>
          <a:p>
            <a:pPr marL="1146438" lvl="2" indent="-285750">
              <a:spcBef>
                <a:spcPts val="0"/>
              </a:spcBef>
              <a:spcAft>
                <a:spcPts val="0"/>
              </a:spcAft>
              <a:buSzPct val="100000"/>
              <a:buFont typeface="Courier New" panose="02070309020205020404" pitchFamily="49" charset="0"/>
              <a:buChar char="o"/>
            </a:pPr>
            <a:r>
              <a:rPr lang="en-US" sz="1800" dirty="0">
                <a:latin typeface="Calibri" panose="020F0502020204030204" pitchFamily="34" charset="0"/>
                <a:cs typeface="Calibri" panose="020F0502020204030204" pitchFamily="34" charset="0"/>
              </a:rPr>
              <a:t>4 modules </a:t>
            </a:r>
            <a:r>
              <a:rPr lang="en-US" dirty="0">
                <a:latin typeface="Calibri" panose="020F0502020204030204" pitchFamily="34" charset="0"/>
                <a:cs typeface="Calibri" panose="020F0502020204030204" pitchFamily="34" charset="0"/>
              </a:rPr>
              <a:t>with built-in practice facilitation support</a:t>
            </a:r>
            <a:endParaRPr lang="en-US" sz="1800" dirty="0">
              <a:latin typeface="Calibri" panose="020F0502020204030204" pitchFamily="34" charset="0"/>
              <a:cs typeface="Calibri" panose="020F0502020204030204" pitchFamily="34" charset="0"/>
            </a:endParaRPr>
          </a:p>
          <a:p>
            <a:pPr marL="1146438" lvl="2" indent="-285750">
              <a:spcBef>
                <a:spcPts val="0"/>
              </a:spcBef>
              <a:spcAft>
                <a:spcPts val="0"/>
              </a:spcAft>
              <a:buSzPct val="100000"/>
              <a:buFont typeface="Courier New" panose="02070309020205020404" pitchFamily="49" charset="0"/>
              <a:buChar char="o"/>
            </a:pPr>
            <a:r>
              <a:rPr lang="en-US" sz="1800" dirty="0">
                <a:latin typeface="Calibri" panose="020F0502020204030204" pitchFamily="34" charset="0"/>
                <a:cs typeface="Calibri" panose="020F0502020204030204" pitchFamily="34" charset="0"/>
              </a:rPr>
              <a:t>4 sessions, 50-60 minutes each, 4-8 weeks apart </a:t>
            </a:r>
            <a:endParaRPr lang="en-US" dirty="0">
              <a:latin typeface="Calibri" panose="020F0502020204030204" pitchFamily="34" charset="0"/>
              <a:cs typeface="Calibri" panose="020F0502020204030204" pitchFamily="34" charset="0"/>
            </a:endParaRPr>
          </a:p>
          <a:p>
            <a:pPr marL="403488" lvl="1">
              <a:buSzPct val="100000"/>
            </a:pPr>
            <a:endParaRPr lang="en-US" altLang="en-US" sz="2400" dirty="0">
              <a:latin typeface="Calibri" panose="020F0502020204030204" pitchFamily="34" charset="0"/>
              <a:cs typeface="Calibri" panose="020F0502020204030204" pitchFamily="34" charset="0"/>
            </a:endParaRPr>
          </a:p>
          <a:p>
            <a:pPr marL="403488" lvl="1">
              <a:buSzPct val="100000"/>
            </a:pPr>
            <a:r>
              <a:rPr lang="en-US" altLang="en-US" sz="2400" dirty="0">
                <a:latin typeface="Calibri" panose="020F0502020204030204" pitchFamily="34" charset="0"/>
                <a:cs typeface="Calibri" panose="020F0502020204030204" pitchFamily="34" charset="0"/>
              </a:rPr>
              <a:t>OR</a:t>
            </a:r>
          </a:p>
          <a:p>
            <a:pPr marL="697027" lvl="1" indent="-266683">
              <a:lnSpc>
                <a:spcPct val="120000"/>
              </a:lnSpc>
              <a:spcBef>
                <a:spcPts val="1050"/>
              </a:spcBef>
              <a:spcAft>
                <a:spcPts val="0"/>
              </a:spcAft>
              <a:buClr>
                <a:srgbClr val="0081E2"/>
              </a:buClr>
              <a:buSzPct val="110000"/>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ECHO Colorado program:</a:t>
            </a:r>
          </a:p>
          <a:p>
            <a:pPr marL="1146438" lvl="2" indent="-285750">
              <a:spcBef>
                <a:spcPts val="600"/>
              </a:spcBef>
              <a:spcAft>
                <a:spcPts val="0"/>
              </a:spcAft>
              <a:buFont typeface="Courier New" panose="02070309020205020404" pitchFamily="49" charset="0"/>
              <a:buChar char="o"/>
            </a:pPr>
            <a:r>
              <a:rPr lang="en-US" altLang="en-US" sz="1800" dirty="0">
                <a:latin typeface="Calibri" panose="020F0502020204030204" pitchFamily="34" charset="0"/>
                <a:cs typeface="Calibri" panose="020F0502020204030204" pitchFamily="34" charset="0"/>
              </a:rPr>
              <a:t>Web-based tele-health model</a:t>
            </a:r>
          </a:p>
          <a:p>
            <a:pPr marL="1146438" lvl="2" indent="-285750">
              <a:spcBef>
                <a:spcPts val="0"/>
              </a:spcBef>
              <a:spcAft>
                <a:spcPts val="0"/>
              </a:spcAft>
              <a:buFont typeface="Courier New" panose="02070309020205020404" pitchFamily="49" charset="0"/>
              <a:buChar char="o"/>
            </a:pPr>
            <a:r>
              <a:rPr lang="en-US" altLang="en-US" sz="1800" dirty="0">
                <a:latin typeface="Calibri" panose="020F0502020204030204" pitchFamily="34" charset="0"/>
                <a:cs typeface="Calibri" panose="020F0502020204030204" pitchFamily="34" charset="0"/>
              </a:rPr>
              <a:t>Delivered by a session Facilitator and expert panel</a:t>
            </a:r>
          </a:p>
          <a:p>
            <a:pPr marL="1146438" lvl="2" indent="-285750">
              <a:spcBef>
                <a:spcPts val="0"/>
              </a:spcBef>
              <a:spcAft>
                <a:spcPts val="0"/>
              </a:spcAft>
              <a:buFont typeface="Courier New" panose="02070309020205020404" pitchFamily="49" charset="0"/>
              <a:buChar char="o"/>
            </a:pPr>
            <a:r>
              <a:rPr lang="en-US" altLang="en-US" sz="1800" dirty="0">
                <a:latin typeface="Calibri" panose="020F0502020204030204" pitchFamily="34" charset="0"/>
                <a:cs typeface="Calibri" panose="020F0502020204030204" pitchFamily="34" charset="0"/>
              </a:rPr>
              <a:t>8 sessions, 30-60 minutes each, weekly for eight straight weeks</a:t>
            </a:r>
          </a:p>
        </p:txBody>
      </p:sp>
      <p:pic>
        <p:nvPicPr>
          <p:cNvPr id="3" name="Google Shape;496;p64">
            <a:extLst>
              <a:ext uri="{FF2B5EF4-FFF2-40B4-BE49-F238E27FC236}">
                <a16:creationId xmlns:a16="http://schemas.microsoft.com/office/drawing/2014/main" id="{737169DE-E428-46A0-940F-4AACD364F85A}"/>
              </a:ext>
            </a:extLst>
          </p:cNvPr>
          <p:cNvPicPr preferRelativeResize="0"/>
          <p:nvPr/>
        </p:nvPicPr>
        <p:blipFill rotWithShape="1">
          <a:blip r:embed="rId3">
            <a:alphaModFix/>
          </a:blip>
          <a:srcRect/>
          <a:stretch/>
        </p:blipFill>
        <p:spPr>
          <a:xfrm>
            <a:off x="10058401" y="304800"/>
            <a:ext cx="1785445" cy="685800"/>
          </a:xfrm>
          <a:prstGeom prst="rect">
            <a:avLst/>
          </a:prstGeom>
          <a:noFill/>
          <a:ln>
            <a:noFill/>
          </a:ln>
        </p:spPr>
      </p:pic>
      <p:sp>
        <p:nvSpPr>
          <p:cNvPr id="4" name="Title 1">
            <a:extLst>
              <a:ext uri="{FF2B5EF4-FFF2-40B4-BE49-F238E27FC236}">
                <a16:creationId xmlns:a16="http://schemas.microsoft.com/office/drawing/2014/main" id="{BAD28796-CAAC-4814-B6AF-FA7708907373}"/>
              </a:ext>
            </a:extLst>
          </p:cNvPr>
          <p:cNvSpPr txBox="1">
            <a:spLocks/>
          </p:cNvSpPr>
          <p:nvPr/>
        </p:nvSpPr>
        <p:spPr>
          <a:xfrm>
            <a:off x="510081" y="522781"/>
            <a:ext cx="10058400" cy="498499"/>
          </a:xfrm>
          <a:prstGeom prst="rect">
            <a:avLst/>
          </a:prstGeom>
        </p:spPr>
        <p:txBody>
          <a:bodyPr/>
          <a:lstStyle>
            <a:lvl1pPr algn="l" defTabSz="914332"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r>
              <a:rPr lang="en-US" sz="3600" b="1" dirty="0">
                <a:latin typeface="Calibri" panose="020F0502020204030204" pitchFamily="34" charset="0"/>
                <a:cs typeface="Calibri" panose="020F0502020204030204" pitchFamily="34" charset="0"/>
              </a:rPr>
              <a:t>Methods: Training Delivery</a:t>
            </a:r>
          </a:p>
        </p:txBody>
      </p:sp>
      <p:pic>
        <p:nvPicPr>
          <p:cNvPr id="5" name="Picture 4">
            <a:extLst>
              <a:ext uri="{FF2B5EF4-FFF2-40B4-BE49-F238E27FC236}">
                <a16:creationId xmlns:a16="http://schemas.microsoft.com/office/drawing/2014/main" id="{3073968D-74B6-4689-A96E-B53172DD4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0922" y="2833094"/>
            <a:ext cx="2227479" cy="1098313"/>
          </a:xfrm>
          <a:prstGeom prst="rect">
            <a:avLst/>
          </a:prstGeom>
        </p:spPr>
      </p:pic>
      <p:pic>
        <p:nvPicPr>
          <p:cNvPr id="6" name="Picture 5">
            <a:extLst>
              <a:ext uri="{FF2B5EF4-FFF2-40B4-BE49-F238E27FC236}">
                <a16:creationId xmlns:a16="http://schemas.microsoft.com/office/drawing/2014/main" id="{74C74F0E-45EA-4DDA-AE8A-EBF30E0B8D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7071" y="4683102"/>
            <a:ext cx="1255179" cy="943894"/>
          </a:xfrm>
          <a:prstGeom prst="rect">
            <a:avLst/>
          </a:prstGeom>
        </p:spPr>
      </p:pic>
    </p:spTree>
    <p:extLst>
      <p:ext uri="{BB962C8B-B14F-4D97-AF65-F5344CB8AC3E}">
        <p14:creationId xmlns:p14="http://schemas.microsoft.com/office/powerpoint/2010/main" val="3688239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72" y="180527"/>
            <a:ext cx="10058400" cy="1012169"/>
          </a:xfrm>
        </p:spPr>
        <p:txBody>
          <a:bodyPr>
            <a:normAutofit/>
          </a:bodyPr>
          <a:lstStyle/>
          <a:p>
            <a:r>
              <a:rPr lang="en-US" sz="3600" dirty="0">
                <a:latin typeface="Calibri"/>
                <a:ea typeface="Calibri"/>
                <a:cs typeface="Calibri"/>
                <a:sym typeface="Calibri"/>
              </a:rPr>
              <a:t>Evaluation Goals</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851" y="198377"/>
            <a:ext cx="1996381" cy="766822"/>
          </a:xfrm>
          <a:prstGeom prst="rect">
            <a:avLst/>
          </a:prstGeom>
        </p:spPr>
      </p:pic>
      <p:sp>
        <p:nvSpPr>
          <p:cNvPr id="3" name="TextBox 2">
            <a:extLst>
              <a:ext uri="{FF2B5EF4-FFF2-40B4-BE49-F238E27FC236}">
                <a16:creationId xmlns:a16="http://schemas.microsoft.com/office/drawing/2014/main" id="{3414505E-2B97-4D64-96A4-6F177E1F3A92}"/>
              </a:ext>
            </a:extLst>
          </p:cNvPr>
          <p:cNvSpPr txBox="1"/>
          <p:nvPr/>
        </p:nvSpPr>
        <p:spPr>
          <a:xfrm>
            <a:off x="1119883" y="1438382"/>
            <a:ext cx="10459092" cy="2754600"/>
          </a:xfrm>
          <a:prstGeom prst="rect">
            <a:avLst/>
          </a:prstGeom>
          <a:noFill/>
        </p:spPr>
        <p:txBody>
          <a:bodyPr wrap="square" rtlCol="0">
            <a:spAutoFit/>
          </a:bodyPr>
          <a:lstStyle/>
          <a:p>
            <a:pPr marL="285750" indent="-285750">
              <a:buFont typeface="Wingdings" panose="05000000000000000000" pitchFamily="2" charset="2"/>
              <a:buChar char="§"/>
            </a:pPr>
            <a:r>
              <a:rPr lang="en-US" sz="2400" dirty="0"/>
              <a:t>Evaluate implementation</a:t>
            </a:r>
          </a:p>
          <a:p>
            <a:pPr marL="742950" lvl="1" indent="-285750">
              <a:buFont typeface="Courier New" panose="02070309020205020404" pitchFamily="49" charset="0"/>
              <a:buChar char="o"/>
            </a:pPr>
            <a:r>
              <a:rPr lang="en-US" sz="2400" dirty="0"/>
              <a:t>Number of practices trained</a:t>
            </a:r>
          </a:p>
          <a:p>
            <a:pPr marL="742950" lvl="1" indent="-285750">
              <a:buFont typeface="Courier New" panose="02070309020205020404" pitchFamily="49" charset="0"/>
              <a:buChar char="o"/>
            </a:pPr>
            <a:r>
              <a:rPr lang="en-US" sz="2400" dirty="0"/>
              <a:t>Number and types of participants (attendance)</a:t>
            </a:r>
          </a:p>
          <a:p>
            <a:pPr lvl="1"/>
            <a:endParaRPr lang="en-US" sz="2400" dirty="0"/>
          </a:p>
          <a:p>
            <a:pPr marL="285750" indent="-285750">
              <a:spcBef>
                <a:spcPts val="600"/>
              </a:spcBef>
              <a:buFont typeface="Wingdings" panose="05000000000000000000" pitchFamily="2" charset="2"/>
              <a:buChar char="§"/>
            </a:pPr>
            <a:r>
              <a:rPr lang="en-US" sz="2400" dirty="0"/>
              <a:t>Evaluate immediate impact of curriculum:</a:t>
            </a:r>
          </a:p>
          <a:p>
            <a:pPr marL="742950" lvl="1" indent="-285750">
              <a:buFont typeface="Courier New" panose="02070309020205020404" pitchFamily="49" charset="0"/>
              <a:buChar char="o"/>
            </a:pPr>
            <a:r>
              <a:rPr lang="en-US" sz="2400" dirty="0"/>
              <a:t>Satisfaction</a:t>
            </a:r>
          </a:p>
          <a:p>
            <a:pPr marL="742950" lvl="1" indent="-285750">
              <a:buFont typeface="Courier New" panose="02070309020205020404" pitchFamily="49" charset="0"/>
              <a:buChar char="o"/>
            </a:pPr>
            <a:r>
              <a:rPr lang="en-US" sz="2400" dirty="0"/>
              <a:t>Perceived ability to deliver MAT</a:t>
            </a:r>
          </a:p>
        </p:txBody>
      </p:sp>
    </p:spTree>
    <p:extLst>
      <p:ext uri="{BB962C8B-B14F-4D97-AF65-F5344CB8AC3E}">
        <p14:creationId xmlns:p14="http://schemas.microsoft.com/office/powerpoint/2010/main" val="384152346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Layout2">
  <a:themeElements>
    <a:clrScheme name="Custom 10">
      <a:dk1>
        <a:srgbClr val="FFFFFF"/>
      </a:dk1>
      <a:lt1>
        <a:sysClr val="window" lastClr="FFFFFF"/>
      </a:lt1>
      <a:dk2>
        <a:srgbClr val="FFFFFF"/>
      </a:dk2>
      <a:lt2>
        <a:srgbClr val="FFFFFF"/>
      </a:lt2>
      <a:accent1>
        <a:srgbClr val="6EA0B0"/>
      </a:accent1>
      <a:accent2>
        <a:srgbClr val="F6DE55"/>
      </a:accent2>
      <a:accent3>
        <a:srgbClr val="8D89A4"/>
      </a:accent3>
      <a:accent4>
        <a:srgbClr val="748560"/>
      </a:accent4>
      <a:accent5>
        <a:srgbClr val="9E9273"/>
      </a:accent5>
      <a:accent6>
        <a:srgbClr val="7E848D"/>
      </a:accent6>
      <a:hlink>
        <a:srgbClr val="00C8C3"/>
      </a:hlink>
      <a:folHlink>
        <a:srgbClr val="009692"/>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3.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3205</TotalTime>
  <Words>4055</Words>
  <Application>Microsoft Macintosh PowerPoint</Application>
  <PresentationFormat>Widescreen</PresentationFormat>
  <Paragraphs>596</Paragraphs>
  <Slides>27</Slides>
  <Notes>27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27</vt:i4>
      </vt:variant>
    </vt:vector>
  </HeadingPairs>
  <TitlesOfParts>
    <vt:vector size="41" baseType="lpstr">
      <vt:lpstr>Arial</vt:lpstr>
      <vt:lpstr>Avenir Next Medium</vt:lpstr>
      <vt:lpstr>Calibri</vt:lpstr>
      <vt:lpstr>Calibri Light</vt:lpstr>
      <vt:lpstr>Cambria</vt:lpstr>
      <vt:lpstr>Century Gothic</vt:lpstr>
      <vt:lpstr>Courier New</vt:lpstr>
      <vt:lpstr>Ebrima</vt:lpstr>
      <vt:lpstr>Times New Roman</vt:lpstr>
      <vt:lpstr>Wingdings</vt:lpstr>
      <vt:lpstr>Wingdings 2</vt:lpstr>
      <vt:lpstr>Retrospect</vt:lpstr>
      <vt:lpstr>Layout2</vt:lpstr>
      <vt:lpstr>Books 16x9</vt:lpstr>
      <vt:lpstr>A Comprehensive Curriculum for Primary Care in  Medication Assisted Treatment for Opioid Use Disorder </vt:lpstr>
      <vt:lpstr>IT MATTTRs™ – a SNOCAP Study to Build MAT Capacity</vt:lpstr>
      <vt:lpstr>IT MATTTRs: a SNOCAP Study</vt:lpstr>
      <vt:lpstr>PowerPoint Presentation</vt:lpstr>
      <vt:lpstr>Colorado drug overdose death rates: 2002</vt:lpstr>
      <vt:lpstr>Colorado drug overdose death rates: 2014</vt:lpstr>
      <vt:lpstr>PowerPoint Presentation</vt:lpstr>
      <vt:lpstr>PowerPoint Presentation</vt:lpstr>
      <vt:lpstr>Evaluation Goals</vt:lpstr>
      <vt:lpstr>Methods:  Data Collection &amp; Analysis</vt:lpstr>
      <vt:lpstr>Results:  Number of Practices and Individuals Trained</vt:lpstr>
      <vt:lpstr>Results:  Attendance by Session</vt:lpstr>
      <vt:lpstr>Results: Survey Respondent Characteristics </vt:lpstr>
      <vt:lpstr>Participant satisfaction with IT MATTTRs Practice Team Training (n = 208)</vt:lpstr>
      <vt:lpstr>Self-rated ability to deliver MAT before and after training (n = 208)</vt:lpstr>
      <vt:lpstr>Self-rated ability to deliver MAT before and after training</vt:lpstr>
      <vt:lpstr>Mean Change Score:  Self-rated ability by study arm</vt:lpstr>
      <vt:lpstr>Limitations</vt:lpstr>
      <vt:lpstr>Conclusions</vt:lpstr>
      <vt:lpstr>Thanks to Study Team</vt:lpstr>
      <vt:lpstr>Thank You!</vt:lpstr>
      <vt:lpstr>PowerPoint Presentation</vt:lpstr>
      <vt:lpstr>PowerPoint Presentation</vt:lpstr>
      <vt:lpstr>Practice Curriculum Training Modules</vt:lpstr>
      <vt:lpstr>Self-rated ability by study arm</vt:lpstr>
      <vt:lpstr>IT MATTTRs: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 the Trainer</dc:title>
  <dc:creator>Zittleman, Linda</dc:creator>
  <cp:lastModifiedBy>JILL Haught</cp:lastModifiedBy>
  <cp:revision>135</cp:revision>
  <dcterms:created xsi:type="dcterms:W3CDTF">2017-10-04T19:17:51Z</dcterms:created>
  <dcterms:modified xsi:type="dcterms:W3CDTF">2019-08-19T20:53:11Z</dcterms:modified>
</cp:coreProperties>
</file>