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25"/>
  </p:notesMasterIdLst>
  <p:sldIdLst>
    <p:sldId id="256" r:id="rId2"/>
    <p:sldId id="257" r:id="rId3"/>
    <p:sldId id="270" r:id="rId4"/>
    <p:sldId id="275" r:id="rId5"/>
    <p:sldId id="258" r:id="rId6"/>
    <p:sldId id="279" r:id="rId7"/>
    <p:sldId id="259" r:id="rId8"/>
    <p:sldId id="260" r:id="rId9"/>
    <p:sldId id="282" r:id="rId10"/>
    <p:sldId id="277" r:id="rId11"/>
    <p:sldId id="281" r:id="rId12"/>
    <p:sldId id="276" r:id="rId13"/>
    <p:sldId id="262" r:id="rId14"/>
    <p:sldId id="274" r:id="rId15"/>
    <p:sldId id="263" r:id="rId16"/>
    <p:sldId id="272" r:id="rId17"/>
    <p:sldId id="273" r:id="rId18"/>
    <p:sldId id="266" r:id="rId19"/>
    <p:sldId id="267" r:id="rId20"/>
    <p:sldId id="278" r:id="rId21"/>
    <p:sldId id="268" r:id="rId22"/>
    <p:sldId id="271" r:id="rId23"/>
    <p:sldId id="28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34"/>
    <p:restoredTop sz="79790"/>
  </p:normalViewPr>
  <p:slideViewPr>
    <p:cSldViewPr snapToGrid="0" snapToObjects="1">
      <p:cViewPr varScale="1">
        <p:scale>
          <a:sx n="91" d="100"/>
          <a:sy n="91" d="100"/>
        </p:scale>
        <p:origin x="6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a:solidFill>
                  <a:schemeClr val="tx1"/>
                </a:solidFill>
              </a:rPr>
              <a:t>Parental Experiences by Child Age Group</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0-12 months</c:v>
                </c:pt>
                <c:pt idx="1">
                  <c:v>4-6 years</c:v>
                </c:pt>
                <c:pt idx="2">
                  <c:v>11+ years</c:v>
                </c:pt>
              </c:strCache>
            </c:strRef>
          </c:cat>
          <c:val>
            <c:numRef>
              <c:f>Sheet1!$B$2:$B$4</c:f>
              <c:numCache>
                <c:formatCode>General</c:formatCode>
                <c:ptCount val="3"/>
                <c:pt idx="0">
                  <c:v>98</c:v>
                </c:pt>
                <c:pt idx="1">
                  <c:v>72</c:v>
                </c:pt>
                <c:pt idx="2">
                  <c:v>33</c:v>
                </c:pt>
              </c:numCache>
            </c:numRef>
          </c:val>
          <c:extLst>
            <c:ext xmlns:c16="http://schemas.microsoft.com/office/drawing/2014/chart" uri="{C3380CC4-5D6E-409C-BE32-E72D297353CC}">
              <c16:uniqueId val="{00000000-5AC8-DB43-B019-F22B90EC8BE9}"/>
            </c:ext>
          </c:extLst>
        </c:ser>
        <c:dLbls>
          <c:dLblPos val="outEnd"/>
          <c:showLegendKey val="0"/>
          <c:showVal val="1"/>
          <c:showCatName val="0"/>
          <c:showSerName val="0"/>
          <c:showPercent val="0"/>
          <c:showBubbleSize val="0"/>
        </c:dLbls>
        <c:gapWidth val="219"/>
        <c:overlap val="-27"/>
        <c:axId val="2000328192"/>
        <c:axId val="2000329888"/>
      </c:barChart>
      <c:catAx>
        <c:axId val="2000328192"/>
        <c:scaling>
          <c:orientation val="minMax"/>
        </c:scaling>
        <c:delete val="0"/>
        <c:axPos val="b"/>
        <c:title>
          <c:tx>
            <c:rich>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dirty="0">
                    <a:solidFill>
                      <a:schemeClr val="tx1"/>
                    </a:solidFill>
                  </a:rPr>
                  <a:t>Pediatric Age Groups for Vaccines</a:t>
                </a:r>
              </a:p>
            </c:rich>
          </c:tx>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00329888"/>
        <c:crosses val="autoZero"/>
        <c:auto val="1"/>
        <c:lblAlgn val="ctr"/>
        <c:lblOffset val="100"/>
        <c:noMultiLvlLbl val="0"/>
      </c:catAx>
      <c:valAx>
        <c:axId val="20003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dirty="0">
                    <a:solidFill>
                      <a:schemeClr val="tx1"/>
                    </a:solidFill>
                  </a:rPr>
                  <a:t>Percentage</a:t>
                </a:r>
                <a:r>
                  <a:rPr lang="en-US" sz="2200" baseline="0" dirty="0">
                    <a:solidFill>
                      <a:schemeClr val="tx1"/>
                    </a:solidFill>
                  </a:rPr>
                  <a:t> of Parents</a:t>
                </a:r>
                <a:endParaRPr lang="en-US" sz="2200" dirty="0">
                  <a:solidFill>
                    <a:schemeClr val="tx1"/>
                  </a:solidFill>
                </a:endParaRPr>
              </a:p>
            </c:rich>
          </c:tx>
          <c:overlay val="0"/>
          <c:spPr>
            <a:noFill/>
            <a:ln>
              <a:noFill/>
            </a:ln>
            <a:effectLst/>
          </c:spPr>
          <c:txPr>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00328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Parent Preferences and</a:t>
            </a:r>
            <a:r>
              <a:rPr lang="en-US" sz="2400" baseline="0" dirty="0">
                <a:solidFill>
                  <a:schemeClr val="tx1"/>
                </a:solidFill>
              </a:rPr>
              <a:t> Experiences for Kindergarten Vaccines</a:t>
            </a:r>
            <a:endParaRPr lang="en-US" sz="2400" dirty="0">
              <a:solidFill>
                <a:schemeClr val="tx1"/>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Preferences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Distraction</c:v>
                </c:pt>
                <c:pt idx="1">
                  <c:v>Vapocoolant Spray</c:v>
                </c:pt>
                <c:pt idx="2">
                  <c:v>Shotblocker</c:v>
                </c:pt>
                <c:pt idx="3">
                  <c:v>None</c:v>
                </c:pt>
              </c:strCache>
            </c:strRef>
          </c:cat>
          <c:val>
            <c:numRef>
              <c:f>Sheet1!$B$2:$B$5</c:f>
              <c:numCache>
                <c:formatCode>General</c:formatCode>
                <c:ptCount val="4"/>
                <c:pt idx="0">
                  <c:v>38</c:v>
                </c:pt>
                <c:pt idx="1">
                  <c:v>39</c:v>
                </c:pt>
                <c:pt idx="2">
                  <c:v>27</c:v>
                </c:pt>
                <c:pt idx="3">
                  <c:v>11</c:v>
                </c:pt>
              </c:numCache>
            </c:numRef>
          </c:val>
          <c:extLst>
            <c:ext xmlns:c16="http://schemas.microsoft.com/office/drawing/2014/chart" uri="{C3380CC4-5D6E-409C-BE32-E72D297353CC}">
              <c16:uniqueId val="{00000000-14BA-7242-914B-1D93831AB104}"/>
            </c:ext>
          </c:extLst>
        </c:ser>
        <c:ser>
          <c:idx val="1"/>
          <c:order val="1"/>
          <c:tx>
            <c:strRef>
              <c:f>Sheet1!$C$1</c:f>
              <c:strCache>
                <c:ptCount val="1"/>
                <c:pt idx="0">
                  <c:v>Experiences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Distraction</c:v>
                </c:pt>
                <c:pt idx="1">
                  <c:v>Vapocoolant Spray</c:v>
                </c:pt>
                <c:pt idx="2">
                  <c:v>Shotblocker</c:v>
                </c:pt>
                <c:pt idx="3">
                  <c:v>None</c:v>
                </c:pt>
              </c:strCache>
            </c:strRef>
          </c:cat>
          <c:val>
            <c:numRef>
              <c:f>Sheet1!$C$2:$C$5</c:f>
              <c:numCache>
                <c:formatCode>General</c:formatCode>
                <c:ptCount val="4"/>
                <c:pt idx="0">
                  <c:v>14</c:v>
                </c:pt>
                <c:pt idx="1">
                  <c:v>5</c:v>
                </c:pt>
                <c:pt idx="2">
                  <c:v>2</c:v>
                </c:pt>
                <c:pt idx="3">
                  <c:v>50</c:v>
                </c:pt>
              </c:numCache>
            </c:numRef>
          </c:val>
          <c:extLst>
            <c:ext xmlns:c16="http://schemas.microsoft.com/office/drawing/2014/chart" uri="{C3380CC4-5D6E-409C-BE32-E72D297353CC}">
              <c16:uniqueId val="{00000001-14BA-7242-914B-1D93831AB104}"/>
            </c:ext>
          </c:extLst>
        </c:ser>
        <c:dLbls>
          <c:dLblPos val="outEnd"/>
          <c:showLegendKey val="0"/>
          <c:showVal val="1"/>
          <c:showCatName val="0"/>
          <c:showSerName val="0"/>
          <c:showPercent val="0"/>
          <c:showBubbleSize val="0"/>
        </c:dLbls>
        <c:gapWidth val="219"/>
        <c:overlap val="-27"/>
        <c:axId val="1940918192"/>
        <c:axId val="1941479232"/>
      </c:barChart>
      <c:catAx>
        <c:axId val="194091819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Pain</a:t>
                </a:r>
                <a:r>
                  <a:rPr lang="en-US" sz="1600" baseline="0" dirty="0">
                    <a:solidFill>
                      <a:schemeClr val="tx1"/>
                    </a:solidFill>
                  </a:rPr>
                  <a:t> Management Strategies</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941479232"/>
        <c:crosses val="autoZero"/>
        <c:auto val="1"/>
        <c:lblAlgn val="ctr"/>
        <c:lblOffset val="100"/>
        <c:noMultiLvlLbl val="0"/>
      </c:catAx>
      <c:valAx>
        <c:axId val="1941479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Percentage of Parents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940918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Parent Preferences and</a:t>
            </a:r>
            <a:r>
              <a:rPr lang="en-US" sz="2400" baseline="0" dirty="0">
                <a:solidFill>
                  <a:schemeClr val="tx1"/>
                </a:solidFill>
              </a:rPr>
              <a:t> Experiences for Teenage Vaccines</a:t>
            </a:r>
            <a:endParaRPr lang="en-US" sz="2400" dirty="0">
              <a:solidFill>
                <a:schemeClr val="tx1"/>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Preferences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Distraction</c:v>
                </c:pt>
                <c:pt idx="1">
                  <c:v>Vapocoolant Spray</c:v>
                </c:pt>
                <c:pt idx="2">
                  <c:v>Shotblocker</c:v>
                </c:pt>
                <c:pt idx="3">
                  <c:v>None</c:v>
                </c:pt>
              </c:strCache>
            </c:strRef>
          </c:cat>
          <c:val>
            <c:numRef>
              <c:f>Sheet1!$B$2:$B$5</c:f>
              <c:numCache>
                <c:formatCode>General</c:formatCode>
                <c:ptCount val="4"/>
                <c:pt idx="0">
                  <c:v>16</c:v>
                </c:pt>
                <c:pt idx="1">
                  <c:v>16</c:v>
                </c:pt>
                <c:pt idx="2">
                  <c:v>10</c:v>
                </c:pt>
                <c:pt idx="3">
                  <c:v>8</c:v>
                </c:pt>
              </c:numCache>
            </c:numRef>
          </c:val>
          <c:extLst>
            <c:ext xmlns:c16="http://schemas.microsoft.com/office/drawing/2014/chart" uri="{C3380CC4-5D6E-409C-BE32-E72D297353CC}">
              <c16:uniqueId val="{00000000-7868-D343-9245-5FB7A890AC73}"/>
            </c:ext>
          </c:extLst>
        </c:ser>
        <c:ser>
          <c:idx val="1"/>
          <c:order val="1"/>
          <c:tx>
            <c:strRef>
              <c:f>Sheet1!$C$1</c:f>
              <c:strCache>
                <c:ptCount val="1"/>
                <c:pt idx="0">
                  <c:v>Experiences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Distraction</c:v>
                </c:pt>
                <c:pt idx="1">
                  <c:v>Vapocoolant Spray</c:v>
                </c:pt>
                <c:pt idx="2">
                  <c:v>Shotblocker</c:v>
                </c:pt>
                <c:pt idx="3">
                  <c:v>None</c:v>
                </c:pt>
              </c:strCache>
            </c:strRef>
          </c:cat>
          <c:val>
            <c:numRef>
              <c:f>Sheet1!$C$2:$C$5</c:f>
              <c:numCache>
                <c:formatCode>General</c:formatCode>
                <c:ptCount val="4"/>
                <c:pt idx="0">
                  <c:v>1</c:v>
                </c:pt>
                <c:pt idx="1">
                  <c:v>3</c:v>
                </c:pt>
                <c:pt idx="2">
                  <c:v>1</c:v>
                </c:pt>
                <c:pt idx="3">
                  <c:v>26</c:v>
                </c:pt>
              </c:numCache>
            </c:numRef>
          </c:val>
          <c:extLst>
            <c:ext xmlns:c16="http://schemas.microsoft.com/office/drawing/2014/chart" uri="{C3380CC4-5D6E-409C-BE32-E72D297353CC}">
              <c16:uniqueId val="{00000001-7868-D343-9245-5FB7A890AC73}"/>
            </c:ext>
          </c:extLst>
        </c:ser>
        <c:dLbls>
          <c:dLblPos val="outEnd"/>
          <c:showLegendKey val="0"/>
          <c:showVal val="1"/>
          <c:showCatName val="0"/>
          <c:showSerName val="0"/>
          <c:showPercent val="0"/>
          <c:showBubbleSize val="0"/>
        </c:dLbls>
        <c:gapWidth val="219"/>
        <c:overlap val="-27"/>
        <c:axId val="1940918192"/>
        <c:axId val="1941479232"/>
      </c:barChart>
      <c:catAx>
        <c:axId val="194091819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Pain</a:t>
                </a:r>
                <a:r>
                  <a:rPr lang="en-US" sz="1600" baseline="0" dirty="0">
                    <a:solidFill>
                      <a:schemeClr val="tx1"/>
                    </a:solidFill>
                  </a:rPr>
                  <a:t> Management Strategies</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941479232"/>
        <c:crosses val="autoZero"/>
        <c:auto val="1"/>
        <c:lblAlgn val="ctr"/>
        <c:lblOffset val="100"/>
        <c:noMultiLvlLbl val="0"/>
      </c:catAx>
      <c:valAx>
        <c:axId val="1941479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Percentage of Parents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940918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EF31E-045F-6F4D-8C37-D70B9D2985C2}" type="datetimeFigureOut">
              <a:rPr lang="en-US" smtClean="0"/>
              <a:t>6/23/19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356C0-5823-7F4E-A43C-103BF89713E8}" type="slidenum">
              <a:rPr lang="en-US" smtClean="0"/>
              <a:t>‹#›</a:t>
            </a:fld>
            <a:endParaRPr lang="en-US"/>
          </a:p>
        </p:txBody>
      </p:sp>
    </p:spTree>
    <p:extLst>
      <p:ext uri="{BB962C8B-B14F-4D97-AF65-F5344CB8AC3E}">
        <p14:creationId xmlns:p14="http://schemas.microsoft.com/office/powerpoint/2010/main" val="1597424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CTSI logo and funding</a:t>
            </a:r>
          </a:p>
        </p:txBody>
      </p:sp>
      <p:sp>
        <p:nvSpPr>
          <p:cNvPr id="4" name="Slide Number Placeholder 3"/>
          <p:cNvSpPr>
            <a:spLocks noGrp="1"/>
          </p:cNvSpPr>
          <p:nvPr>
            <p:ph type="sldNum" sz="quarter" idx="10"/>
          </p:nvPr>
        </p:nvSpPr>
        <p:spPr/>
        <p:txBody>
          <a:bodyPr/>
          <a:lstStyle/>
          <a:p>
            <a:fld id="{4A0356C0-5823-7F4E-A43C-103BF89713E8}" type="slidenum">
              <a:rPr lang="en-US" smtClean="0"/>
              <a:t>1</a:t>
            </a:fld>
            <a:endParaRPr lang="en-US"/>
          </a:p>
        </p:txBody>
      </p:sp>
    </p:spTree>
    <p:extLst>
      <p:ext uri="{BB962C8B-B14F-4D97-AF65-F5344CB8AC3E}">
        <p14:creationId xmlns:p14="http://schemas.microsoft.com/office/powerpoint/2010/main" val="27129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children receiving kindergarten vaccines, most parents preferred several pain management options including distraction such as singing a song or blowing on a pinwheel (37%), a topical cooling spray (</a:t>
            </a:r>
            <a:r>
              <a:rPr lang="en-US" dirty="0" err="1"/>
              <a:t>vapocoolant</a:t>
            </a:r>
            <a:r>
              <a:rPr lang="en-US" dirty="0"/>
              <a:t>) (39%), and a </a:t>
            </a:r>
            <a:r>
              <a:rPr lang="en-US" dirty="0" err="1"/>
              <a:t>ShotBlocker</a:t>
            </a:r>
            <a:r>
              <a:rPr lang="en-US" dirty="0"/>
              <a:t>® which is a C-shaped device with small bumps (30%). </a:t>
            </a:r>
          </a:p>
          <a:p>
            <a:r>
              <a:rPr lang="en-US" dirty="0"/>
              <a:t>Parents reported a smaller percentage of their children received these pain management options: 12% distraction, 4% </a:t>
            </a:r>
            <a:r>
              <a:rPr lang="en-US" dirty="0" err="1"/>
              <a:t>vapocoolant</a:t>
            </a:r>
            <a:r>
              <a:rPr lang="en-US" dirty="0"/>
              <a:t> spray, 2% </a:t>
            </a:r>
            <a:r>
              <a:rPr lang="en-US" dirty="0" err="1"/>
              <a:t>ShotBlocker</a:t>
            </a:r>
            <a:r>
              <a:rPr lang="en-US" dirty="0"/>
              <a:t>®. </a:t>
            </a:r>
          </a:p>
          <a:p>
            <a:r>
              <a:rPr lang="en-US" dirty="0"/>
              <a:t>About 50% of parents said their child was offered no pain management options.</a:t>
            </a:r>
          </a:p>
          <a:p>
            <a:endParaRPr lang="en-US" dirty="0"/>
          </a:p>
          <a:p>
            <a:r>
              <a:rPr lang="en-US" dirty="0"/>
              <a:t>On average, parents chose 1.8 preferences (SD 0.82), </a:t>
            </a:r>
            <a:r>
              <a:rPr lang="en-US" b="1" dirty="0"/>
              <a:t>OR of 65% of parents that answered this question:  44% chose 1 option, 33% chose 2, 22% chose 3 strategies </a:t>
            </a:r>
          </a:p>
          <a:p>
            <a:endParaRPr lang="en-US" dirty="0"/>
          </a:p>
        </p:txBody>
      </p:sp>
      <p:sp>
        <p:nvSpPr>
          <p:cNvPr id="4" name="Slide Number Placeholder 3"/>
          <p:cNvSpPr>
            <a:spLocks noGrp="1"/>
          </p:cNvSpPr>
          <p:nvPr>
            <p:ph type="sldNum" sz="quarter" idx="10"/>
          </p:nvPr>
        </p:nvSpPr>
        <p:spPr/>
        <p:txBody>
          <a:bodyPr/>
          <a:lstStyle/>
          <a:p>
            <a:fld id="{4A0356C0-5823-7F4E-A43C-103BF89713E8}" type="slidenum">
              <a:rPr lang="en-US" smtClean="0"/>
              <a:t>16</a:t>
            </a:fld>
            <a:endParaRPr lang="en-US"/>
          </a:p>
        </p:txBody>
      </p:sp>
    </p:spTree>
    <p:extLst>
      <p:ext uri="{BB962C8B-B14F-4D97-AF65-F5344CB8AC3E}">
        <p14:creationId xmlns:p14="http://schemas.microsoft.com/office/powerpoint/2010/main" val="114271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parents preferred similar pain management strategies, including distraction like listening to music (14%), </a:t>
            </a:r>
            <a:r>
              <a:rPr lang="en-US" dirty="0" err="1"/>
              <a:t>vapocoolant</a:t>
            </a:r>
            <a:r>
              <a:rPr lang="en-US" dirty="0"/>
              <a:t> spray (15%), and </a:t>
            </a:r>
            <a:r>
              <a:rPr lang="en-US" dirty="0" err="1"/>
              <a:t>ShotBlocker</a:t>
            </a:r>
            <a:r>
              <a:rPr lang="en-US" dirty="0"/>
              <a:t>® (12%), while a smaller percentage of adolescents received these pain management options: 2% distraction, 2% </a:t>
            </a:r>
            <a:r>
              <a:rPr lang="en-US" dirty="0" err="1"/>
              <a:t>vapocoolant</a:t>
            </a:r>
            <a:r>
              <a:rPr lang="en-US" dirty="0"/>
              <a:t> spray, and 1% </a:t>
            </a:r>
            <a:r>
              <a:rPr lang="en-US" dirty="0" err="1"/>
              <a:t>ShotBlocker</a:t>
            </a:r>
            <a:r>
              <a:rPr lang="en-US" dirty="0"/>
              <a:t>®. About 20% of parents said no pain management options were offered to their child for teenage vaccines.</a:t>
            </a:r>
          </a:p>
          <a:p>
            <a:endParaRPr lang="en-US" dirty="0"/>
          </a:p>
          <a:p>
            <a:r>
              <a:rPr lang="en-US" dirty="0"/>
              <a:t>Mean of 1.3 preferences with 1.01309 SD; OR of  % of people that reported preferences: 40% chose 1 option, 20% chose 2, 17% chose 3 answers</a:t>
            </a:r>
          </a:p>
        </p:txBody>
      </p:sp>
      <p:sp>
        <p:nvSpPr>
          <p:cNvPr id="4" name="Slide Number Placeholder 3"/>
          <p:cNvSpPr>
            <a:spLocks noGrp="1"/>
          </p:cNvSpPr>
          <p:nvPr>
            <p:ph type="sldNum" sz="quarter" idx="10"/>
          </p:nvPr>
        </p:nvSpPr>
        <p:spPr/>
        <p:txBody>
          <a:bodyPr/>
          <a:lstStyle/>
          <a:p>
            <a:fld id="{4A0356C0-5823-7F4E-A43C-103BF89713E8}" type="slidenum">
              <a:rPr lang="en-US" smtClean="0"/>
              <a:t>17</a:t>
            </a:fld>
            <a:endParaRPr lang="en-US"/>
          </a:p>
        </p:txBody>
      </p:sp>
    </p:spTree>
    <p:extLst>
      <p:ext uri="{BB962C8B-B14F-4D97-AF65-F5344CB8AC3E}">
        <p14:creationId xmlns:p14="http://schemas.microsoft.com/office/powerpoint/2010/main" val="2220670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0356C0-5823-7F4E-A43C-103BF89713E8}" type="slidenum">
              <a:rPr lang="en-US" smtClean="0"/>
              <a:t>18</a:t>
            </a:fld>
            <a:endParaRPr lang="en-US"/>
          </a:p>
        </p:txBody>
      </p:sp>
    </p:spTree>
    <p:extLst>
      <p:ext uri="{BB962C8B-B14F-4D97-AF65-F5344CB8AC3E}">
        <p14:creationId xmlns:p14="http://schemas.microsoft.com/office/powerpoint/2010/main" val="1161445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0356C0-5823-7F4E-A43C-103BF89713E8}" type="slidenum">
              <a:rPr lang="en-US" smtClean="0"/>
              <a:t>20</a:t>
            </a:fld>
            <a:endParaRPr lang="en-US"/>
          </a:p>
        </p:txBody>
      </p:sp>
    </p:spTree>
    <p:extLst>
      <p:ext uri="{BB962C8B-B14F-4D97-AF65-F5344CB8AC3E}">
        <p14:creationId xmlns:p14="http://schemas.microsoft.com/office/powerpoint/2010/main" val="196938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separate slide</a:t>
            </a:r>
          </a:p>
          <a:p>
            <a:r>
              <a:rPr lang="en-US" dirty="0"/>
              <a:t>Supported by</a:t>
            </a:r>
          </a:p>
          <a:p>
            <a:endParaRPr lang="en-US" dirty="0"/>
          </a:p>
          <a:p>
            <a:r>
              <a:rPr lang="en-US" dirty="0"/>
              <a:t>Launched in 2007, 32 practices, 54 offices, 13 counties, 275+ providers; over 5600 participants in over 200 research studies with behavioral/physical health concerns; over 100 investigators </a:t>
            </a:r>
          </a:p>
          <a:p>
            <a:endParaRPr lang="en-US" dirty="0"/>
          </a:p>
          <a:p>
            <a:r>
              <a:rPr lang="en-US" dirty="0"/>
              <a:t>Add number of patients</a:t>
            </a:r>
          </a:p>
        </p:txBody>
      </p:sp>
      <p:sp>
        <p:nvSpPr>
          <p:cNvPr id="4" name="Slide Number Placeholder 3"/>
          <p:cNvSpPr>
            <a:spLocks noGrp="1"/>
          </p:cNvSpPr>
          <p:nvPr>
            <p:ph type="sldNum" sz="quarter" idx="10"/>
          </p:nvPr>
        </p:nvSpPr>
        <p:spPr/>
        <p:txBody>
          <a:bodyPr/>
          <a:lstStyle/>
          <a:p>
            <a:fld id="{4A0356C0-5823-7F4E-A43C-103BF89713E8}" type="slidenum">
              <a:rPr lang="en-US" smtClean="0"/>
              <a:t>3</a:t>
            </a:fld>
            <a:endParaRPr lang="en-US"/>
          </a:p>
        </p:txBody>
      </p:sp>
    </p:spTree>
    <p:extLst>
      <p:ext uri="{BB962C8B-B14F-4D97-AF65-F5344CB8AC3E}">
        <p14:creationId xmlns:p14="http://schemas.microsoft.com/office/powerpoint/2010/main" val="213379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35 practices with 57 office sites in 13 counties in Western Pennsylvania. We have approximately 280 primary care providers serving over 266,000 privately and publicly insured patients, aged birth to 21 years, in urban, suburban and rural settings. </a:t>
            </a:r>
            <a:endParaRPr lang="en-US" dirty="0"/>
          </a:p>
        </p:txBody>
      </p:sp>
      <p:sp>
        <p:nvSpPr>
          <p:cNvPr id="4" name="Slide Number Placeholder 3"/>
          <p:cNvSpPr>
            <a:spLocks noGrp="1"/>
          </p:cNvSpPr>
          <p:nvPr>
            <p:ph type="sldNum" sz="quarter" idx="10"/>
          </p:nvPr>
        </p:nvSpPr>
        <p:spPr/>
        <p:txBody>
          <a:bodyPr/>
          <a:lstStyle/>
          <a:p>
            <a:fld id="{4A0356C0-5823-7F4E-A43C-103BF89713E8}" type="slidenum">
              <a:rPr lang="en-US" smtClean="0"/>
              <a:t>4</a:t>
            </a:fld>
            <a:endParaRPr lang="en-US"/>
          </a:p>
        </p:txBody>
      </p:sp>
    </p:spTree>
    <p:extLst>
      <p:ext uri="{BB962C8B-B14F-4D97-AF65-F5344CB8AC3E}">
        <p14:creationId xmlns:p14="http://schemas.microsoft.com/office/powerpoint/2010/main" val="377114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shotblocker</a:t>
            </a:r>
            <a:r>
              <a:rPr lang="en-US" dirty="0"/>
              <a:t> pic!</a:t>
            </a:r>
          </a:p>
          <a:p>
            <a:r>
              <a:rPr lang="en-US" dirty="0"/>
              <a:t>Sweet ease </a:t>
            </a:r>
          </a:p>
          <a:p>
            <a:endParaRPr lang="en-US" dirty="0"/>
          </a:p>
          <a:p>
            <a:r>
              <a:rPr lang="en-US" sz="1200" b="0" i="0" kern="1200" dirty="0" err="1">
                <a:solidFill>
                  <a:schemeClr val="tx1"/>
                </a:solidFill>
                <a:effectLst/>
                <a:latin typeface="+mn-lt"/>
                <a:ea typeface="+mn-ea"/>
                <a:cs typeface="+mn-cs"/>
              </a:rPr>
              <a:t>ShotBlocker</a:t>
            </a:r>
            <a:r>
              <a:rPr lang="en-US" sz="1200" b="0" i="0" kern="1200" dirty="0">
                <a:solidFill>
                  <a:schemeClr val="tx1"/>
                </a:solidFill>
                <a:effectLst/>
                <a:latin typeface="+mn-lt"/>
                <a:ea typeface="+mn-ea"/>
                <a:cs typeface="+mn-cs"/>
              </a:rPr>
              <a:t>® works through a novel application of the gate control theory of pain management. It is a plastic, C-shaped device with small bumps on its back. When pressed firmly against the skin at the injection site, </a:t>
            </a:r>
            <a:r>
              <a:rPr lang="en-US" sz="1200" b="0" i="0" kern="1200" dirty="0" err="1">
                <a:solidFill>
                  <a:schemeClr val="tx1"/>
                </a:solidFill>
                <a:effectLst/>
                <a:latin typeface="+mn-lt"/>
                <a:ea typeface="+mn-ea"/>
                <a:cs typeface="+mn-cs"/>
              </a:rPr>
              <a:t>ShotBlocker</a:t>
            </a:r>
            <a:r>
              <a:rPr lang="en-US" sz="1200" b="0" i="0" kern="1200" dirty="0">
                <a:solidFill>
                  <a:schemeClr val="tx1"/>
                </a:solidFill>
                <a:effectLst/>
                <a:latin typeface="+mn-lt"/>
                <a:ea typeface="+mn-ea"/>
                <a:cs typeface="+mn-cs"/>
              </a:rPr>
              <a:t>® saturates the sensory nerves and distracts the patient from pain signals caused by the needle poke. The device is both simple and easy to use, bringing comfort to users of all ages</a:t>
            </a:r>
            <a:endParaRPr lang="en-US" dirty="0"/>
          </a:p>
        </p:txBody>
      </p:sp>
      <p:sp>
        <p:nvSpPr>
          <p:cNvPr id="4" name="Slide Number Placeholder 3"/>
          <p:cNvSpPr>
            <a:spLocks noGrp="1"/>
          </p:cNvSpPr>
          <p:nvPr>
            <p:ph type="sldNum" sz="quarter" idx="10"/>
          </p:nvPr>
        </p:nvSpPr>
        <p:spPr/>
        <p:txBody>
          <a:bodyPr/>
          <a:lstStyle/>
          <a:p>
            <a:fld id="{4A0356C0-5823-7F4E-A43C-103BF89713E8}" type="slidenum">
              <a:rPr lang="en-US" smtClean="0"/>
              <a:t>5</a:t>
            </a:fld>
            <a:endParaRPr lang="en-US"/>
          </a:p>
        </p:txBody>
      </p:sp>
    </p:spTree>
    <p:extLst>
      <p:ext uri="{BB962C8B-B14F-4D97-AF65-F5344CB8AC3E}">
        <p14:creationId xmlns:p14="http://schemas.microsoft.com/office/powerpoint/2010/main" val="168421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0356C0-5823-7F4E-A43C-103BF89713E8}" type="slidenum">
              <a:rPr lang="en-US" smtClean="0"/>
              <a:t>7</a:t>
            </a:fld>
            <a:endParaRPr lang="en-US"/>
          </a:p>
        </p:txBody>
      </p:sp>
    </p:spTree>
    <p:extLst>
      <p:ext uri="{BB962C8B-B14F-4D97-AF65-F5344CB8AC3E}">
        <p14:creationId xmlns:p14="http://schemas.microsoft.com/office/powerpoint/2010/main" val="743975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Drawing online</a:t>
            </a:r>
          </a:p>
          <a:p>
            <a:endParaRPr lang="en-US" dirty="0"/>
          </a:p>
          <a:p>
            <a:r>
              <a:rPr lang="en-US" dirty="0"/>
              <a:t>Registry </a:t>
            </a:r>
          </a:p>
          <a:p>
            <a:r>
              <a:rPr lang="en-US" dirty="0" err="1"/>
              <a:t>Irb</a:t>
            </a:r>
            <a:r>
              <a:rPr lang="en-US" dirty="0"/>
              <a:t> approved</a:t>
            </a:r>
          </a:p>
        </p:txBody>
      </p:sp>
      <p:sp>
        <p:nvSpPr>
          <p:cNvPr id="4" name="Slide Number Placeholder 3"/>
          <p:cNvSpPr>
            <a:spLocks noGrp="1"/>
          </p:cNvSpPr>
          <p:nvPr>
            <p:ph type="sldNum" sz="quarter" idx="10"/>
          </p:nvPr>
        </p:nvSpPr>
        <p:spPr/>
        <p:txBody>
          <a:bodyPr/>
          <a:lstStyle/>
          <a:p>
            <a:fld id="{4A0356C0-5823-7F4E-A43C-103BF89713E8}" type="slidenum">
              <a:rPr lang="en-US" smtClean="0"/>
              <a:t>8</a:t>
            </a:fld>
            <a:endParaRPr lang="en-US"/>
          </a:p>
        </p:txBody>
      </p:sp>
    </p:spTree>
    <p:extLst>
      <p:ext uri="{BB962C8B-B14F-4D97-AF65-F5344CB8AC3E}">
        <p14:creationId xmlns:p14="http://schemas.microsoft.com/office/powerpoint/2010/main" val="197142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Drawing online</a:t>
            </a:r>
          </a:p>
          <a:p>
            <a:endParaRPr lang="en-US" dirty="0"/>
          </a:p>
          <a:p>
            <a:r>
              <a:rPr lang="en-US" dirty="0"/>
              <a:t>Registry </a:t>
            </a:r>
          </a:p>
          <a:p>
            <a:r>
              <a:rPr lang="en-US" dirty="0" err="1"/>
              <a:t>Irb</a:t>
            </a:r>
            <a:r>
              <a:rPr lang="en-US" dirty="0"/>
              <a:t> approved</a:t>
            </a:r>
          </a:p>
        </p:txBody>
      </p:sp>
      <p:sp>
        <p:nvSpPr>
          <p:cNvPr id="4" name="Slide Number Placeholder 3"/>
          <p:cNvSpPr>
            <a:spLocks noGrp="1"/>
          </p:cNvSpPr>
          <p:nvPr>
            <p:ph type="sldNum" sz="quarter" idx="10"/>
          </p:nvPr>
        </p:nvSpPr>
        <p:spPr/>
        <p:txBody>
          <a:bodyPr/>
          <a:lstStyle/>
          <a:p>
            <a:fld id="{4A0356C0-5823-7F4E-A43C-103BF89713E8}" type="slidenum">
              <a:rPr lang="en-US" smtClean="0"/>
              <a:t>9</a:t>
            </a:fld>
            <a:endParaRPr lang="en-US"/>
          </a:p>
        </p:txBody>
      </p:sp>
    </p:spTree>
    <p:extLst>
      <p:ext uri="{BB962C8B-B14F-4D97-AF65-F5344CB8AC3E}">
        <p14:creationId xmlns:p14="http://schemas.microsoft.com/office/powerpoint/2010/main" val="446864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Parent Vaccine Survey</a:t>
            </a:r>
          </a:p>
          <a:p>
            <a:r>
              <a:rPr lang="en-US" sz="1200" b="0" i="0" u="none" strike="noStrike" kern="1200" dirty="0">
                <a:solidFill>
                  <a:schemeClr val="tx1"/>
                </a:solidFill>
                <a:effectLst/>
                <a:latin typeface="+mn-lt"/>
                <a:ea typeface="+mn-ea"/>
                <a:cs typeface="+mn-cs"/>
              </a:rPr>
              <a:t>Started: Oct. 17 (33 weeks)</a:t>
            </a:r>
          </a:p>
          <a:p>
            <a:r>
              <a:rPr lang="en-US" sz="1200" b="0" i="0" u="none" strike="noStrike" kern="1200" dirty="0">
                <a:solidFill>
                  <a:schemeClr val="tx1"/>
                </a:solidFill>
                <a:effectLst/>
                <a:latin typeface="+mn-lt"/>
                <a:ea typeface="+mn-ea"/>
                <a:cs typeface="+mn-cs"/>
              </a:rPr>
              <a:t>Completed : 356*</a:t>
            </a:r>
          </a:p>
          <a:p>
            <a:r>
              <a:rPr lang="en-US" sz="1200" b="0" i="0" u="none" strike="noStrike" kern="1200" dirty="0">
                <a:solidFill>
                  <a:schemeClr val="tx1"/>
                </a:solidFill>
                <a:effectLst/>
                <a:latin typeface="+mn-lt"/>
                <a:ea typeface="+mn-ea"/>
                <a:cs typeface="+mn-cs"/>
              </a:rPr>
              <a:t>Gift Card Entries: 293</a:t>
            </a:r>
          </a:p>
          <a:p>
            <a:r>
              <a:rPr lang="en-US" sz="1200" b="0" i="0" u="none" strike="noStrike" kern="1200" dirty="0">
                <a:solidFill>
                  <a:schemeClr val="tx1"/>
                </a:solidFill>
                <a:effectLst/>
                <a:latin typeface="+mn-lt"/>
                <a:ea typeface="+mn-ea"/>
                <a:cs typeface="+mn-cs"/>
              </a:rPr>
              <a:t>Interested in Parent Panel through survey: 200</a:t>
            </a:r>
          </a:p>
          <a:p>
            <a:r>
              <a:rPr lang="en-US" sz="1200" b="0" i="0" u="none" strike="noStrike" kern="1200" dirty="0">
                <a:solidFill>
                  <a:schemeClr val="tx1"/>
                </a:solidFill>
                <a:effectLst/>
                <a:latin typeface="+mn-lt"/>
                <a:ea typeface="+mn-ea"/>
                <a:cs typeface="+mn-cs"/>
              </a:rPr>
              <a:t>Follow-up Responses (YES confirmed via email): 106</a:t>
            </a:r>
          </a:p>
          <a:p>
            <a:r>
              <a:rPr lang="en-US" sz="1200" b="0" i="0" u="none" strike="noStrike" kern="1200" dirty="0">
                <a:solidFill>
                  <a:schemeClr val="tx1"/>
                </a:solidFill>
                <a:effectLst/>
                <a:latin typeface="+mn-lt"/>
                <a:ea typeface="+mn-ea"/>
                <a:cs typeface="+mn-cs"/>
              </a:rPr>
              <a:t>No Response after 2 week follow-up: </a:t>
            </a:r>
          </a:p>
          <a:p>
            <a:r>
              <a:rPr lang="en-US" sz="1200" b="0" i="0" u="none" strike="noStrike" kern="1200" dirty="0" err="1">
                <a:solidFill>
                  <a:schemeClr val="tx1"/>
                </a:solidFill>
                <a:effectLst/>
                <a:latin typeface="+mn-lt"/>
                <a:ea typeface="+mn-ea"/>
                <a:cs typeface="+mn-cs"/>
              </a:rPr>
              <a:t>Pitt+Me</a:t>
            </a:r>
            <a:r>
              <a:rPr lang="en-US" sz="1200" b="0" i="0" u="none" strike="noStrike" kern="1200" dirty="0">
                <a:solidFill>
                  <a:schemeClr val="tx1"/>
                </a:solidFill>
                <a:effectLst/>
                <a:latin typeface="+mn-lt"/>
                <a:ea typeface="+mn-ea"/>
                <a:cs typeface="+mn-cs"/>
              </a:rPr>
              <a:t> Referrals: 176</a:t>
            </a:r>
          </a:p>
          <a:p>
            <a:r>
              <a:rPr lang="en-US" sz="1200" b="0" i="1" u="none" strike="noStrike" kern="1200" dirty="0">
                <a:solidFill>
                  <a:schemeClr val="tx1"/>
                </a:solidFill>
                <a:effectLst/>
                <a:latin typeface="+mn-lt"/>
                <a:ea typeface="+mn-ea"/>
                <a:cs typeface="+mn-cs"/>
              </a:rPr>
              <a:t>*Includes surveys submitted that were only partially completed</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Weekly </a:t>
            </a:r>
            <a:r>
              <a:rPr lang="en-US" sz="1200" b="0" i="0" u="none" strike="noStrike" kern="1200" dirty="0" err="1">
                <a:solidFill>
                  <a:schemeClr val="tx1"/>
                </a:solidFill>
                <a:effectLst/>
                <a:latin typeface="+mn-lt"/>
                <a:ea typeface="+mn-ea"/>
                <a:cs typeface="+mn-cs"/>
              </a:rPr>
              <a:t>Avg</a:t>
            </a:r>
            <a:r>
              <a:rPr lang="en-US" sz="1200" b="0" i="0" u="none" strike="noStrike" kern="1200" dirty="0">
                <a:solidFill>
                  <a:schemeClr val="tx1"/>
                </a:solidFill>
                <a:effectLst/>
                <a:latin typeface="+mn-lt"/>
                <a:ea typeface="+mn-ea"/>
                <a:cs typeface="+mn-cs"/>
              </a:rPr>
              <a:t> of Completed Surveys: 11</a:t>
            </a:r>
          </a:p>
          <a:p>
            <a:r>
              <a:rPr lang="en-US" sz="1200" b="0" i="0" u="none" strike="noStrike" kern="1200" dirty="0">
                <a:solidFill>
                  <a:schemeClr val="tx1"/>
                </a:solidFill>
                <a:effectLst/>
                <a:latin typeface="+mn-lt"/>
                <a:ea typeface="+mn-ea"/>
                <a:cs typeface="+mn-cs"/>
              </a:rPr>
              <a:t>Surveys completed this week: 5</a:t>
            </a:r>
          </a:p>
          <a:p>
            <a:endParaRPr lang="en-US" dirty="0"/>
          </a:p>
        </p:txBody>
      </p:sp>
      <p:sp>
        <p:nvSpPr>
          <p:cNvPr id="4" name="Slide Number Placeholder 3"/>
          <p:cNvSpPr>
            <a:spLocks noGrp="1"/>
          </p:cNvSpPr>
          <p:nvPr>
            <p:ph type="sldNum" sz="quarter" idx="10"/>
          </p:nvPr>
        </p:nvSpPr>
        <p:spPr/>
        <p:txBody>
          <a:bodyPr/>
          <a:lstStyle/>
          <a:p>
            <a:fld id="{4A0356C0-5823-7F4E-A43C-103BF89713E8}" type="slidenum">
              <a:rPr lang="en-US" smtClean="0"/>
              <a:t>13</a:t>
            </a:fld>
            <a:endParaRPr lang="en-US"/>
          </a:p>
        </p:txBody>
      </p:sp>
    </p:spTree>
    <p:extLst>
      <p:ext uri="{BB962C8B-B14F-4D97-AF65-F5344CB8AC3E}">
        <p14:creationId xmlns:p14="http://schemas.microsoft.com/office/powerpoint/2010/main" val="2273326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surveys a week</a:t>
            </a:r>
          </a:p>
          <a:p>
            <a:r>
              <a:rPr lang="en-US" dirty="0"/>
              <a:t>About half </a:t>
            </a:r>
            <a:r>
              <a:rPr lang="en-US" dirty="0" err="1"/>
              <a:t>pitt+me</a:t>
            </a:r>
            <a:endParaRPr lang="en-US" dirty="0"/>
          </a:p>
        </p:txBody>
      </p:sp>
      <p:sp>
        <p:nvSpPr>
          <p:cNvPr id="4" name="Slide Number Placeholder 3"/>
          <p:cNvSpPr>
            <a:spLocks noGrp="1"/>
          </p:cNvSpPr>
          <p:nvPr>
            <p:ph type="sldNum" sz="quarter" idx="10"/>
          </p:nvPr>
        </p:nvSpPr>
        <p:spPr/>
        <p:txBody>
          <a:bodyPr/>
          <a:lstStyle/>
          <a:p>
            <a:fld id="{4A0356C0-5823-7F4E-A43C-103BF89713E8}" type="slidenum">
              <a:rPr lang="en-US" smtClean="0"/>
              <a:t>14</a:t>
            </a:fld>
            <a:endParaRPr lang="en-US"/>
          </a:p>
        </p:txBody>
      </p:sp>
    </p:spTree>
    <p:extLst>
      <p:ext uri="{BB962C8B-B14F-4D97-AF65-F5344CB8AC3E}">
        <p14:creationId xmlns:p14="http://schemas.microsoft.com/office/powerpoint/2010/main" val="3286843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9CDB-87A5-3240-B40E-AC0007E4C0E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B5A1C2F-3EA8-AF4D-919D-955BB4B0C47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2651139-E8FD-1A4B-9B9A-AFA7DEE9E288}"/>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5" name="Footer Placeholder 4">
            <a:extLst>
              <a:ext uri="{FF2B5EF4-FFF2-40B4-BE49-F238E27FC236}">
                <a16:creationId xmlns:a16="http://schemas.microsoft.com/office/drawing/2014/main" id="{9263FB96-0082-8841-B724-14AD68035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CE766-2072-4943-A76B-A213AD3E3D4F}"/>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1791886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7F1D-810F-5A4D-BF2E-60884D464C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A16216-D050-A341-B0BB-E1E76279A5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F5F2D-9CA5-7448-95EA-AC77D6607D73}"/>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5" name="Footer Placeholder 4">
            <a:extLst>
              <a:ext uri="{FF2B5EF4-FFF2-40B4-BE49-F238E27FC236}">
                <a16:creationId xmlns:a16="http://schemas.microsoft.com/office/drawing/2014/main" id="{6B60CF5D-FADD-C74D-B322-9A118BAD4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12591-F63E-5D4B-A81E-7BBA9625E250}"/>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4190799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F940C-D7E7-1B4F-9528-DC38F90EC9A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4135A6-5D63-9D4B-9973-6CDC87059FA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1D5EA-3D4D-9344-BC94-1468C2AD05D8}"/>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5" name="Footer Placeholder 4">
            <a:extLst>
              <a:ext uri="{FF2B5EF4-FFF2-40B4-BE49-F238E27FC236}">
                <a16:creationId xmlns:a16="http://schemas.microsoft.com/office/drawing/2014/main" id="{4C1E99F4-10D3-7845-A40B-40D5A9B8A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92AF2B-7C39-AB44-BBC9-89155E3553BD}"/>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428835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F28B-69E7-4A4A-BDBA-FC6567B06D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409F7A-AA21-284D-8B6A-D381654592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D1B10-C6E2-7848-929F-91D7D454DEF5}"/>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5" name="Footer Placeholder 4">
            <a:extLst>
              <a:ext uri="{FF2B5EF4-FFF2-40B4-BE49-F238E27FC236}">
                <a16:creationId xmlns:a16="http://schemas.microsoft.com/office/drawing/2014/main" id="{43AFE986-C7D6-ED4A-B470-46DF6B39C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8C43D-728B-B744-92BF-66731A5204F9}"/>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11135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B516-F8E3-C344-9942-E8B398F2046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A11E103-E426-0D43-B3A3-270E3919D48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0D3E46-7FD5-2C44-BF99-AC234DB71E39}"/>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5" name="Footer Placeholder 4">
            <a:extLst>
              <a:ext uri="{FF2B5EF4-FFF2-40B4-BE49-F238E27FC236}">
                <a16:creationId xmlns:a16="http://schemas.microsoft.com/office/drawing/2014/main" id="{AFB1481B-77B8-EB40-809B-3CD0F4D9D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FB211-7C72-5C42-B155-B48C8686FB5E}"/>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272394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EB35-C4E1-EF48-9211-8524DBC671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DA160-62AA-5B4F-9A49-7226DB28F7FA}"/>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C9914F-3226-AE46-85FB-79BCC9E74D9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BE4652-E098-764F-9E64-97DC304983AC}"/>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6" name="Footer Placeholder 5">
            <a:extLst>
              <a:ext uri="{FF2B5EF4-FFF2-40B4-BE49-F238E27FC236}">
                <a16:creationId xmlns:a16="http://schemas.microsoft.com/office/drawing/2014/main" id="{A6B40FAB-D6EA-DE45-A951-1F4097857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BB766-D71C-F04E-8428-1B75042E2625}"/>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283852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B09E-7F24-2F41-99E9-464804D07DD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7A2A8E-38D3-FC46-A1DF-06EEE7CC9C3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D4F16D0-0167-4D40-BBCC-B4954DEB8D4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04050B-93FD-E846-BD79-B16E35ED5BA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28E4B01-7DB7-4C47-B7B0-1DA5DE681D99}"/>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AD18E4-4F80-CF41-9968-48324D0A2154}"/>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8" name="Footer Placeholder 7">
            <a:extLst>
              <a:ext uri="{FF2B5EF4-FFF2-40B4-BE49-F238E27FC236}">
                <a16:creationId xmlns:a16="http://schemas.microsoft.com/office/drawing/2014/main" id="{ECFC036A-AD94-2046-84FB-8A8FFB773D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AEC505-D318-2D4A-B72F-9BEB5322B94B}"/>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52956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08F2-FFB8-4143-AB61-A9BE16109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BD29AB-5F83-224F-8204-B484405E7256}"/>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4" name="Footer Placeholder 3">
            <a:extLst>
              <a:ext uri="{FF2B5EF4-FFF2-40B4-BE49-F238E27FC236}">
                <a16:creationId xmlns:a16="http://schemas.microsoft.com/office/drawing/2014/main" id="{6FCE2C1C-7B33-6D45-A9EB-553B276FB0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4DFED5-DA98-6F4E-BBFA-44D8480FA786}"/>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2867632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3279BF-83DB-4542-A242-61D2D16D43C2}"/>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3" name="Footer Placeholder 2">
            <a:extLst>
              <a:ext uri="{FF2B5EF4-FFF2-40B4-BE49-F238E27FC236}">
                <a16:creationId xmlns:a16="http://schemas.microsoft.com/office/drawing/2014/main" id="{B4D02B1B-CA8D-EE4C-A387-4D9DE23C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6C6A1C-FD8D-774E-B496-5EC22E520060}"/>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3601749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2327-FB51-BA49-A3BC-7AD72206139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DFF21C1-859C-4945-94BD-08797D5CE86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D5BF16-78D2-C54A-817A-9304B27BEEA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22CB353-B859-784E-A529-19A6E61B5F1C}"/>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6" name="Footer Placeholder 5">
            <a:extLst>
              <a:ext uri="{FF2B5EF4-FFF2-40B4-BE49-F238E27FC236}">
                <a16:creationId xmlns:a16="http://schemas.microsoft.com/office/drawing/2014/main" id="{314B567D-75AE-914D-AE6D-1872157F34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FFD0-BC11-C84B-A7ED-2024692C073A}"/>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1230704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858F1-6148-AC48-BD0F-62D8E4D0FF6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D0DA67-2332-8B46-B903-492909B7B36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1572B0B-4F94-1840-B723-4F889160B5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77494B2-83A9-484F-8494-2712C2C6FAFD}"/>
              </a:ext>
            </a:extLst>
          </p:cNvPr>
          <p:cNvSpPr>
            <a:spLocks noGrp="1"/>
          </p:cNvSpPr>
          <p:nvPr>
            <p:ph type="dt" sz="half" idx="10"/>
          </p:nvPr>
        </p:nvSpPr>
        <p:spPr/>
        <p:txBody>
          <a:bodyPr/>
          <a:lstStyle/>
          <a:p>
            <a:fld id="{54F2FAD1-A2AC-8C47-AF55-D4466B73CCB2}" type="datetimeFigureOut">
              <a:rPr lang="en-US" smtClean="0"/>
              <a:t>6/23/19</a:t>
            </a:fld>
            <a:endParaRPr lang="en-US"/>
          </a:p>
        </p:txBody>
      </p:sp>
      <p:sp>
        <p:nvSpPr>
          <p:cNvPr id="6" name="Footer Placeholder 5">
            <a:extLst>
              <a:ext uri="{FF2B5EF4-FFF2-40B4-BE49-F238E27FC236}">
                <a16:creationId xmlns:a16="http://schemas.microsoft.com/office/drawing/2014/main" id="{140CFAD3-B428-A34E-B841-863756EBCE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7FE97C-51A7-6444-A146-CC20DD48F672}"/>
              </a:ext>
            </a:extLst>
          </p:cNvPr>
          <p:cNvSpPr>
            <a:spLocks noGrp="1"/>
          </p:cNvSpPr>
          <p:nvPr>
            <p:ph type="sldNum" sz="quarter" idx="12"/>
          </p:nvPr>
        </p:nvSpPr>
        <p:spPr/>
        <p:txBody>
          <a:bodyPr/>
          <a:lstStyle/>
          <a:p>
            <a:fld id="{630C718B-7A2E-A14B-B3A9-B5907569D29A}" type="slidenum">
              <a:rPr lang="en-US" smtClean="0"/>
              <a:t>‹#›</a:t>
            </a:fld>
            <a:endParaRPr lang="en-US"/>
          </a:p>
        </p:txBody>
      </p:sp>
    </p:spTree>
    <p:extLst>
      <p:ext uri="{BB962C8B-B14F-4D97-AF65-F5344CB8AC3E}">
        <p14:creationId xmlns:p14="http://schemas.microsoft.com/office/powerpoint/2010/main" val="3395285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1F7DE6-2936-134B-85FF-E5796AF7A58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19F352-812E-2C48-8F22-C2B1D9CB533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7BD56-0CE0-0F4F-A185-8A3E3A124B5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4F2FAD1-A2AC-8C47-AF55-D4466B73CCB2}" type="datetimeFigureOut">
              <a:rPr lang="en-US" smtClean="0"/>
              <a:t>6/23/19</a:t>
            </a:fld>
            <a:endParaRPr lang="en-US"/>
          </a:p>
        </p:txBody>
      </p:sp>
      <p:sp>
        <p:nvSpPr>
          <p:cNvPr id="5" name="Footer Placeholder 4">
            <a:extLst>
              <a:ext uri="{FF2B5EF4-FFF2-40B4-BE49-F238E27FC236}">
                <a16:creationId xmlns:a16="http://schemas.microsoft.com/office/drawing/2014/main" id="{23AE064F-9266-C045-95A5-0DD8355AD23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0ECD9A-F19D-B14B-89BB-79EB2A292D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0C718B-7A2E-A14B-B3A9-B5907569D29A}" type="slidenum">
              <a:rPr lang="en-US" smtClean="0"/>
              <a:t>‹#›</a:t>
            </a:fld>
            <a:endParaRPr lang="en-US"/>
          </a:p>
        </p:txBody>
      </p:sp>
    </p:spTree>
    <p:extLst>
      <p:ext uri="{BB962C8B-B14F-4D97-AF65-F5344CB8AC3E}">
        <p14:creationId xmlns:p14="http://schemas.microsoft.com/office/powerpoint/2010/main" val="14003375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C746-4F09-404F-BC95-464B6BD1CF3C}"/>
              </a:ext>
            </a:extLst>
          </p:cNvPr>
          <p:cNvSpPr>
            <a:spLocks noGrp="1"/>
          </p:cNvSpPr>
          <p:nvPr>
            <p:ph type="ctrTitle"/>
          </p:nvPr>
        </p:nvSpPr>
        <p:spPr>
          <a:xfrm>
            <a:off x="1143000" y="1015329"/>
            <a:ext cx="6858000" cy="2387600"/>
          </a:xfrm>
        </p:spPr>
        <p:txBody>
          <a:bodyPr>
            <a:noAutofit/>
          </a:bodyPr>
          <a:lstStyle/>
          <a:p>
            <a:r>
              <a:rPr lang="en-US" sz="4800" b="1" dirty="0"/>
              <a:t>Parent Perceptions and Preferences for Pain Management During Child Vaccinations</a:t>
            </a:r>
          </a:p>
        </p:txBody>
      </p:sp>
      <p:sp>
        <p:nvSpPr>
          <p:cNvPr id="3" name="Subtitle 2">
            <a:extLst>
              <a:ext uri="{FF2B5EF4-FFF2-40B4-BE49-F238E27FC236}">
                <a16:creationId xmlns:a16="http://schemas.microsoft.com/office/drawing/2014/main" id="{E7B5465C-12A2-C042-B043-CE2004FD738C}"/>
              </a:ext>
            </a:extLst>
          </p:cNvPr>
          <p:cNvSpPr>
            <a:spLocks noGrp="1"/>
          </p:cNvSpPr>
          <p:nvPr>
            <p:ph type="subTitle" idx="1"/>
          </p:nvPr>
        </p:nvSpPr>
        <p:spPr>
          <a:xfrm>
            <a:off x="1143000" y="3712210"/>
            <a:ext cx="6858000" cy="1181747"/>
          </a:xfrm>
        </p:spPr>
        <p:txBody>
          <a:bodyPr>
            <a:noAutofit/>
          </a:bodyPr>
          <a:lstStyle/>
          <a:p>
            <a:r>
              <a:rPr lang="en-US" sz="2400" dirty="0"/>
              <a:t>Stacey </a:t>
            </a:r>
            <a:r>
              <a:rPr lang="en-US" sz="2400" dirty="0" err="1"/>
              <a:t>Engster</a:t>
            </a:r>
            <a:r>
              <a:rPr lang="en-US" sz="2400" dirty="0"/>
              <a:t>, MD, MS, Carrie </a:t>
            </a:r>
            <a:r>
              <a:rPr lang="en-US" sz="2400" dirty="0" err="1"/>
              <a:t>Fascetti</a:t>
            </a:r>
            <a:r>
              <a:rPr lang="en-US" sz="2400" dirty="0"/>
              <a:t>, LSW, Alexandra </a:t>
            </a:r>
            <a:r>
              <a:rPr lang="en-US" sz="2400" dirty="0" err="1"/>
              <a:t>Mykita</a:t>
            </a:r>
            <a:r>
              <a:rPr lang="en-US" sz="2400" dirty="0"/>
              <a:t>, MA, Evelyn Cohen Reis, MD</a:t>
            </a:r>
          </a:p>
          <a:p>
            <a:r>
              <a:rPr lang="en-US" sz="2400" dirty="0"/>
              <a:t>June 24, 2019</a:t>
            </a:r>
          </a:p>
        </p:txBody>
      </p:sp>
      <p:pic>
        <p:nvPicPr>
          <p:cNvPr id="4" name="Picture 3">
            <a:extLst>
              <a:ext uri="{FF2B5EF4-FFF2-40B4-BE49-F238E27FC236}">
                <a16:creationId xmlns:a16="http://schemas.microsoft.com/office/drawing/2014/main" id="{369E1EE4-71BB-CC4D-BEB0-C82DA7FC845B}"/>
              </a:ext>
            </a:extLst>
          </p:cNvPr>
          <p:cNvPicPr>
            <a:picLocks noChangeAspect="1"/>
          </p:cNvPicPr>
          <p:nvPr/>
        </p:nvPicPr>
        <p:blipFill rotWithShape="1">
          <a:blip r:embed="rId3"/>
          <a:srcRect r="712" b="2109"/>
          <a:stretch/>
        </p:blipFill>
        <p:spPr>
          <a:xfrm>
            <a:off x="906780" y="5358130"/>
            <a:ext cx="7581900" cy="707390"/>
          </a:xfrm>
          <a:prstGeom prst="rect">
            <a:avLst/>
          </a:prstGeom>
          <a:ln>
            <a:noFill/>
          </a:ln>
        </p:spPr>
      </p:pic>
    </p:spTree>
    <p:extLst>
      <p:ext uri="{BB962C8B-B14F-4D97-AF65-F5344CB8AC3E}">
        <p14:creationId xmlns:p14="http://schemas.microsoft.com/office/powerpoint/2010/main" val="2518995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955F-1E28-5A42-9FBC-FB9D1D4AF6BF}"/>
              </a:ext>
            </a:extLst>
          </p:cNvPr>
          <p:cNvSpPr>
            <a:spLocks noGrp="1"/>
          </p:cNvSpPr>
          <p:nvPr>
            <p:ph type="title"/>
          </p:nvPr>
        </p:nvSpPr>
        <p:spPr/>
        <p:txBody>
          <a:bodyPr>
            <a:normAutofit/>
          </a:bodyPr>
          <a:lstStyle/>
          <a:p>
            <a:r>
              <a:rPr lang="en-US" sz="3600" b="1" dirty="0"/>
              <a:t>Methods - Recruitment</a:t>
            </a:r>
          </a:p>
        </p:txBody>
      </p:sp>
      <p:pic>
        <p:nvPicPr>
          <p:cNvPr id="10" name="Picture 9">
            <a:extLst>
              <a:ext uri="{FF2B5EF4-FFF2-40B4-BE49-F238E27FC236}">
                <a16:creationId xmlns:a16="http://schemas.microsoft.com/office/drawing/2014/main" id="{492B8193-16F5-1745-8CB0-47195C15CC28}"/>
              </a:ext>
            </a:extLst>
          </p:cNvPr>
          <p:cNvPicPr>
            <a:picLocks noChangeAspect="1"/>
          </p:cNvPicPr>
          <p:nvPr/>
        </p:nvPicPr>
        <p:blipFill rotWithShape="1">
          <a:blip r:embed="rId2"/>
          <a:srcRect l="39500" t="19583" r="8500" b="7067"/>
          <a:stretch/>
        </p:blipFill>
        <p:spPr>
          <a:xfrm>
            <a:off x="1447800" y="1349345"/>
            <a:ext cx="6248400" cy="5508655"/>
          </a:xfrm>
          <a:prstGeom prst="rect">
            <a:avLst/>
          </a:prstGeom>
        </p:spPr>
      </p:pic>
    </p:spTree>
    <p:extLst>
      <p:ext uri="{BB962C8B-B14F-4D97-AF65-F5344CB8AC3E}">
        <p14:creationId xmlns:p14="http://schemas.microsoft.com/office/powerpoint/2010/main" val="121266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955F-1E28-5A42-9FBC-FB9D1D4AF6BF}"/>
              </a:ext>
            </a:extLst>
          </p:cNvPr>
          <p:cNvSpPr>
            <a:spLocks noGrp="1"/>
          </p:cNvSpPr>
          <p:nvPr>
            <p:ph type="title"/>
          </p:nvPr>
        </p:nvSpPr>
        <p:spPr/>
        <p:txBody>
          <a:bodyPr>
            <a:normAutofit/>
          </a:bodyPr>
          <a:lstStyle/>
          <a:p>
            <a:r>
              <a:rPr lang="en-US" sz="3600" b="1" dirty="0"/>
              <a:t>Methods - Recruitment</a:t>
            </a:r>
          </a:p>
        </p:txBody>
      </p:sp>
      <p:pic>
        <p:nvPicPr>
          <p:cNvPr id="6" name="Picture 5">
            <a:extLst>
              <a:ext uri="{FF2B5EF4-FFF2-40B4-BE49-F238E27FC236}">
                <a16:creationId xmlns:a16="http://schemas.microsoft.com/office/drawing/2014/main" id="{AD70FCD7-CD34-8E44-BDF9-07CCB63F225E}"/>
              </a:ext>
            </a:extLst>
          </p:cNvPr>
          <p:cNvPicPr>
            <a:picLocks noChangeAspect="1"/>
          </p:cNvPicPr>
          <p:nvPr/>
        </p:nvPicPr>
        <p:blipFill rotWithShape="1">
          <a:blip r:embed="rId2"/>
          <a:srcRect t="10800" r="8667" b="7734"/>
          <a:stretch/>
        </p:blipFill>
        <p:spPr>
          <a:xfrm>
            <a:off x="396240" y="1556288"/>
            <a:ext cx="8351520" cy="4655820"/>
          </a:xfrm>
          <a:prstGeom prst="rect">
            <a:avLst/>
          </a:prstGeom>
        </p:spPr>
      </p:pic>
    </p:spTree>
    <p:extLst>
      <p:ext uri="{BB962C8B-B14F-4D97-AF65-F5344CB8AC3E}">
        <p14:creationId xmlns:p14="http://schemas.microsoft.com/office/powerpoint/2010/main" val="1237539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0887-81CF-E742-BEAE-EDAF85E0590C}"/>
              </a:ext>
            </a:extLst>
          </p:cNvPr>
          <p:cNvSpPr>
            <a:spLocks noGrp="1"/>
          </p:cNvSpPr>
          <p:nvPr>
            <p:ph type="title"/>
          </p:nvPr>
        </p:nvSpPr>
        <p:spPr/>
        <p:txBody>
          <a:bodyPr>
            <a:normAutofit/>
          </a:bodyPr>
          <a:lstStyle/>
          <a:p>
            <a:r>
              <a:rPr lang="en-US" sz="3600" b="1" dirty="0"/>
              <a:t>Methods – Inclusion/Exclusion Criteria</a:t>
            </a:r>
          </a:p>
        </p:txBody>
      </p:sp>
      <p:sp>
        <p:nvSpPr>
          <p:cNvPr id="3" name="Content Placeholder 2">
            <a:extLst>
              <a:ext uri="{FF2B5EF4-FFF2-40B4-BE49-F238E27FC236}">
                <a16:creationId xmlns:a16="http://schemas.microsoft.com/office/drawing/2014/main" id="{725D527F-06F6-0446-8BC3-87C37486A304}"/>
              </a:ext>
            </a:extLst>
          </p:cNvPr>
          <p:cNvSpPr>
            <a:spLocks noGrp="1"/>
          </p:cNvSpPr>
          <p:nvPr>
            <p:ph sz="half" idx="1"/>
          </p:nvPr>
        </p:nvSpPr>
        <p:spPr/>
        <p:txBody>
          <a:bodyPr/>
          <a:lstStyle/>
          <a:p>
            <a:r>
              <a:rPr lang="en-US" sz="2400" dirty="0"/>
              <a:t>Convenience sample of eligible participants: </a:t>
            </a:r>
          </a:p>
          <a:p>
            <a:pPr lvl="1"/>
            <a:r>
              <a:rPr lang="en-US" sz="2000" dirty="0"/>
              <a:t>Parents aged 18 years and older</a:t>
            </a:r>
          </a:p>
          <a:p>
            <a:pPr lvl="1"/>
            <a:r>
              <a:rPr lang="en-US" sz="2000" dirty="0"/>
              <a:t>Accompanied their child to a pediatric primary care office to receive routine vaccinations</a:t>
            </a:r>
          </a:p>
          <a:p>
            <a:r>
              <a:rPr lang="en-US" sz="2400" dirty="0"/>
              <a:t>Participants (3%) were excluded if they didn’t answer any question on the survey</a:t>
            </a:r>
          </a:p>
        </p:txBody>
      </p:sp>
      <p:sp>
        <p:nvSpPr>
          <p:cNvPr id="6" name="Content Placeholder 5">
            <a:extLst>
              <a:ext uri="{FF2B5EF4-FFF2-40B4-BE49-F238E27FC236}">
                <a16:creationId xmlns:a16="http://schemas.microsoft.com/office/drawing/2014/main" id="{383107D8-97E3-CD45-B17C-BB1A020140B0}"/>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A19A2F34-0AF1-F946-9BD4-773022EEA34A}"/>
              </a:ext>
            </a:extLst>
          </p:cNvPr>
          <p:cNvPicPr>
            <a:picLocks noChangeAspect="1"/>
          </p:cNvPicPr>
          <p:nvPr/>
        </p:nvPicPr>
        <p:blipFill>
          <a:blip r:embed="rId2"/>
          <a:stretch>
            <a:fillRect/>
          </a:stretch>
        </p:blipFill>
        <p:spPr>
          <a:xfrm>
            <a:off x="4629150" y="2066415"/>
            <a:ext cx="4507230" cy="3374265"/>
          </a:xfrm>
          <a:prstGeom prst="rect">
            <a:avLst/>
          </a:prstGeom>
        </p:spPr>
      </p:pic>
    </p:spTree>
    <p:extLst>
      <p:ext uri="{BB962C8B-B14F-4D97-AF65-F5344CB8AC3E}">
        <p14:creationId xmlns:p14="http://schemas.microsoft.com/office/powerpoint/2010/main" val="661454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FD21-B8E6-DD48-94DE-7042E3DC8AB8}"/>
              </a:ext>
            </a:extLst>
          </p:cNvPr>
          <p:cNvSpPr>
            <a:spLocks noGrp="1"/>
          </p:cNvSpPr>
          <p:nvPr>
            <p:ph type="title"/>
          </p:nvPr>
        </p:nvSpPr>
        <p:spPr/>
        <p:txBody>
          <a:bodyPr>
            <a:normAutofit/>
          </a:bodyPr>
          <a:lstStyle/>
          <a:p>
            <a:r>
              <a:rPr lang="en-US" sz="3600" b="1" dirty="0"/>
              <a:t>Results – Demographic Information</a:t>
            </a:r>
          </a:p>
        </p:txBody>
      </p:sp>
      <p:sp>
        <p:nvSpPr>
          <p:cNvPr id="3" name="Content Placeholder 2">
            <a:extLst>
              <a:ext uri="{FF2B5EF4-FFF2-40B4-BE49-F238E27FC236}">
                <a16:creationId xmlns:a16="http://schemas.microsoft.com/office/drawing/2014/main" id="{73E13C4E-47DA-A84D-BBBA-1CD265BDC6CE}"/>
              </a:ext>
            </a:extLst>
          </p:cNvPr>
          <p:cNvSpPr>
            <a:spLocks noGrp="1"/>
          </p:cNvSpPr>
          <p:nvPr>
            <p:ph idx="1"/>
          </p:nvPr>
        </p:nvSpPr>
        <p:spPr/>
        <p:txBody>
          <a:bodyPr>
            <a:noAutofit/>
          </a:bodyPr>
          <a:lstStyle/>
          <a:p>
            <a:r>
              <a:rPr lang="en-US" sz="2400" dirty="0"/>
              <a:t>From October 2018 through May 2019, 370 participants started the survey and 359 completed it</a:t>
            </a:r>
          </a:p>
          <a:p>
            <a:r>
              <a:rPr lang="en-US" sz="2400" dirty="0"/>
              <a:t>91% of parents were female, about half aged 30-39 years, from 141 different zip codes</a:t>
            </a:r>
          </a:p>
          <a:p>
            <a:r>
              <a:rPr lang="en-US" sz="2400" dirty="0"/>
              <a:t>Over 51 different pediatric primary care offices; about 94% within our pediatric PBRN </a:t>
            </a:r>
          </a:p>
          <a:p>
            <a:r>
              <a:rPr lang="en-US" sz="2400" dirty="0"/>
              <a:t>Parents on averaged had 2 children (SD=1.08)</a:t>
            </a:r>
          </a:p>
        </p:txBody>
      </p:sp>
      <p:pic>
        <p:nvPicPr>
          <p:cNvPr id="8" name="Picture 7">
            <a:extLst>
              <a:ext uri="{FF2B5EF4-FFF2-40B4-BE49-F238E27FC236}">
                <a16:creationId xmlns:a16="http://schemas.microsoft.com/office/drawing/2014/main" id="{DC87FEB0-CEAC-E745-B893-DACF7B3A3562}"/>
              </a:ext>
            </a:extLst>
          </p:cNvPr>
          <p:cNvPicPr>
            <a:picLocks noChangeAspect="1"/>
          </p:cNvPicPr>
          <p:nvPr/>
        </p:nvPicPr>
        <p:blipFill>
          <a:blip r:embed="rId3"/>
          <a:stretch>
            <a:fillRect/>
          </a:stretch>
        </p:blipFill>
        <p:spPr>
          <a:xfrm>
            <a:off x="2184400" y="5366582"/>
            <a:ext cx="4775200" cy="635000"/>
          </a:xfrm>
          <a:prstGeom prst="rect">
            <a:avLst/>
          </a:prstGeom>
        </p:spPr>
      </p:pic>
    </p:spTree>
    <p:extLst>
      <p:ext uri="{BB962C8B-B14F-4D97-AF65-F5344CB8AC3E}">
        <p14:creationId xmlns:p14="http://schemas.microsoft.com/office/powerpoint/2010/main" val="13681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2E03-DC50-CB47-8010-109C955D9C01}"/>
              </a:ext>
            </a:extLst>
          </p:cNvPr>
          <p:cNvSpPr>
            <a:spLocks noGrp="1"/>
          </p:cNvSpPr>
          <p:nvPr>
            <p:ph type="title"/>
          </p:nvPr>
        </p:nvSpPr>
        <p:spPr/>
        <p:txBody>
          <a:bodyPr>
            <a:normAutofit/>
          </a:bodyPr>
          <a:lstStyle/>
          <a:p>
            <a:r>
              <a:rPr lang="en-US" sz="3600" b="1" dirty="0"/>
              <a:t>Results – Demographic Information</a:t>
            </a:r>
          </a:p>
        </p:txBody>
      </p:sp>
      <p:graphicFrame>
        <p:nvGraphicFramePr>
          <p:cNvPr id="5" name="Content Placeholder 4">
            <a:extLst>
              <a:ext uri="{FF2B5EF4-FFF2-40B4-BE49-F238E27FC236}">
                <a16:creationId xmlns:a16="http://schemas.microsoft.com/office/drawing/2014/main" id="{030A4F7B-780A-DD45-A1C7-D976EBB2E70F}"/>
              </a:ext>
            </a:extLst>
          </p:cNvPr>
          <p:cNvGraphicFramePr>
            <a:graphicFrameLocks/>
          </p:cNvGraphicFramePr>
          <p:nvPr>
            <p:extLst>
              <p:ext uri="{D42A27DB-BD31-4B8C-83A1-F6EECF244321}">
                <p14:modId xmlns:p14="http://schemas.microsoft.com/office/powerpoint/2010/main" val="1872775402"/>
              </p:ext>
            </p:extLst>
          </p:nvPr>
        </p:nvGraphicFramePr>
        <p:xfrm>
          <a:off x="838200" y="1486694"/>
          <a:ext cx="7677150" cy="49987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9088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33FC7-6D3F-FE42-B60A-81D3EE101ACB}"/>
              </a:ext>
            </a:extLst>
          </p:cNvPr>
          <p:cNvSpPr>
            <a:spLocks noGrp="1"/>
          </p:cNvSpPr>
          <p:nvPr>
            <p:ph type="title"/>
          </p:nvPr>
        </p:nvSpPr>
        <p:spPr/>
        <p:txBody>
          <a:bodyPr>
            <a:normAutofit/>
          </a:bodyPr>
          <a:lstStyle/>
          <a:p>
            <a:r>
              <a:rPr lang="en-US" sz="3600" b="1" dirty="0"/>
              <a:t>Results – Parent Perceptions</a:t>
            </a:r>
          </a:p>
        </p:txBody>
      </p:sp>
      <p:sp>
        <p:nvSpPr>
          <p:cNvPr id="3" name="Content Placeholder 2">
            <a:extLst>
              <a:ext uri="{FF2B5EF4-FFF2-40B4-BE49-F238E27FC236}">
                <a16:creationId xmlns:a16="http://schemas.microsoft.com/office/drawing/2014/main" id="{BCFD897C-044B-8D4E-A87F-05D90BB1C7CD}"/>
              </a:ext>
            </a:extLst>
          </p:cNvPr>
          <p:cNvSpPr>
            <a:spLocks noGrp="1"/>
          </p:cNvSpPr>
          <p:nvPr>
            <p:ph sz="half" idx="1"/>
          </p:nvPr>
        </p:nvSpPr>
        <p:spPr>
          <a:xfrm>
            <a:off x="628650" y="1410160"/>
            <a:ext cx="3886200" cy="5021119"/>
          </a:xfrm>
        </p:spPr>
        <p:txBody>
          <a:bodyPr>
            <a:noAutofit/>
          </a:bodyPr>
          <a:lstStyle/>
          <a:p>
            <a:r>
              <a:rPr lang="en-US" sz="2400" dirty="0"/>
              <a:t>When asked about perceived child discomfort, many parents said their child was uncomfortable with vaccinations during infancy (86%), young childhood (67%), and young adolescence (20%)</a:t>
            </a:r>
          </a:p>
          <a:p>
            <a:r>
              <a:rPr lang="en-US" sz="2400" dirty="0"/>
              <a:t>For infants, most parents (85%) were asked to hold their baby during vaccinations and most (98%) were allowed to hold their infant if they wanted</a:t>
            </a:r>
          </a:p>
        </p:txBody>
      </p:sp>
      <p:sp>
        <p:nvSpPr>
          <p:cNvPr id="5" name="Content Placeholder 4">
            <a:extLst>
              <a:ext uri="{FF2B5EF4-FFF2-40B4-BE49-F238E27FC236}">
                <a16:creationId xmlns:a16="http://schemas.microsoft.com/office/drawing/2014/main" id="{84396339-9F6E-DF45-B21A-601DAB059EB5}"/>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A4BD3269-2879-8142-AD1F-A44B0994F285}"/>
              </a:ext>
            </a:extLst>
          </p:cNvPr>
          <p:cNvPicPr>
            <a:picLocks noChangeAspect="1"/>
          </p:cNvPicPr>
          <p:nvPr/>
        </p:nvPicPr>
        <p:blipFill rotWithShape="1">
          <a:blip r:embed="rId2"/>
          <a:srcRect r="1923"/>
          <a:stretch/>
        </p:blipFill>
        <p:spPr>
          <a:xfrm>
            <a:off x="4629150" y="4001294"/>
            <a:ext cx="3886200" cy="2641600"/>
          </a:xfrm>
          <a:prstGeom prst="rect">
            <a:avLst/>
          </a:prstGeom>
        </p:spPr>
      </p:pic>
      <p:pic>
        <p:nvPicPr>
          <p:cNvPr id="6" name="Picture 5">
            <a:extLst>
              <a:ext uri="{FF2B5EF4-FFF2-40B4-BE49-F238E27FC236}">
                <a16:creationId xmlns:a16="http://schemas.microsoft.com/office/drawing/2014/main" id="{6FC8C31D-E3AB-5D48-83E6-1403400625A5}"/>
              </a:ext>
            </a:extLst>
          </p:cNvPr>
          <p:cNvPicPr>
            <a:picLocks noChangeAspect="1"/>
          </p:cNvPicPr>
          <p:nvPr/>
        </p:nvPicPr>
        <p:blipFill>
          <a:blip r:embed="rId3"/>
          <a:stretch>
            <a:fillRect/>
          </a:stretch>
        </p:blipFill>
        <p:spPr>
          <a:xfrm>
            <a:off x="4634148" y="1410161"/>
            <a:ext cx="3881202" cy="2591133"/>
          </a:xfrm>
          <a:prstGeom prst="rect">
            <a:avLst/>
          </a:prstGeom>
        </p:spPr>
      </p:pic>
    </p:spTree>
    <p:extLst>
      <p:ext uri="{BB962C8B-B14F-4D97-AF65-F5344CB8AC3E}">
        <p14:creationId xmlns:p14="http://schemas.microsoft.com/office/powerpoint/2010/main" val="114417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39C6-25DD-D449-B5F3-EACBF3A058CE}"/>
              </a:ext>
            </a:extLst>
          </p:cNvPr>
          <p:cNvSpPr>
            <a:spLocks noGrp="1"/>
          </p:cNvSpPr>
          <p:nvPr>
            <p:ph type="title"/>
          </p:nvPr>
        </p:nvSpPr>
        <p:spPr/>
        <p:txBody>
          <a:bodyPr>
            <a:normAutofit/>
          </a:bodyPr>
          <a:lstStyle/>
          <a:p>
            <a:r>
              <a:rPr lang="en-US" sz="3600" b="1" dirty="0"/>
              <a:t>Results – Kindergarten Vaccines</a:t>
            </a:r>
          </a:p>
        </p:txBody>
      </p:sp>
      <p:graphicFrame>
        <p:nvGraphicFramePr>
          <p:cNvPr id="4" name="Chart 3">
            <a:extLst>
              <a:ext uri="{FF2B5EF4-FFF2-40B4-BE49-F238E27FC236}">
                <a16:creationId xmlns:a16="http://schemas.microsoft.com/office/drawing/2014/main" id="{4EA3A895-2836-FA4C-AF79-C85398F092CE}"/>
              </a:ext>
            </a:extLst>
          </p:cNvPr>
          <p:cNvGraphicFramePr/>
          <p:nvPr>
            <p:extLst>
              <p:ext uri="{D42A27DB-BD31-4B8C-83A1-F6EECF244321}">
                <p14:modId xmlns:p14="http://schemas.microsoft.com/office/powerpoint/2010/main" val="3251673042"/>
              </p:ext>
            </p:extLst>
          </p:nvPr>
        </p:nvGraphicFramePr>
        <p:xfrm>
          <a:off x="628651" y="1396999"/>
          <a:ext cx="8201024" cy="50730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4181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6B34-A8A4-7D40-9DCF-613A3A8BCF7D}"/>
              </a:ext>
            </a:extLst>
          </p:cNvPr>
          <p:cNvSpPr>
            <a:spLocks noGrp="1"/>
          </p:cNvSpPr>
          <p:nvPr>
            <p:ph type="title"/>
          </p:nvPr>
        </p:nvSpPr>
        <p:spPr/>
        <p:txBody>
          <a:bodyPr>
            <a:normAutofit/>
          </a:bodyPr>
          <a:lstStyle/>
          <a:p>
            <a:r>
              <a:rPr lang="en-US" sz="3600" b="1" dirty="0"/>
              <a:t>Results – Teenage Vaccines</a:t>
            </a:r>
          </a:p>
        </p:txBody>
      </p:sp>
      <p:graphicFrame>
        <p:nvGraphicFramePr>
          <p:cNvPr id="4" name="Chart 3">
            <a:extLst>
              <a:ext uri="{FF2B5EF4-FFF2-40B4-BE49-F238E27FC236}">
                <a16:creationId xmlns:a16="http://schemas.microsoft.com/office/drawing/2014/main" id="{224B3494-655E-AA42-89D3-3B466943E382}"/>
              </a:ext>
            </a:extLst>
          </p:cNvPr>
          <p:cNvGraphicFramePr/>
          <p:nvPr>
            <p:extLst>
              <p:ext uri="{D42A27DB-BD31-4B8C-83A1-F6EECF244321}">
                <p14:modId xmlns:p14="http://schemas.microsoft.com/office/powerpoint/2010/main" val="1424223202"/>
              </p:ext>
            </p:extLst>
          </p:nvPr>
        </p:nvGraphicFramePr>
        <p:xfrm>
          <a:off x="471488" y="1393319"/>
          <a:ext cx="8201024" cy="50730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7986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C31F-0174-4C41-AB69-2475CA8AD84C}"/>
              </a:ext>
            </a:extLst>
          </p:cNvPr>
          <p:cNvSpPr>
            <a:spLocks noGrp="1"/>
          </p:cNvSpPr>
          <p:nvPr>
            <p:ph type="title"/>
          </p:nvPr>
        </p:nvSpPr>
        <p:spPr/>
        <p:txBody>
          <a:bodyPr>
            <a:normAutofit/>
          </a:bodyPr>
          <a:lstStyle/>
          <a:p>
            <a:r>
              <a:rPr lang="en-US" sz="3600" b="1" dirty="0"/>
              <a:t>Results – Parent Ideas for Improvement</a:t>
            </a:r>
          </a:p>
        </p:txBody>
      </p:sp>
      <p:sp>
        <p:nvSpPr>
          <p:cNvPr id="3" name="Content Placeholder 2">
            <a:extLst>
              <a:ext uri="{FF2B5EF4-FFF2-40B4-BE49-F238E27FC236}">
                <a16:creationId xmlns:a16="http://schemas.microsoft.com/office/drawing/2014/main" id="{5B602D9B-E825-B049-993C-53A8EC037112}"/>
              </a:ext>
            </a:extLst>
          </p:cNvPr>
          <p:cNvSpPr>
            <a:spLocks noGrp="1"/>
          </p:cNvSpPr>
          <p:nvPr>
            <p:ph sz="half" idx="1"/>
          </p:nvPr>
        </p:nvSpPr>
        <p:spPr>
          <a:xfrm>
            <a:off x="628650" y="1690689"/>
            <a:ext cx="4000500" cy="4486274"/>
          </a:xfrm>
        </p:spPr>
        <p:txBody>
          <a:bodyPr>
            <a:normAutofit/>
          </a:bodyPr>
          <a:lstStyle/>
          <a:p>
            <a:r>
              <a:rPr lang="en-US" sz="2400" dirty="0"/>
              <a:t>Allowing mothers to breastfeed during vaccine administration</a:t>
            </a:r>
          </a:p>
          <a:p>
            <a:r>
              <a:rPr lang="en-US" sz="2400" dirty="0"/>
              <a:t>Providing consistent enthusiasm from office staff to aid distraction</a:t>
            </a:r>
          </a:p>
          <a:p>
            <a:r>
              <a:rPr lang="en-US" sz="2400" dirty="0"/>
              <a:t>Adjusting the timing and office location of vaccine administration during preventative visits</a:t>
            </a:r>
          </a:p>
          <a:p>
            <a:endParaRPr lang="en-US" sz="2400" dirty="0"/>
          </a:p>
          <a:p>
            <a:endParaRPr lang="en-US" sz="2400" dirty="0"/>
          </a:p>
        </p:txBody>
      </p:sp>
      <p:sp>
        <p:nvSpPr>
          <p:cNvPr id="4" name="Content Placeholder 3">
            <a:extLst>
              <a:ext uri="{FF2B5EF4-FFF2-40B4-BE49-F238E27FC236}">
                <a16:creationId xmlns:a16="http://schemas.microsoft.com/office/drawing/2014/main" id="{AF783BC3-2F08-B04C-8090-E8584C3BF7CD}"/>
              </a:ext>
            </a:extLst>
          </p:cNvPr>
          <p:cNvSpPr>
            <a:spLocks noGrp="1"/>
          </p:cNvSpPr>
          <p:nvPr>
            <p:ph sz="half" idx="2"/>
          </p:nvPr>
        </p:nvSpPr>
        <p:spPr>
          <a:xfrm>
            <a:off x="4629150" y="1690689"/>
            <a:ext cx="3886200" cy="4486274"/>
          </a:xfrm>
        </p:spPr>
        <p:txBody>
          <a:bodyPr>
            <a:normAutofit/>
          </a:bodyPr>
          <a:lstStyle/>
          <a:p>
            <a:r>
              <a:rPr lang="en-US" sz="2400" dirty="0"/>
              <a:t>Providing educational materials, including videos and age-appropriate cartoons, to help prepare children</a:t>
            </a:r>
          </a:p>
          <a:p>
            <a:r>
              <a:rPr lang="en-US" sz="2400" dirty="0"/>
              <a:t>Referring to the vaccine schedule regularly so parents are also prepared</a:t>
            </a:r>
          </a:p>
          <a:p>
            <a:endParaRPr lang="en-US" sz="2400" dirty="0"/>
          </a:p>
        </p:txBody>
      </p:sp>
      <p:pic>
        <p:nvPicPr>
          <p:cNvPr id="6" name="Picture 5">
            <a:extLst>
              <a:ext uri="{FF2B5EF4-FFF2-40B4-BE49-F238E27FC236}">
                <a16:creationId xmlns:a16="http://schemas.microsoft.com/office/drawing/2014/main" id="{015446B1-2C0A-4F45-8831-29A35709EF3C}"/>
              </a:ext>
            </a:extLst>
          </p:cNvPr>
          <p:cNvPicPr>
            <a:picLocks noChangeAspect="1"/>
          </p:cNvPicPr>
          <p:nvPr/>
        </p:nvPicPr>
        <p:blipFill>
          <a:blip r:embed="rId3"/>
          <a:stretch>
            <a:fillRect/>
          </a:stretch>
        </p:blipFill>
        <p:spPr>
          <a:xfrm>
            <a:off x="4537710" y="4648200"/>
            <a:ext cx="3937000" cy="2209800"/>
          </a:xfrm>
          <a:prstGeom prst="rect">
            <a:avLst/>
          </a:prstGeom>
        </p:spPr>
      </p:pic>
    </p:spTree>
    <p:extLst>
      <p:ext uri="{BB962C8B-B14F-4D97-AF65-F5344CB8AC3E}">
        <p14:creationId xmlns:p14="http://schemas.microsoft.com/office/powerpoint/2010/main" val="317269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EA26-8415-C54C-AC91-BDB46BD04D12}"/>
              </a:ext>
            </a:extLst>
          </p:cNvPr>
          <p:cNvSpPr>
            <a:spLocks noGrp="1"/>
          </p:cNvSpPr>
          <p:nvPr>
            <p:ph type="title"/>
          </p:nvPr>
        </p:nvSpPr>
        <p:spPr/>
        <p:txBody>
          <a:bodyPr>
            <a:normAutofit/>
          </a:bodyPr>
          <a:lstStyle/>
          <a:p>
            <a:r>
              <a:rPr lang="en-US" sz="3600" b="1" dirty="0"/>
              <a:t>Conclusions</a:t>
            </a:r>
          </a:p>
        </p:txBody>
      </p:sp>
      <p:sp>
        <p:nvSpPr>
          <p:cNvPr id="3" name="Content Placeholder 2">
            <a:extLst>
              <a:ext uri="{FF2B5EF4-FFF2-40B4-BE49-F238E27FC236}">
                <a16:creationId xmlns:a16="http://schemas.microsoft.com/office/drawing/2014/main" id="{CABA6B74-00CD-9441-92C2-41275CE78D3E}"/>
              </a:ext>
            </a:extLst>
          </p:cNvPr>
          <p:cNvSpPr>
            <a:spLocks noGrp="1"/>
          </p:cNvSpPr>
          <p:nvPr>
            <p:ph sz="half" idx="1"/>
          </p:nvPr>
        </p:nvSpPr>
        <p:spPr>
          <a:xfrm>
            <a:off x="628650" y="1463040"/>
            <a:ext cx="3886200" cy="4713923"/>
          </a:xfrm>
        </p:spPr>
        <p:txBody>
          <a:bodyPr>
            <a:noAutofit/>
          </a:bodyPr>
          <a:lstStyle/>
          <a:p>
            <a:r>
              <a:rPr lang="en-US" sz="2400" dirty="0"/>
              <a:t>Most parents perceived discomfort when vaccines were administered to their infants, young children, and teens</a:t>
            </a:r>
          </a:p>
          <a:p>
            <a:r>
              <a:rPr lang="en-US" sz="2400" dirty="0"/>
              <a:t>Parents preferred several pain management options be offered during vaccination, including distraction techniques, </a:t>
            </a:r>
            <a:r>
              <a:rPr lang="en-US" sz="2400" dirty="0" err="1"/>
              <a:t>vapocoolant</a:t>
            </a:r>
            <a:r>
              <a:rPr lang="en-US" sz="2400" dirty="0"/>
              <a:t> spray, and the </a:t>
            </a:r>
            <a:r>
              <a:rPr lang="en-US" sz="2400" dirty="0" err="1"/>
              <a:t>ShotBlocker</a:t>
            </a:r>
            <a:r>
              <a:rPr lang="en-US" sz="2400" dirty="0"/>
              <a:t>®, yet few of these options were actually utilized for their children</a:t>
            </a:r>
          </a:p>
          <a:p>
            <a:endParaRPr lang="en-US" sz="2400" dirty="0"/>
          </a:p>
        </p:txBody>
      </p:sp>
      <p:sp>
        <p:nvSpPr>
          <p:cNvPr id="5" name="Content Placeholder 4">
            <a:extLst>
              <a:ext uri="{FF2B5EF4-FFF2-40B4-BE49-F238E27FC236}">
                <a16:creationId xmlns:a16="http://schemas.microsoft.com/office/drawing/2014/main" id="{4D52D60D-11CB-2F4C-B51B-74444FD54149}"/>
              </a:ext>
            </a:extLst>
          </p:cNvPr>
          <p:cNvSpPr>
            <a:spLocks noGrp="1"/>
          </p:cNvSpPr>
          <p:nvPr>
            <p:ph sz="half" idx="2"/>
          </p:nvPr>
        </p:nvSpPr>
        <p:spPr>
          <a:xfrm>
            <a:off x="4629150" y="1463040"/>
            <a:ext cx="3886200" cy="4713923"/>
          </a:xfrm>
        </p:spPr>
        <p:txBody>
          <a:bodyPr>
            <a:normAutofit/>
          </a:bodyPr>
          <a:lstStyle/>
          <a:p>
            <a:r>
              <a:rPr lang="en-US" sz="2400" dirty="0"/>
              <a:t>PBRNs could enhance patient and parent experiences during routine pediatric immunizations by promoting pain management strategies</a:t>
            </a:r>
          </a:p>
          <a:p>
            <a:endParaRPr lang="en-US" sz="2400" dirty="0"/>
          </a:p>
        </p:txBody>
      </p:sp>
      <p:pic>
        <p:nvPicPr>
          <p:cNvPr id="4" name="Picture 3">
            <a:extLst>
              <a:ext uri="{FF2B5EF4-FFF2-40B4-BE49-F238E27FC236}">
                <a16:creationId xmlns:a16="http://schemas.microsoft.com/office/drawing/2014/main" id="{7F967488-BFE3-C048-89FD-8C1B1119A9D3}"/>
              </a:ext>
            </a:extLst>
          </p:cNvPr>
          <p:cNvPicPr>
            <a:picLocks noChangeAspect="1"/>
          </p:cNvPicPr>
          <p:nvPr/>
        </p:nvPicPr>
        <p:blipFill>
          <a:blip r:embed="rId2"/>
          <a:stretch>
            <a:fillRect/>
          </a:stretch>
        </p:blipFill>
        <p:spPr>
          <a:xfrm>
            <a:off x="4629150" y="3703161"/>
            <a:ext cx="4271010" cy="2847340"/>
          </a:xfrm>
          <a:prstGeom prst="rect">
            <a:avLst/>
          </a:prstGeom>
        </p:spPr>
      </p:pic>
    </p:spTree>
    <p:extLst>
      <p:ext uri="{BB962C8B-B14F-4D97-AF65-F5344CB8AC3E}">
        <p14:creationId xmlns:p14="http://schemas.microsoft.com/office/powerpoint/2010/main" val="38303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1DAD8-5958-1A44-9F1F-66671537FA7E}"/>
              </a:ext>
            </a:extLst>
          </p:cNvPr>
          <p:cNvSpPr>
            <a:spLocks noGrp="1"/>
          </p:cNvSpPr>
          <p:nvPr>
            <p:ph type="title"/>
          </p:nvPr>
        </p:nvSpPr>
        <p:spPr/>
        <p:txBody>
          <a:bodyPr>
            <a:normAutofit/>
          </a:bodyPr>
          <a:lstStyle/>
          <a:p>
            <a:r>
              <a:rPr lang="en-US" sz="3600" b="1" dirty="0"/>
              <a:t>Outline</a:t>
            </a:r>
          </a:p>
        </p:txBody>
      </p:sp>
      <p:sp>
        <p:nvSpPr>
          <p:cNvPr id="3" name="Content Placeholder 2">
            <a:extLst>
              <a:ext uri="{FF2B5EF4-FFF2-40B4-BE49-F238E27FC236}">
                <a16:creationId xmlns:a16="http://schemas.microsoft.com/office/drawing/2014/main" id="{A735F4CE-2D25-9048-921A-FE52D9DD9AD4}"/>
              </a:ext>
            </a:extLst>
          </p:cNvPr>
          <p:cNvSpPr>
            <a:spLocks noGrp="1"/>
          </p:cNvSpPr>
          <p:nvPr>
            <p:ph idx="1"/>
          </p:nvPr>
        </p:nvSpPr>
        <p:spPr/>
        <p:txBody>
          <a:bodyPr>
            <a:normAutofit/>
          </a:bodyPr>
          <a:lstStyle/>
          <a:p>
            <a:r>
              <a:rPr lang="en-US" sz="2800" dirty="0"/>
              <a:t>Pediatric PBRN Information</a:t>
            </a:r>
          </a:p>
          <a:p>
            <a:r>
              <a:rPr lang="en-US" sz="2800" dirty="0"/>
              <a:t>Background</a:t>
            </a:r>
          </a:p>
          <a:p>
            <a:r>
              <a:rPr lang="en-US" sz="2800" dirty="0"/>
              <a:t>Goal and Objective</a:t>
            </a:r>
          </a:p>
          <a:p>
            <a:r>
              <a:rPr lang="en-US" sz="2800" dirty="0"/>
              <a:t>Methods</a:t>
            </a:r>
          </a:p>
          <a:p>
            <a:r>
              <a:rPr lang="en-US" sz="2800" dirty="0"/>
              <a:t>Results</a:t>
            </a:r>
          </a:p>
          <a:p>
            <a:r>
              <a:rPr lang="en-US" sz="2800" dirty="0"/>
              <a:t>Conclusions</a:t>
            </a:r>
          </a:p>
          <a:p>
            <a:r>
              <a:rPr lang="en-US" sz="2800" dirty="0"/>
              <a:t>Implications</a:t>
            </a:r>
          </a:p>
        </p:txBody>
      </p:sp>
    </p:spTree>
    <p:extLst>
      <p:ext uri="{BB962C8B-B14F-4D97-AF65-F5344CB8AC3E}">
        <p14:creationId xmlns:p14="http://schemas.microsoft.com/office/powerpoint/2010/main" val="199566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B3C0C-9807-DE4E-BBBB-D2987AE28382}"/>
              </a:ext>
            </a:extLst>
          </p:cNvPr>
          <p:cNvSpPr>
            <a:spLocks noGrp="1"/>
          </p:cNvSpPr>
          <p:nvPr>
            <p:ph type="title"/>
          </p:nvPr>
        </p:nvSpPr>
        <p:spPr/>
        <p:txBody>
          <a:bodyPr>
            <a:normAutofit/>
          </a:bodyPr>
          <a:lstStyle/>
          <a:p>
            <a:r>
              <a:rPr lang="en-US" sz="3600" b="1" dirty="0"/>
              <a:t>Implications</a:t>
            </a:r>
          </a:p>
        </p:txBody>
      </p:sp>
      <p:sp>
        <p:nvSpPr>
          <p:cNvPr id="3" name="Content Placeholder 2">
            <a:extLst>
              <a:ext uri="{FF2B5EF4-FFF2-40B4-BE49-F238E27FC236}">
                <a16:creationId xmlns:a16="http://schemas.microsoft.com/office/drawing/2014/main" id="{2BED8C98-9BF8-9F45-87F1-F99B1FC4DB94}"/>
              </a:ext>
            </a:extLst>
          </p:cNvPr>
          <p:cNvSpPr>
            <a:spLocks noGrp="1"/>
          </p:cNvSpPr>
          <p:nvPr>
            <p:ph idx="1"/>
          </p:nvPr>
        </p:nvSpPr>
        <p:spPr/>
        <p:txBody>
          <a:bodyPr>
            <a:normAutofit/>
          </a:bodyPr>
          <a:lstStyle/>
          <a:p>
            <a:r>
              <a:rPr lang="en-US" sz="2400" dirty="0"/>
              <a:t>Provide feedback to practices as a network and individually</a:t>
            </a:r>
          </a:p>
          <a:p>
            <a:r>
              <a:rPr lang="en-US" sz="2400" dirty="0"/>
              <a:t>Improve clinical care for children by changing current practice to include several pain management strategies during routine vaccinations</a:t>
            </a:r>
          </a:p>
          <a:p>
            <a:r>
              <a:rPr lang="en-US" sz="2400" dirty="0"/>
              <a:t>Create a Parent Panel for our PBRN </a:t>
            </a:r>
          </a:p>
        </p:txBody>
      </p:sp>
      <p:pic>
        <p:nvPicPr>
          <p:cNvPr id="5" name="Picture 4">
            <a:extLst>
              <a:ext uri="{FF2B5EF4-FFF2-40B4-BE49-F238E27FC236}">
                <a16:creationId xmlns:a16="http://schemas.microsoft.com/office/drawing/2014/main" id="{A9A2B543-B5C8-4F45-8772-9F4774A945A5}"/>
              </a:ext>
            </a:extLst>
          </p:cNvPr>
          <p:cNvPicPr>
            <a:picLocks noChangeAspect="1"/>
          </p:cNvPicPr>
          <p:nvPr/>
        </p:nvPicPr>
        <p:blipFill>
          <a:blip r:embed="rId3"/>
          <a:stretch>
            <a:fillRect/>
          </a:stretch>
        </p:blipFill>
        <p:spPr>
          <a:xfrm>
            <a:off x="943610" y="4219385"/>
            <a:ext cx="3262630" cy="1957578"/>
          </a:xfrm>
          <a:prstGeom prst="rect">
            <a:avLst/>
          </a:prstGeom>
        </p:spPr>
      </p:pic>
      <p:pic>
        <p:nvPicPr>
          <p:cNvPr id="6" name="Picture 5">
            <a:extLst>
              <a:ext uri="{FF2B5EF4-FFF2-40B4-BE49-F238E27FC236}">
                <a16:creationId xmlns:a16="http://schemas.microsoft.com/office/drawing/2014/main" id="{4A0CAF8E-0309-D64F-9A83-6E0607D3B9BD}"/>
              </a:ext>
            </a:extLst>
          </p:cNvPr>
          <p:cNvPicPr/>
          <p:nvPr/>
        </p:nvPicPr>
        <p:blipFill>
          <a:blip r:embed="rId4">
            <a:extLst>
              <a:ext uri="{28A0092B-C50C-407E-A947-70E740481C1C}">
                <a14:useLocalDpi xmlns:a14="http://schemas.microsoft.com/office/drawing/2010/main" val="0"/>
              </a:ext>
            </a:extLst>
          </a:blip>
          <a:stretch>
            <a:fillRect/>
          </a:stretch>
        </p:blipFill>
        <p:spPr>
          <a:xfrm>
            <a:off x="5394960" y="3901440"/>
            <a:ext cx="2651760" cy="2410459"/>
          </a:xfrm>
          <a:prstGeom prst="rect">
            <a:avLst/>
          </a:prstGeom>
        </p:spPr>
      </p:pic>
    </p:spTree>
    <p:extLst>
      <p:ext uri="{BB962C8B-B14F-4D97-AF65-F5344CB8AC3E}">
        <p14:creationId xmlns:p14="http://schemas.microsoft.com/office/powerpoint/2010/main" val="2900003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EB67-3D3F-D846-9C9E-F290A4836CD1}"/>
              </a:ext>
            </a:extLst>
          </p:cNvPr>
          <p:cNvSpPr>
            <a:spLocks noGrp="1"/>
          </p:cNvSpPr>
          <p:nvPr>
            <p:ph type="title"/>
          </p:nvPr>
        </p:nvSpPr>
        <p:spPr/>
        <p:txBody>
          <a:bodyPr>
            <a:normAutofit/>
          </a:bodyPr>
          <a:lstStyle/>
          <a:p>
            <a:r>
              <a:rPr lang="en-US" sz="3600" b="1" dirty="0"/>
              <a:t>Acknowledgements</a:t>
            </a:r>
          </a:p>
        </p:txBody>
      </p:sp>
      <p:sp>
        <p:nvSpPr>
          <p:cNvPr id="3" name="Content Placeholder 2">
            <a:extLst>
              <a:ext uri="{FF2B5EF4-FFF2-40B4-BE49-F238E27FC236}">
                <a16:creationId xmlns:a16="http://schemas.microsoft.com/office/drawing/2014/main" id="{04F3009D-7F64-8F44-85F0-5D2C709FFC1B}"/>
              </a:ext>
            </a:extLst>
          </p:cNvPr>
          <p:cNvSpPr>
            <a:spLocks noGrp="1"/>
          </p:cNvSpPr>
          <p:nvPr>
            <p:ph idx="1"/>
          </p:nvPr>
        </p:nvSpPr>
        <p:spPr/>
        <p:txBody>
          <a:bodyPr/>
          <a:lstStyle/>
          <a:p>
            <a:pPr marL="0" indent="0">
              <a:buNone/>
            </a:pPr>
            <a:r>
              <a:rPr lang="en-US" dirty="0"/>
              <a:t>Funding through NIH/CTSA Grant UL1TR001857</a:t>
            </a:r>
          </a:p>
        </p:txBody>
      </p:sp>
      <p:pic>
        <p:nvPicPr>
          <p:cNvPr id="4" name="Picture 3">
            <a:extLst>
              <a:ext uri="{FF2B5EF4-FFF2-40B4-BE49-F238E27FC236}">
                <a16:creationId xmlns:a16="http://schemas.microsoft.com/office/drawing/2014/main" id="{ABD49586-CC53-224D-8F19-97D72004BD9C}"/>
              </a:ext>
            </a:extLst>
          </p:cNvPr>
          <p:cNvPicPr>
            <a:picLocks noChangeAspect="1"/>
          </p:cNvPicPr>
          <p:nvPr/>
        </p:nvPicPr>
        <p:blipFill>
          <a:blip r:embed="rId2"/>
          <a:stretch>
            <a:fillRect/>
          </a:stretch>
        </p:blipFill>
        <p:spPr>
          <a:xfrm>
            <a:off x="1728652" y="2773200"/>
            <a:ext cx="5686696" cy="955365"/>
          </a:xfrm>
          <a:prstGeom prst="rect">
            <a:avLst/>
          </a:prstGeom>
        </p:spPr>
      </p:pic>
      <p:pic>
        <p:nvPicPr>
          <p:cNvPr id="5" name="Picture 4">
            <a:extLst>
              <a:ext uri="{FF2B5EF4-FFF2-40B4-BE49-F238E27FC236}">
                <a16:creationId xmlns:a16="http://schemas.microsoft.com/office/drawing/2014/main" id="{EF4FEB95-4019-7B41-9CF4-F86B48DC6AE8}"/>
              </a:ext>
            </a:extLst>
          </p:cNvPr>
          <p:cNvPicPr>
            <a:picLocks noChangeAspect="1"/>
          </p:cNvPicPr>
          <p:nvPr/>
        </p:nvPicPr>
        <p:blipFill>
          <a:blip r:embed="rId3"/>
          <a:stretch>
            <a:fillRect/>
          </a:stretch>
        </p:blipFill>
        <p:spPr>
          <a:xfrm>
            <a:off x="4885188" y="4676139"/>
            <a:ext cx="3630162" cy="898239"/>
          </a:xfrm>
          <a:prstGeom prst="rect">
            <a:avLst/>
          </a:prstGeom>
        </p:spPr>
      </p:pic>
      <p:pic>
        <p:nvPicPr>
          <p:cNvPr id="6" name="Picture 5">
            <a:extLst>
              <a:ext uri="{FF2B5EF4-FFF2-40B4-BE49-F238E27FC236}">
                <a16:creationId xmlns:a16="http://schemas.microsoft.com/office/drawing/2014/main" id="{830E803C-FDC5-5B44-A874-13985C8793FB}"/>
              </a:ext>
            </a:extLst>
          </p:cNvPr>
          <p:cNvPicPr>
            <a:picLocks noChangeAspect="1"/>
          </p:cNvPicPr>
          <p:nvPr/>
        </p:nvPicPr>
        <p:blipFill>
          <a:blip r:embed="rId4"/>
          <a:stretch>
            <a:fillRect/>
          </a:stretch>
        </p:blipFill>
        <p:spPr>
          <a:xfrm>
            <a:off x="628650" y="4676139"/>
            <a:ext cx="3810000" cy="1193800"/>
          </a:xfrm>
          <a:prstGeom prst="rect">
            <a:avLst/>
          </a:prstGeom>
        </p:spPr>
      </p:pic>
    </p:spTree>
    <p:extLst>
      <p:ext uri="{BB962C8B-B14F-4D97-AF65-F5344CB8AC3E}">
        <p14:creationId xmlns:p14="http://schemas.microsoft.com/office/powerpoint/2010/main" val="1340610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6C14-42B1-2A44-9EB1-C065F93D3F93}"/>
              </a:ext>
            </a:extLst>
          </p:cNvPr>
          <p:cNvSpPr>
            <a:spLocks noGrp="1"/>
          </p:cNvSpPr>
          <p:nvPr>
            <p:ph type="title"/>
          </p:nvPr>
        </p:nvSpPr>
        <p:spPr/>
        <p:txBody>
          <a:bodyPr/>
          <a:lstStyle/>
          <a:p>
            <a:r>
              <a:rPr lang="en-US" b="1" dirty="0"/>
              <a:t>References </a:t>
            </a:r>
          </a:p>
        </p:txBody>
      </p:sp>
      <p:sp>
        <p:nvSpPr>
          <p:cNvPr id="3" name="Content Placeholder 2">
            <a:extLst>
              <a:ext uri="{FF2B5EF4-FFF2-40B4-BE49-F238E27FC236}">
                <a16:creationId xmlns:a16="http://schemas.microsoft.com/office/drawing/2014/main" id="{DBBBDC5C-8138-8348-936F-9CE59C3FDE75}"/>
              </a:ext>
            </a:extLst>
          </p:cNvPr>
          <p:cNvSpPr>
            <a:spLocks noGrp="1"/>
          </p:cNvSpPr>
          <p:nvPr>
            <p:ph idx="1"/>
          </p:nvPr>
        </p:nvSpPr>
        <p:spPr/>
        <p:txBody>
          <a:bodyPr>
            <a:normAutofit/>
          </a:bodyPr>
          <a:lstStyle/>
          <a:p>
            <a:r>
              <a:rPr lang="en-US" sz="2200" dirty="0"/>
              <a:t>Shah V, </a:t>
            </a:r>
            <a:r>
              <a:rPr lang="en-US" sz="2200" dirty="0" err="1"/>
              <a:t>Taddio</a:t>
            </a:r>
            <a:r>
              <a:rPr lang="en-US" sz="2200" dirty="0"/>
              <a:t> A, </a:t>
            </a:r>
            <a:r>
              <a:rPr lang="en-US" sz="2200" dirty="0" err="1"/>
              <a:t>Rieder</a:t>
            </a:r>
            <a:r>
              <a:rPr lang="en-US" sz="2200" dirty="0"/>
              <a:t> MJ, </a:t>
            </a:r>
            <a:r>
              <a:rPr lang="en-US" sz="2200" dirty="0" err="1"/>
              <a:t>HELPinKIDS</a:t>
            </a:r>
            <a:r>
              <a:rPr lang="en-US" sz="2200" dirty="0"/>
              <a:t> Team. Effectiveness and tolerability of pharmacologic and combined interventions for reducing injection pain during routine childhood immunizations: systematic review and meta-analysis. </a:t>
            </a:r>
            <a:r>
              <a:rPr lang="en-US" sz="2200" dirty="0" err="1"/>
              <a:t>Clin</a:t>
            </a:r>
            <a:r>
              <a:rPr lang="en-US" sz="2200" dirty="0"/>
              <a:t> </a:t>
            </a:r>
            <a:r>
              <a:rPr lang="en-US" sz="2200" dirty="0" err="1"/>
              <a:t>Ther</a:t>
            </a:r>
            <a:r>
              <a:rPr lang="en-US" sz="2200" dirty="0"/>
              <a:t>. 2009; 31 </a:t>
            </a:r>
            <a:r>
              <a:rPr lang="en-US" sz="2200" dirty="0" err="1"/>
              <a:t>Suppl</a:t>
            </a:r>
            <a:r>
              <a:rPr lang="en-US" sz="2200" dirty="0"/>
              <a:t> 2: S104-51.  </a:t>
            </a:r>
          </a:p>
          <a:p>
            <a:r>
              <a:rPr lang="en-US" sz="2200" dirty="0"/>
              <a:t>Shah V, </a:t>
            </a:r>
            <a:r>
              <a:rPr lang="en-US" sz="2200" dirty="0" err="1"/>
              <a:t>Taddio</a:t>
            </a:r>
            <a:r>
              <a:rPr lang="en-US" sz="2200" dirty="0"/>
              <a:t> A, McMurtry M, et al. Pharmacological and Combine Interventions to Reduce Vaccine Injection Pain in Children and Adults: Systematic Review and Meta-Analysis. </a:t>
            </a:r>
            <a:r>
              <a:rPr lang="en-US" sz="2200" dirty="0" err="1"/>
              <a:t>Clin</a:t>
            </a:r>
            <a:r>
              <a:rPr lang="en-US" sz="2200" dirty="0"/>
              <a:t> J Pain. Oct 2015; 31 (10):S38-63.</a:t>
            </a:r>
          </a:p>
          <a:p>
            <a:r>
              <a:rPr lang="en-US" sz="2200" dirty="0" err="1"/>
              <a:t>Taddio</a:t>
            </a:r>
            <a:r>
              <a:rPr lang="en-US" sz="2200" dirty="0"/>
              <a:t> A, Manley J, Potash L, et al. Routine immunization practices: use of topical anesthetics and oral analgesics. Pediatrics. 2007;120:e637–e643.</a:t>
            </a:r>
          </a:p>
          <a:p>
            <a:endParaRPr lang="en-US" sz="2200" dirty="0"/>
          </a:p>
          <a:p>
            <a:endParaRPr lang="en-US" sz="2200" dirty="0"/>
          </a:p>
        </p:txBody>
      </p:sp>
    </p:spTree>
    <p:extLst>
      <p:ext uri="{BB962C8B-B14F-4D97-AF65-F5344CB8AC3E}">
        <p14:creationId xmlns:p14="http://schemas.microsoft.com/office/powerpoint/2010/main" val="410467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EF36-E55D-D94B-90F7-DE305D5FAB2B}"/>
              </a:ext>
            </a:extLst>
          </p:cNvPr>
          <p:cNvSpPr>
            <a:spLocks noGrp="1"/>
          </p:cNvSpPr>
          <p:nvPr>
            <p:ph type="title"/>
          </p:nvPr>
        </p:nvSpPr>
        <p:spPr/>
        <p:txBody>
          <a:bodyPr>
            <a:normAutofit/>
          </a:bodyPr>
          <a:lstStyle/>
          <a:p>
            <a:r>
              <a:rPr lang="en-US" sz="3600" b="1" dirty="0"/>
              <a:t>Questions?</a:t>
            </a:r>
          </a:p>
        </p:txBody>
      </p:sp>
      <p:sp>
        <p:nvSpPr>
          <p:cNvPr id="3" name="Content Placeholder 2">
            <a:extLst>
              <a:ext uri="{FF2B5EF4-FFF2-40B4-BE49-F238E27FC236}">
                <a16:creationId xmlns:a16="http://schemas.microsoft.com/office/drawing/2014/main" id="{59427BF1-9864-E146-BDD5-DD7ECEA6C51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A7B4903-A301-4947-8BA1-453721CD1D69}"/>
              </a:ext>
            </a:extLst>
          </p:cNvPr>
          <p:cNvPicPr>
            <a:picLocks noChangeAspect="1"/>
          </p:cNvPicPr>
          <p:nvPr/>
        </p:nvPicPr>
        <p:blipFill>
          <a:blip r:embed="rId2"/>
          <a:stretch>
            <a:fillRect/>
          </a:stretch>
        </p:blipFill>
        <p:spPr>
          <a:xfrm>
            <a:off x="1443990" y="2053807"/>
            <a:ext cx="6256020" cy="4382236"/>
          </a:xfrm>
          <a:prstGeom prst="rect">
            <a:avLst/>
          </a:prstGeom>
        </p:spPr>
      </p:pic>
    </p:spTree>
    <p:extLst>
      <p:ext uri="{BB962C8B-B14F-4D97-AF65-F5344CB8AC3E}">
        <p14:creationId xmlns:p14="http://schemas.microsoft.com/office/powerpoint/2010/main" val="2477412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5D4F-8C05-AF40-AED7-0F0DD1BB4955}"/>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F43C2435-96FF-6941-9658-CDAD397D3568}"/>
              </a:ext>
            </a:extLst>
          </p:cNvPr>
          <p:cNvPicPr>
            <a:picLocks noGrp="1" noChangeAspect="1"/>
          </p:cNvPicPr>
          <p:nvPr>
            <p:ph idx="1"/>
          </p:nvPr>
        </p:nvPicPr>
        <p:blipFill rotWithShape="1">
          <a:blip r:embed="rId3"/>
          <a:srcRect l="28792" t="15369" r="14379" b="15617"/>
          <a:stretch/>
        </p:blipFill>
        <p:spPr>
          <a:xfrm>
            <a:off x="1188720" y="1690689"/>
            <a:ext cx="6766560" cy="5135838"/>
          </a:xfrm>
        </p:spPr>
      </p:pic>
      <p:pic>
        <p:nvPicPr>
          <p:cNvPr id="4" name="Picture 3">
            <a:extLst>
              <a:ext uri="{FF2B5EF4-FFF2-40B4-BE49-F238E27FC236}">
                <a16:creationId xmlns:a16="http://schemas.microsoft.com/office/drawing/2014/main" id="{94CB24A6-9431-F14C-8AFF-56F433528157}"/>
              </a:ext>
            </a:extLst>
          </p:cNvPr>
          <p:cNvPicPr>
            <a:picLocks noChangeAspect="1"/>
          </p:cNvPicPr>
          <p:nvPr/>
        </p:nvPicPr>
        <p:blipFill>
          <a:blip r:embed="rId4"/>
          <a:stretch>
            <a:fillRect/>
          </a:stretch>
        </p:blipFill>
        <p:spPr>
          <a:xfrm>
            <a:off x="718855" y="710407"/>
            <a:ext cx="5678638" cy="755138"/>
          </a:xfrm>
          <a:prstGeom prst="rect">
            <a:avLst/>
          </a:prstGeom>
        </p:spPr>
      </p:pic>
      <p:sp>
        <p:nvSpPr>
          <p:cNvPr id="3" name="TextBox 2">
            <a:extLst>
              <a:ext uri="{FF2B5EF4-FFF2-40B4-BE49-F238E27FC236}">
                <a16:creationId xmlns:a16="http://schemas.microsoft.com/office/drawing/2014/main" id="{C89CF901-C587-D04C-88FA-D759640039F4}"/>
              </a:ext>
            </a:extLst>
          </p:cNvPr>
          <p:cNvSpPr txBox="1"/>
          <p:nvPr/>
        </p:nvSpPr>
        <p:spPr>
          <a:xfrm>
            <a:off x="5684520" y="2458114"/>
            <a:ext cx="2087880" cy="92333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35 practices </a:t>
            </a:r>
          </a:p>
          <a:p>
            <a:pPr marL="285750" indent="-285750">
              <a:buFont typeface="Arial" panose="020B0604020202020204" pitchFamily="34" charset="0"/>
              <a:buChar char="•"/>
            </a:pPr>
            <a:r>
              <a:rPr lang="en-US" dirty="0"/>
              <a:t>57 offices</a:t>
            </a:r>
          </a:p>
          <a:p>
            <a:pPr marL="285750" indent="-285750">
              <a:buFont typeface="Arial" panose="020B0604020202020204" pitchFamily="34" charset="0"/>
              <a:buChar char="•"/>
            </a:pPr>
            <a:r>
              <a:rPr lang="en-US" dirty="0"/>
              <a:t>13 counties</a:t>
            </a:r>
          </a:p>
        </p:txBody>
      </p:sp>
    </p:spTree>
    <p:extLst>
      <p:ext uri="{BB962C8B-B14F-4D97-AF65-F5344CB8AC3E}">
        <p14:creationId xmlns:p14="http://schemas.microsoft.com/office/powerpoint/2010/main" val="2108170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F6D6D1-6B35-D841-99FF-597EEDB6DC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3A8BE-FA36-D64D-BCF9-6B31674B71D7}"/>
              </a:ext>
            </a:extLst>
          </p:cNvPr>
          <p:cNvSpPr>
            <a:spLocks noGrp="1"/>
          </p:cNvSpPr>
          <p:nvPr>
            <p:ph sz="half" idx="1"/>
          </p:nvPr>
        </p:nvSpPr>
        <p:spPr/>
        <p:txBody>
          <a:bodyPr>
            <a:normAutofit/>
          </a:bodyPr>
          <a:lstStyle/>
          <a:p>
            <a:r>
              <a:rPr lang="en-US" sz="2400" dirty="0"/>
              <a:t>280 providers serving over 266,000 privately and publicly insured patients in urban, suburban, and rural settings</a:t>
            </a:r>
          </a:p>
          <a:p>
            <a:r>
              <a:rPr lang="en-US" sz="2400" dirty="0"/>
              <a:t>Over 5600 research participants in over 200 studies by over 100 investigators including physical and behavioral health</a:t>
            </a:r>
          </a:p>
          <a:p>
            <a:endParaRPr lang="en-US" dirty="0"/>
          </a:p>
          <a:p>
            <a:endParaRPr lang="en-US" dirty="0"/>
          </a:p>
        </p:txBody>
      </p:sp>
      <p:sp>
        <p:nvSpPr>
          <p:cNvPr id="8" name="Content Placeholder 7">
            <a:extLst>
              <a:ext uri="{FF2B5EF4-FFF2-40B4-BE49-F238E27FC236}">
                <a16:creationId xmlns:a16="http://schemas.microsoft.com/office/drawing/2014/main" id="{D415AB8C-8965-2A43-9AA7-74FB296B3363}"/>
              </a:ext>
            </a:extLst>
          </p:cNvPr>
          <p:cNvSpPr>
            <a:spLocks noGrp="1"/>
          </p:cNvSpPr>
          <p:nvPr>
            <p:ph sz="half" idx="2"/>
          </p:nvPr>
        </p:nvSpPr>
        <p:spPr/>
        <p:txBody>
          <a:bodyPr>
            <a:normAutofit/>
          </a:bodyPr>
          <a:lstStyle/>
          <a:p>
            <a:endParaRPr lang="en-US"/>
          </a:p>
        </p:txBody>
      </p:sp>
      <p:pic>
        <p:nvPicPr>
          <p:cNvPr id="4" name="Picture 3">
            <a:extLst>
              <a:ext uri="{FF2B5EF4-FFF2-40B4-BE49-F238E27FC236}">
                <a16:creationId xmlns:a16="http://schemas.microsoft.com/office/drawing/2014/main" id="{7A947F92-EF3B-104C-879D-0CE96E172CAB}"/>
              </a:ext>
            </a:extLst>
          </p:cNvPr>
          <p:cNvPicPr>
            <a:picLocks noChangeAspect="1"/>
          </p:cNvPicPr>
          <p:nvPr/>
        </p:nvPicPr>
        <p:blipFill>
          <a:blip r:embed="rId3"/>
          <a:stretch>
            <a:fillRect/>
          </a:stretch>
        </p:blipFill>
        <p:spPr>
          <a:xfrm>
            <a:off x="718855" y="710407"/>
            <a:ext cx="5678638" cy="755138"/>
          </a:xfrm>
          <a:prstGeom prst="rect">
            <a:avLst/>
          </a:prstGeom>
        </p:spPr>
      </p:pic>
      <p:pic>
        <p:nvPicPr>
          <p:cNvPr id="6" name="Picture 5">
            <a:extLst>
              <a:ext uri="{FF2B5EF4-FFF2-40B4-BE49-F238E27FC236}">
                <a16:creationId xmlns:a16="http://schemas.microsoft.com/office/drawing/2014/main" id="{86356632-4FAB-A545-9CC1-AB61805E268E}"/>
              </a:ext>
            </a:extLst>
          </p:cNvPr>
          <p:cNvPicPr>
            <a:picLocks noChangeAspect="1"/>
          </p:cNvPicPr>
          <p:nvPr/>
        </p:nvPicPr>
        <p:blipFill rotWithShape="1">
          <a:blip r:embed="rId4"/>
          <a:srcRect l="14586" t="10268" r="13101" b="9733"/>
          <a:stretch/>
        </p:blipFill>
        <p:spPr>
          <a:xfrm>
            <a:off x="4351020" y="2142650"/>
            <a:ext cx="4712970" cy="3258781"/>
          </a:xfrm>
          <a:prstGeom prst="rect">
            <a:avLst/>
          </a:prstGeom>
        </p:spPr>
      </p:pic>
    </p:spTree>
    <p:extLst>
      <p:ext uri="{BB962C8B-B14F-4D97-AF65-F5344CB8AC3E}">
        <p14:creationId xmlns:p14="http://schemas.microsoft.com/office/powerpoint/2010/main" val="4065764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49AA6-A909-4641-8A6B-5414A72D784F}"/>
              </a:ext>
            </a:extLst>
          </p:cNvPr>
          <p:cNvSpPr>
            <a:spLocks noGrp="1"/>
          </p:cNvSpPr>
          <p:nvPr>
            <p:ph type="title"/>
          </p:nvPr>
        </p:nvSpPr>
        <p:spPr/>
        <p:txBody>
          <a:bodyPr>
            <a:normAutofit/>
          </a:bodyPr>
          <a:lstStyle/>
          <a:p>
            <a:r>
              <a:rPr lang="en-US" sz="3600" b="1" dirty="0"/>
              <a:t>Background</a:t>
            </a:r>
          </a:p>
        </p:txBody>
      </p:sp>
      <p:sp>
        <p:nvSpPr>
          <p:cNvPr id="3" name="Content Placeholder 2">
            <a:extLst>
              <a:ext uri="{FF2B5EF4-FFF2-40B4-BE49-F238E27FC236}">
                <a16:creationId xmlns:a16="http://schemas.microsoft.com/office/drawing/2014/main" id="{8007366B-4EEC-CF46-9C27-3C8A4BFC7231}"/>
              </a:ext>
            </a:extLst>
          </p:cNvPr>
          <p:cNvSpPr>
            <a:spLocks noGrp="1"/>
          </p:cNvSpPr>
          <p:nvPr>
            <p:ph sz="half" idx="1"/>
          </p:nvPr>
        </p:nvSpPr>
        <p:spPr>
          <a:xfrm>
            <a:off x="628650" y="1404902"/>
            <a:ext cx="3727477" cy="4772061"/>
          </a:xfrm>
        </p:spPr>
        <p:txBody>
          <a:bodyPr>
            <a:noAutofit/>
          </a:bodyPr>
          <a:lstStyle/>
          <a:p>
            <a:r>
              <a:rPr lang="en-US" sz="2400" dirty="0"/>
              <a:t>Pediatric immunizations are the most common source of procedure-related pain and distress in children</a:t>
            </a:r>
          </a:p>
          <a:p>
            <a:r>
              <a:rPr lang="en-US" sz="2400" dirty="0"/>
              <a:t>Several evidence-based pain management strategies are available and recommended</a:t>
            </a:r>
            <a:r>
              <a:rPr lang="en-US" sz="2400" baseline="30000" dirty="0"/>
              <a:t>1,2</a:t>
            </a:r>
            <a:endParaRPr lang="en-US" sz="2400" dirty="0"/>
          </a:p>
          <a:p>
            <a:r>
              <a:rPr lang="en-US" sz="2400" dirty="0"/>
              <a:t>Despite availability, few pediatric practices routinely use pain management strategies</a:t>
            </a:r>
            <a:r>
              <a:rPr lang="en-US" sz="2400" baseline="30000" dirty="0"/>
              <a:t>3</a:t>
            </a:r>
            <a:endParaRPr lang="en-US" sz="2400" dirty="0"/>
          </a:p>
        </p:txBody>
      </p:sp>
      <p:pic>
        <p:nvPicPr>
          <p:cNvPr id="5" name="Content Placeholder 4">
            <a:extLst>
              <a:ext uri="{FF2B5EF4-FFF2-40B4-BE49-F238E27FC236}">
                <a16:creationId xmlns:a16="http://schemas.microsoft.com/office/drawing/2014/main" id="{B2A65681-7794-CC4B-A94B-4C03F7ACF409}"/>
              </a:ext>
            </a:extLst>
          </p:cNvPr>
          <p:cNvPicPr>
            <a:picLocks noGrp="1" noChangeAspect="1"/>
          </p:cNvPicPr>
          <p:nvPr>
            <p:ph sz="half" idx="2"/>
          </p:nvPr>
        </p:nvPicPr>
        <p:blipFill rotWithShape="1">
          <a:blip r:embed="rId3"/>
          <a:srcRect t="8050" b="8409"/>
          <a:stretch/>
        </p:blipFill>
        <p:spPr>
          <a:xfrm>
            <a:off x="5159942" y="21116"/>
            <a:ext cx="2446489" cy="1532889"/>
          </a:xfrm>
          <a:prstGeom prst="rect">
            <a:avLst/>
          </a:prstGeom>
        </p:spPr>
      </p:pic>
      <p:pic>
        <p:nvPicPr>
          <p:cNvPr id="6" name="Picture 5">
            <a:extLst>
              <a:ext uri="{FF2B5EF4-FFF2-40B4-BE49-F238E27FC236}">
                <a16:creationId xmlns:a16="http://schemas.microsoft.com/office/drawing/2014/main" id="{1A0793FF-CB2D-5B4A-807B-64BCB2DF91E6}"/>
              </a:ext>
            </a:extLst>
          </p:cNvPr>
          <p:cNvPicPr>
            <a:picLocks noChangeAspect="1"/>
          </p:cNvPicPr>
          <p:nvPr/>
        </p:nvPicPr>
        <p:blipFill>
          <a:blip r:embed="rId4"/>
          <a:stretch>
            <a:fillRect/>
          </a:stretch>
        </p:blipFill>
        <p:spPr>
          <a:xfrm>
            <a:off x="4385350" y="4259263"/>
            <a:ext cx="1905000" cy="1917700"/>
          </a:xfrm>
          <a:prstGeom prst="rect">
            <a:avLst/>
          </a:prstGeom>
        </p:spPr>
      </p:pic>
      <p:pic>
        <p:nvPicPr>
          <p:cNvPr id="7" name="Picture 6">
            <a:extLst>
              <a:ext uri="{FF2B5EF4-FFF2-40B4-BE49-F238E27FC236}">
                <a16:creationId xmlns:a16="http://schemas.microsoft.com/office/drawing/2014/main" id="{E2194C06-59DC-8B44-9B2C-ADB43075C0D4}"/>
              </a:ext>
            </a:extLst>
          </p:cNvPr>
          <p:cNvPicPr>
            <a:picLocks noChangeAspect="1"/>
          </p:cNvPicPr>
          <p:nvPr/>
        </p:nvPicPr>
        <p:blipFill rotWithShape="1">
          <a:blip r:embed="rId5"/>
          <a:srcRect l="6800" t="17176" r="35600" b="15018"/>
          <a:stretch/>
        </p:blipFill>
        <p:spPr>
          <a:xfrm>
            <a:off x="4425990" y="1739266"/>
            <a:ext cx="1864360" cy="2194560"/>
          </a:xfrm>
          <a:prstGeom prst="rect">
            <a:avLst/>
          </a:prstGeom>
        </p:spPr>
      </p:pic>
      <p:pic>
        <p:nvPicPr>
          <p:cNvPr id="8" name="Picture 7">
            <a:extLst>
              <a:ext uri="{FF2B5EF4-FFF2-40B4-BE49-F238E27FC236}">
                <a16:creationId xmlns:a16="http://schemas.microsoft.com/office/drawing/2014/main" id="{EE53752E-2EA5-E44D-89D1-0295EE4A410E}"/>
              </a:ext>
            </a:extLst>
          </p:cNvPr>
          <p:cNvPicPr>
            <a:picLocks noChangeAspect="1"/>
          </p:cNvPicPr>
          <p:nvPr/>
        </p:nvPicPr>
        <p:blipFill rotWithShape="1">
          <a:blip r:embed="rId6"/>
          <a:srcRect r="14116"/>
          <a:stretch/>
        </p:blipFill>
        <p:spPr>
          <a:xfrm>
            <a:off x="6400800" y="4050931"/>
            <a:ext cx="2743200" cy="2126032"/>
          </a:xfrm>
          <a:prstGeom prst="rect">
            <a:avLst/>
          </a:prstGeom>
        </p:spPr>
      </p:pic>
      <p:sp>
        <p:nvSpPr>
          <p:cNvPr id="9" name="TextBox 8">
            <a:extLst>
              <a:ext uri="{FF2B5EF4-FFF2-40B4-BE49-F238E27FC236}">
                <a16:creationId xmlns:a16="http://schemas.microsoft.com/office/drawing/2014/main" id="{F8503C05-FBC4-E749-BB6B-DA6047B8D026}"/>
              </a:ext>
            </a:extLst>
          </p:cNvPr>
          <p:cNvSpPr txBox="1"/>
          <p:nvPr/>
        </p:nvSpPr>
        <p:spPr>
          <a:xfrm>
            <a:off x="933301" y="6257836"/>
            <a:ext cx="8210699" cy="600164"/>
          </a:xfrm>
          <a:prstGeom prst="rect">
            <a:avLst/>
          </a:prstGeom>
          <a:noFill/>
        </p:spPr>
        <p:txBody>
          <a:bodyPr wrap="square" rtlCol="0">
            <a:spAutoFit/>
          </a:bodyPr>
          <a:lstStyle/>
          <a:p>
            <a:pPr marL="228600" indent="-228600" algn="r">
              <a:buAutoNum type="arabicPeriod"/>
            </a:pPr>
            <a:r>
              <a:rPr lang="en-US" sz="1100" dirty="0"/>
              <a:t>Shah V, </a:t>
            </a:r>
            <a:r>
              <a:rPr lang="en-US" sz="1100" dirty="0" err="1"/>
              <a:t>Taddio</a:t>
            </a:r>
            <a:r>
              <a:rPr lang="en-US" sz="1100" dirty="0"/>
              <a:t> A, </a:t>
            </a:r>
            <a:r>
              <a:rPr lang="en-US" sz="1100" dirty="0" err="1"/>
              <a:t>Rieder</a:t>
            </a:r>
            <a:r>
              <a:rPr lang="en-US" sz="1100" dirty="0"/>
              <a:t> MJ, </a:t>
            </a:r>
            <a:r>
              <a:rPr lang="en-US" sz="1100" dirty="0" err="1"/>
              <a:t>HELPinKIDS</a:t>
            </a:r>
            <a:r>
              <a:rPr lang="en-US" sz="1100" dirty="0"/>
              <a:t> Team. </a:t>
            </a:r>
            <a:r>
              <a:rPr lang="en-US" sz="1100" dirty="0" err="1"/>
              <a:t>Clin</a:t>
            </a:r>
            <a:r>
              <a:rPr lang="en-US" sz="1100" dirty="0"/>
              <a:t> </a:t>
            </a:r>
            <a:r>
              <a:rPr lang="en-US" sz="1100" dirty="0" err="1"/>
              <a:t>Ther</a:t>
            </a:r>
            <a:r>
              <a:rPr lang="en-US" sz="1100" dirty="0"/>
              <a:t>. 2009; 31 </a:t>
            </a:r>
            <a:r>
              <a:rPr lang="en-US" sz="1100" dirty="0" err="1"/>
              <a:t>Suppl</a:t>
            </a:r>
            <a:r>
              <a:rPr lang="en-US" sz="1100" dirty="0"/>
              <a:t> 2: S104-51.  </a:t>
            </a:r>
          </a:p>
          <a:p>
            <a:pPr marL="228600" indent="-228600" algn="r">
              <a:buAutoNum type="arabicPeriod"/>
            </a:pPr>
            <a:r>
              <a:rPr lang="en-US" sz="1100" dirty="0"/>
              <a:t>Shah V, </a:t>
            </a:r>
            <a:r>
              <a:rPr lang="en-US" sz="1100" dirty="0" err="1"/>
              <a:t>Taddio</a:t>
            </a:r>
            <a:r>
              <a:rPr lang="en-US" sz="1100" dirty="0"/>
              <a:t> A, McMurtry M, et al. </a:t>
            </a:r>
            <a:r>
              <a:rPr lang="en-US" sz="1100" dirty="0" err="1"/>
              <a:t>Clin</a:t>
            </a:r>
            <a:r>
              <a:rPr lang="en-US" sz="1100" dirty="0"/>
              <a:t> J Pain. Oct 2015; 31 (10):S38-63.</a:t>
            </a:r>
          </a:p>
          <a:p>
            <a:pPr marL="228600" indent="-228600" algn="r">
              <a:buAutoNum type="arabicPeriod"/>
            </a:pPr>
            <a:r>
              <a:rPr lang="en-US" sz="1100" dirty="0" err="1"/>
              <a:t>Taddio</a:t>
            </a:r>
            <a:r>
              <a:rPr lang="en-US" sz="1100" dirty="0"/>
              <a:t> A, Manley J, Potash L, et al. Pediatrics. 2007;120:e637–e643.</a:t>
            </a:r>
          </a:p>
        </p:txBody>
      </p:sp>
      <p:pic>
        <p:nvPicPr>
          <p:cNvPr id="4" name="Picture 3">
            <a:extLst>
              <a:ext uri="{FF2B5EF4-FFF2-40B4-BE49-F238E27FC236}">
                <a16:creationId xmlns:a16="http://schemas.microsoft.com/office/drawing/2014/main" id="{F422394E-3EC9-CD47-8656-9257B383DD16}"/>
              </a:ext>
            </a:extLst>
          </p:cNvPr>
          <p:cNvPicPr>
            <a:picLocks noChangeAspect="1"/>
          </p:cNvPicPr>
          <p:nvPr/>
        </p:nvPicPr>
        <p:blipFill>
          <a:blip r:embed="rId7"/>
          <a:stretch>
            <a:fillRect/>
          </a:stretch>
        </p:blipFill>
        <p:spPr>
          <a:xfrm>
            <a:off x="6766240" y="1581697"/>
            <a:ext cx="2377760" cy="2377760"/>
          </a:xfrm>
          <a:prstGeom prst="rect">
            <a:avLst/>
          </a:prstGeom>
        </p:spPr>
      </p:pic>
    </p:spTree>
    <p:extLst>
      <p:ext uri="{BB962C8B-B14F-4D97-AF65-F5344CB8AC3E}">
        <p14:creationId xmlns:p14="http://schemas.microsoft.com/office/powerpoint/2010/main" val="1650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13D6-50A0-C644-BB0F-CA3E2319F6A6}"/>
              </a:ext>
            </a:extLst>
          </p:cNvPr>
          <p:cNvSpPr>
            <a:spLocks noGrp="1"/>
          </p:cNvSpPr>
          <p:nvPr>
            <p:ph type="title"/>
          </p:nvPr>
        </p:nvSpPr>
        <p:spPr/>
        <p:txBody>
          <a:bodyPr>
            <a:normAutofit/>
          </a:bodyPr>
          <a:lstStyle/>
          <a:p>
            <a:r>
              <a:rPr lang="en-US" sz="3600" b="1" dirty="0"/>
              <a:t>Goal</a:t>
            </a:r>
          </a:p>
        </p:txBody>
      </p:sp>
      <p:sp>
        <p:nvSpPr>
          <p:cNvPr id="3" name="Content Placeholder 2">
            <a:extLst>
              <a:ext uri="{FF2B5EF4-FFF2-40B4-BE49-F238E27FC236}">
                <a16:creationId xmlns:a16="http://schemas.microsoft.com/office/drawing/2014/main" id="{22A19AF9-6BD6-9943-B55A-722B7D147008}"/>
              </a:ext>
            </a:extLst>
          </p:cNvPr>
          <p:cNvSpPr>
            <a:spLocks noGrp="1"/>
          </p:cNvSpPr>
          <p:nvPr>
            <p:ph idx="1"/>
          </p:nvPr>
        </p:nvSpPr>
        <p:spPr/>
        <p:txBody>
          <a:bodyPr>
            <a:normAutofit/>
          </a:bodyPr>
          <a:lstStyle/>
          <a:p>
            <a:r>
              <a:rPr lang="en-US" sz="2400" dirty="0"/>
              <a:t>To enhance the care of children and to improve clinical practice within our network regarding pain management during routine vaccinations</a:t>
            </a:r>
          </a:p>
        </p:txBody>
      </p:sp>
      <p:pic>
        <p:nvPicPr>
          <p:cNvPr id="4" name="Picture 3">
            <a:extLst>
              <a:ext uri="{FF2B5EF4-FFF2-40B4-BE49-F238E27FC236}">
                <a16:creationId xmlns:a16="http://schemas.microsoft.com/office/drawing/2014/main" id="{738B18F8-6C3A-6645-B667-FBF0944F715E}"/>
              </a:ext>
            </a:extLst>
          </p:cNvPr>
          <p:cNvPicPr>
            <a:picLocks noChangeAspect="1"/>
          </p:cNvPicPr>
          <p:nvPr/>
        </p:nvPicPr>
        <p:blipFill>
          <a:blip r:embed="rId2"/>
          <a:stretch>
            <a:fillRect/>
          </a:stretch>
        </p:blipFill>
        <p:spPr>
          <a:xfrm>
            <a:off x="1732681" y="5556761"/>
            <a:ext cx="5678638" cy="755138"/>
          </a:xfrm>
          <a:prstGeom prst="rect">
            <a:avLst/>
          </a:prstGeom>
        </p:spPr>
      </p:pic>
    </p:spTree>
    <p:extLst>
      <p:ext uri="{BB962C8B-B14F-4D97-AF65-F5344CB8AC3E}">
        <p14:creationId xmlns:p14="http://schemas.microsoft.com/office/powerpoint/2010/main" val="2338866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FB2E-F0C1-BB45-AB39-D05CD187A7C1}"/>
              </a:ext>
            </a:extLst>
          </p:cNvPr>
          <p:cNvSpPr>
            <a:spLocks noGrp="1"/>
          </p:cNvSpPr>
          <p:nvPr>
            <p:ph type="title"/>
          </p:nvPr>
        </p:nvSpPr>
        <p:spPr/>
        <p:txBody>
          <a:bodyPr>
            <a:normAutofit/>
          </a:bodyPr>
          <a:lstStyle/>
          <a:p>
            <a:r>
              <a:rPr lang="en-US" sz="3600" b="1" dirty="0"/>
              <a:t>Objectives</a:t>
            </a:r>
          </a:p>
        </p:txBody>
      </p:sp>
      <p:sp>
        <p:nvSpPr>
          <p:cNvPr id="3" name="Content Placeholder 2">
            <a:extLst>
              <a:ext uri="{FF2B5EF4-FFF2-40B4-BE49-F238E27FC236}">
                <a16:creationId xmlns:a16="http://schemas.microsoft.com/office/drawing/2014/main" id="{2A42A8EB-E792-5343-806A-5A5F062E6C0F}"/>
              </a:ext>
            </a:extLst>
          </p:cNvPr>
          <p:cNvSpPr>
            <a:spLocks noGrp="1"/>
          </p:cNvSpPr>
          <p:nvPr>
            <p:ph idx="1"/>
          </p:nvPr>
        </p:nvSpPr>
        <p:spPr>
          <a:xfrm>
            <a:off x="628650" y="1825625"/>
            <a:ext cx="4005980" cy="4351338"/>
          </a:xfrm>
        </p:spPr>
        <p:txBody>
          <a:bodyPr>
            <a:noAutofit/>
          </a:bodyPr>
          <a:lstStyle/>
          <a:p>
            <a:pPr marL="514350" indent="-514350">
              <a:buFont typeface="+mj-lt"/>
              <a:buAutoNum type="arabicPeriod"/>
            </a:pPr>
            <a:r>
              <a:rPr lang="en-US" sz="2800" dirty="0"/>
              <a:t>To understand how parents perceive their children’s experiences with routine immunizations</a:t>
            </a:r>
          </a:p>
          <a:p>
            <a:pPr marL="514350" indent="-514350">
              <a:buFont typeface="+mj-lt"/>
              <a:buAutoNum type="arabicPeriod"/>
            </a:pPr>
            <a:r>
              <a:rPr lang="en-US" sz="2800" dirty="0"/>
              <a:t>To determine parent preferences for pain management among various ages of children</a:t>
            </a:r>
          </a:p>
          <a:p>
            <a:pPr marL="0" indent="0">
              <a:buNone/>
            </a:pPr>
            <a:endParaRPr lang="en-US" sz="2800" dirty="0"/>
          </a:p>
        </p:txBody>
      </p:sp>
      <p:pic>
        <p:nvPicPr>
          <p:cNvPr id="4" name="Picture 3">
            <a:extLst>
              <a:ext uri="{FF2B5EF4-FFF2-40B4-BE49-F238E27FC236}">
                <a16:creationId xmlns:a16="http://schemas.microsoft.com/office/drawing/2014/main" id="{D17B9D95-B0B2-7642-B201-438F22A887B2}"/>
              </a:ext>
            </a:extLst>
          </p:cNvPr>
          <p:cNvPicPr>
            <a:picLocks noChangeAspect="1"/>
          </p:cNvPicPr>
          <p:nvPr/>
        </p:nvPicPr>
        <p:blipFill rotWithShape="1">
          <a:blip r:embed="rId3"/>
          <a:srcRect l="31413" r="22955"/>
          <a:stretch/>
        </p:blipFill>
        <p:spPr>
          <a:xfrm>
            <a:off x="5366960" y="1825625"/>
            <a:ext cx="2772452" cy="3422780"/>
          </a:xfrm>
          <a:prstGeom prst="rect">
            <a:avLst/>
          </a:prstGeom>
        </p:spPr>
      </p:pic>
    </p:spTree>
    <p:extLst>
      <p:ext uri="{BB962C8B-B14F-4D97-AF65-F5344CB8AC3E}">
        <p14:creationId xmlns:p14="http://schemas.microsoft.com/office/powerpoint/2010/main" val="1888177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67D6-909C-4E41-B43B-0FF329EBA49C}"/>
              </a:ext>
            </a:extLst>
          </p:cNvPr>
          <p:cNvSpPr>
            <a:spLocks noGrp="1"/>
          </p:cNvSpPr>
          <p:nvPr>
            <p:ph type="title"/>
          </p:nvPr>
        </p:nvSpPr>
        <p:spPr/>
        <p:txBody>
          <a:bodyPr>
            <a:normAutofit/>
          </a:bodyPr>
          <a:lstStyle/>
          <a:p>
            <a:r>
              <a:rPr lang="en-US" sz="3600" b="1" dirty="0"/>
              <a:t>Methods</a:t>
            </a:r>
          </a:p>
        </p:txBody>
      </p:sp>
      <p:sp>
        <p:nvSpPr>
          <p:cNvPr id="3" name="Content Placeholder 2">
            <a:extLst>
              <a:ext uri="{FF2B5EF4-FFF2-40B4-BE49-F238E27FC236}">
                <a16:creationId xmlns:a16="http://schemas.microsoft.com/office/drawing/2014/main" id="{00EDCD19-244F-6240-8A6C-14FE86617C1D}"/>
              </a:ext>
            </a:extLst>
          </p:cNvPr>
          <p:cNvSpPr>
            <a:spLocks noGrp="1"/>
          </p:cNvSpPr>
          <p:nvPr>
            <p:ph idx="1"/>
          </p:nvPr>
        </p:nvSpPr>
        <p:spPr>
          <a:xfrm>
            <a:off x="628650" y="1508760"/>
            <a:ext cx="7886700" cy="4998720"/>
          </a:xfrm>
        </p:spPr>
        <p:txBody>
          <a:bodyPr>
            <a:normAutofit/>
          </a:bodyPr>
          <a:lstStyle/>
          <a:p>
            <a:r>
              <a:rPr lang="en-US" sz="2400" dirty="0"/>
              <a:t>Cross-sectional online survey of parents regarding their perceptions of their children’s discomfort with vaccinations and their preferences for pain management</a:t>
            </a:r>
          </a:p>
          <a:p>
            <a:r>
              <a:rPr lang="en-US" sz="2400" dirty="0"/>
              <a:t>Brief, anonymous survey consisting of 22 questions</a:t>
            </a:r>
          </a:p>
          <a:p>
            <a:r>
              <a:rPr lang="en-US" sz="2400" dirty="0"/>
              <a:t>Average time to complete was 8 minutes via Qualtrics</a:t>
            </a:r>
          </a:p>
          <a:p>
            <a:r>
              <a:rPr lang="en-US" sz="2400" dirty="0"/>
              <a:t>Option to enter a random drawing to win $25</a:t>
            </a:r>
          </a:p>
          <a:p>
            <a:endParaRPr lang="en-US" sz="2400" dirty="0"/>
          </a:p>
          <a:p>
            <a:pPr marL="342900" lvl="1" indent="0">
              <a:buNone/>
            </a:pPr>
            <a:endParaRPr lang="en-US" dirty="0"/>
          </a:p>
          <a:p>
            <a:endParaRPr lang="en-US" dirty="0"/>
          </a:p>
        </p:txBody>
      </p:sp>
      <p:pic>
        <p:nvPicPr>
          <p:cNvPr id="7" name="Picture 6">
            <a:extLst>
              <a:ext uri="{FF2B5EF4-FFF2-40B4-BE49-F238E27FC236}">
                <a16:creationId xmlns:a16="http://schemas.microsoft.com/office/drawing/2014/main" id="{C1CB4775-BE91-8942-A50D-C88CD76CCAA6}"/>
              </a:ext>
            </a:extLst>
          </p:cNvPr>
          <p:cNvPicPr>
            <a:picLocks noChangeAspect="1"/>
          </p:cNvPicPr>
          <p:nvPr/>
        </p:nvPicPr>
        <p:blipFill>
          <a:blip r:embed="rId3"/>
          <a:stretch>
            <a:fillRect/>
          </a:stretch>
        </p:blipFill>
        <p:spPr>
          <a:xfrm>
            <a:off x="1947257" y="4160520"/>
            <a:ext cx="5391665" cy="2346960"/>
          </a:xfrm>
          <a:prstGeom prst="rect">
            <a:avLst/>
          </a:prstGeom>
        </p:spPr>
      </p:pic>
    </p:spTree>
    <p:extLst>
      <p:ext uri="{BB962C8B-B14F-4D97-AF65-F5344CB8AC3E}">
        <p14:creationId xmlns:p14="http://schemas.microsoft.com/office/powerpoint/2010/main" val="67455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67D6-909C-4E41-B43B-0FF329EBA49C}"/>
              </a:ext>
            </a:extLst>
          </p:cNvPr>
          <p:cNvSpPr>
            <a:spLocks noGrp="1"/>
          </p:cNvSpPr>
          <p:nvPr>
            <p:ph type="title"/>
          </p:nvPr>
        </p:nvSpPr>
        <p:spPr/>
        <p:txBody>
          <a:bodyPr>
            <a:normAutofit/>
          </a:bodyPr>
          <a:lstStyle/>
          <a:p>
            <a:r>
              <a:rPr lang="en-US" sz="3600" b="1" dirty="0"/>
              <a:t>Methods</a:t>
            </a:r>
          </a:p>
        </p:txBody>
      </p:sp>
      <p:sp>
        <p:nvSpPr>
          <p:cNvPr id="3" name="Content Placeholder 2">
            <a:extLst>
              <a:ext uri="{FF2B5EF4-FFF2-40B4-BE49-F238E27FC236}">
                <a16:creationId xmlns:a16="http://schemas.microsoft.com/office/drawing/2014/main" id="{00EDCD19-244F-6240-8A6C-14FE86617C1D}"/>
              </a:ext>
            </a:extLst>
          </p:cNvPr>
          <p:cNvSpPr>
            <a:spLocks noGrp="1"/>
          </p:cNvSpPr>
          <p:nvPr>
            <p:ph idx="1"/>
          </p:nvPr>
        </p:nvSpPr>
        <p:spPr>
          <a:xfrm>
            <a:off x="628650" y="1356360"/>
            <a:ext cx="7886700" cy="5151120"/>
          </a:xfrm>
        </p:spPr>
        <p:txBody>
          <a:bodyPr>
            <a:normAutofit/>
          </a:bodyPr>
          <a:lstStyle/>
          <a:p>
            <a:endParaRPr lang="en-US" sz="2400" dirty="0"/>
          </a:p>
          <a:p>
            <a:pPr marL="342900" lvl="1" indent="0">
              <a:buNone/>
            </a:pPr>
            <a:endParaRPr lang="en-US" dirty="0"/>
          </a:p>
          <a:p>
            <a:endParaRPr lang="en-US" dirty="0"/>
          </a:p>
        </p:txBody>
      </p:sp>
      <p:pic>
        <p:nvPicPr>
          <p:cNvPr id="6" name="Picture 5">
            <a:extLst>
              <a:ext uri="{FF2B5EF4-FFF2-40B4-BE49-F238E27FC236}">
                <a16:creationId xmlns:a16="http://schemas.microsoft.com/office/drawing/2014/main" id="{BE3FFD76-1E1A-4242-9497-1A62A4B4B87D}"/>
              </a:ext>
            </a:extLst>
          </p:cNvPr>
          <p:cNvPicPr>
            <a:picLocks noChangeAspect="1"/>
          </p:cNvPicPr>
          <p:nvPr/>
        </p:nvPicPr>
        <p:blipFill rotWithShape="1">
          <a:blip r:embed="rId3"/>
          <a:srcRect t="17467" r="10333" b="7019"/>
          <a:stretch/>
        </p:blipFill>
        <p:spPr>
          <a:xfrm>
            <a:off x="302126" y="1662061"/>
            <a:ext cx="8539748" cy="4494900"/>
          </a:xfrm>
          <a:prstGeom prst="rect">
            <a:avLst/>
          </a:prstGeom>
        </p:spPr>
      </p:pic>
    </p:spTree>
    <p:extLst>
      <p:ext uri="{BB962C8B-B14F-4D97-AF65-F5344CB8AC3E}">
        <p14:creationId xmlns:p14="http://schemas.microsoft.com/office/powerpoint/2010/main" val="1104982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{5207F38A-0A99-D042-8BB9-F388DB5F00F8}tf10001063</Template>
  <TotalTime>865</TotalTime>
  <Words>1277</Words>
  <Application>Microsoft Macintosh PowerPoint</Application>
  <PresentationFormat>On-screen Show (4:3)</PresentationFormat>
  <Paragraphs>140</Paragraphs>
  <Slides>23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Parent Perceptions and Preferences for Pain Management During Child Vaccinations</vt:lpstr>
      <vt:lpstr>Outline</vt:lpstr>
      <vt:lpstr>PowerPoint Presentation</vt:lpstr>
      <vt:lpstr>PowerPoint Presentation</vt:lpstr>
      <vt:lpstr>Background</vt:lpstr>
      <vt:lpstr>Goal</vt:lpstr>
      <vt:lpstr>Objectives</vt:lpstr>
      <vt:lpstr>Methods</vt:lpstr>
      <vt:lpstr>Methods</vt:lpstr>
      <vt:lpstr>Methods - Recruitment</vt:lpstr>
      <vt:lpstr>Methods - Recruitment</vt:lpstr>
      <vt:lpstr>Methods – Inclusion/Exclusion Criteria</vt:lpstr>
      <vt:lpstr>Results – Demographic Information</vt:lpstr>
      <vt:lpstr>Results – Demographic Information</vt:lpstr>
      <vt:lpstr>Results – Parent Perceptions</vt:lpstr>
      <vt:lpstr>Results – Kindergarten Vaccines</vt:lpstr>
      <vt:lpstr>Results – Teenage Vaccines</vt:lpstr>
      <vt:lpstr>Results – Parent Ideas for Improvement</vt:lpstr>
      <vt:lpstr>Conclusions</vt:lpstr>
      <vt:lpstr>Implications</vt:lpstr>
      <vt:lpstr>Acknowledgements</vt:lpstr>
      <vt:lpstr>References </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Perceptions and Preferences for Pain Management During Child Vaccinations</dc:title>
  <dc:creator>Microsoft Office User</dc:creator>
  <cp:lastModifiedBy>awh3ar@gmail.com</cp:lastModifiedBy>
  <cp:revision>54</cp:revision>
  <dcterms:created xsi:type="dcterms:W3CDTF">2019-05-25T14:04:08Z</dcterms:created>
  <dcterms:modified xsi:type="dcterms:W3CDTF">2019-06-23T22:56:36Z</dcterms:modified>
</cp:coreProperties>
</file>