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0"/>
    <p:restoredTop sz="94629"/>
  </p:normalViewPr>
  <p:slideViewPr>
    <p:cSldViewPr snapToGrid="0" snapToObjects="1">
      <p:cViewPr varScale="1">
        <p:scale>
          <a:sx n="70" d="100"/>
          <a:sy n="70" d="100"/>
        </p:scale>
        <p:origin x="6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r>
              <a:rPr lang="en-US" dirty="0"/>
              <a:t>Lateral epicondylosis (tennis elbow) is common, debilitating and often refractory to routine care. </a:t>
            </a:r>
            <a:endParaRPr lang="en-US" dirty="0" smtClean="0"/>
          </a:p>
          <a:p>
            <a:r>
              <a:rPr lang="en-US" dirty="0" smtClean="0"/>
              <a:t>Prolotherapy</a:t>
            </a:r>
            <a:r>
              <a:rPr lang="en-US" dirty="0"/>
              <a:t>, an injection-based “regenerative” therapy, and guided physical therapy (PT) are safe, evidence-based modalities, but have not been compared.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tudy question</a:t>
            </a:r>
            <a:r>
              <a:rPr lang="en-US" dirty="0"/>
              <a:t>: </a:t>
            </a:r>
            <a:r>
              <a:rPr lang="en-US" dirty="0" smtClean="0"/>
              <a:t>Among </a:t>
            </a:r>
            <a:r>
              <a:rPr lang="en-US" dirty="0"/>
              <a:t>adults with tennis elbow, what is the effect of prolotherapy, PT and the two combined on disease-specific quality of life as assessed by a validated questionnaire?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Design: 12 month </a:t>
            </a:r>
            <a:r>
              <a:rPr lang="en-US" dirty="0"/>
              <a:t>randomized controlled trial </a:t>
            </a:r>
            <a:r>
              <a:rPr lang="en-US" dirty="0" smtClean="0"/>
              <a:t>(N=120). </a:t>
            </a:r>
          </a:p>
          <a:p>
            <a:r>
              <a:rPr lang="en-US" dirty="0" smtClean="0"/>
              <a:t>Participants: Adults with chronic tennis elbow.</a:t>
            </a:r>
          </a:p>
          <a:p>
            <a:r>
              <a:rPr lang="en-US" dirty="0" smtClean="0"/>
              <a:t>Intervention: Participants were allocated to: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>
                <a:solidFill>
                  <a:srgbClr val="FF0000"/>
                </a:solidFill>
              </a:rPr>
              <a:t>monthly sessions </a:t>
            </a:r>
            <a:r>
              <a:rPr lang="en-US" dirty="0" smtClean="0">
                <a:solidFill>
                  <a:srgbClr val="FF0000"/>
                </a:solidFill>
              </a:rPr>
              <a:t>of prolotherapy with hypertonic dextrose, OR…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4 weekly sessions of PT, OR…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Prolotherapy and PT combined. </a:t>
            </a:r>
          </a:p>
          <a:p>
            <a:r>
              <a:rPr lang="en-US" dirty="0" smtClean="0"/>
              <a:t>Assessment: Patient-Rated </a:t>
            </a:r>
            <a:r>
              <a:rPr lang="en-US" dirty="0"/>
              <a:t>Tennis Elbow Evaluation (PRTEE) questionnaire. The outcomes assessor was blinded to group.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r>
              <a:rPr lang="en-US" dirty="0"/>
              <a:t>120 participants </a:t>
            </a:r>
            <a:endParaRPr lang="en-US" dirty="0"/>
          </a:p>
          <a:p>
            <a:r>
              <a:rPr lang="en-US" dirty="0" smtClean="0"/>
              <a:t>Adherence </a:t>
            </a:r>
            <a:r>
              <a:rPr lang="en-US" dirty="0"/>
              <a:t>to treatment and 12-month questionnaire adherence were </a:t>
            </a:r>
            <a:r>
              <a:rPr lang="en-US" dirty="0" smtClean="0"/>
              <a:t>high: 93</a:t>
            </a:r>
            <a:r>
              <a:rPr lang="en-US" dirty="0"/>
              <a:t>% and 88% respectively. 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groups reported PRTEE score improvements of approximately 28 points on this 100-point </a:t>
            </a:r>
            <a:r>
              <a:rPr lang="en-US" dirty="0" smtClean="0"/>
              <a:t>scale.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Meets clinical importance standard.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here </a:t>
            </a:r>
            <a:r>
              <a:rPr lang="en-US" dirty="0">
                <a:solidFill>
                  <a:srgbClr val="FF0000"/>
                </a:solidFill>
              </a:rPr>
              <a:t>was not a difference between </a:t>
            </a:r>
            <a:r>
              <a:rPr lang="en-US" dirty="0" smtClean="0">
                <a:solidFill>
                  <a:srgbClr val="FF0000"/>
                </a:solidFill>
              </a:rPr>
              <a:t>groups at 12 months; </a:t>
            </a:r>
            <a:r>
              <a:rPr lang="en-US" dirty="0">
                <a:solidFill>
                  <a:srgbClr val="FF0000"/>
                </a:solidFill>
              </a:rPr>
              <a:t>combined care did not improve outcomes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Participants in all groups were </a:t>
            </a:r>
            <a:r>
              <a:rPr lang="en-US" dirty="0" smtClean="0"/>
              <a:t>satisfied.</a:t>
            </a:r>
          </a:p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were no adverse events.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Prolotherapy, </a:t>
            </a:r>
            <a:r>
              <a:rPr lang="en-US" dirty="0"/>
              <a:t>PT and combined therapy resulted in safe, significant, substantial and sustained improvement of PRTEE-based elbow pain and function by 52 weeks. </a:t>
            </a:r>
            <a:endParaRPr lang="en-US" dirty="0" smtClean="0"/>
          </a:p>
          <a:p>
            <a:r>
              <a:rPr lang="en-US" dirty="0" smtClean="0"/>
              <a:t>Clinicians </a:t>
            </a:r>
            <a:r>
              <a:rPr lang="en-US" dirty="0"/>
              <a:t>can feel comfortable recommending prolotherapy and supervised PT to patients who are refractory to other non-surgical care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Combination therapy did not add improvement to either therapy alone.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289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Rabago David P</cp:lastModifiedBy>
  <cp:revision>4</cp:revision>
  <dcterms:created xsi:type="dcterms:W3CDTF">2019-02-14T16:03:51Z</dcterms:created>
  <dcterms:modified xsi:type="dcterms:W3CDTF">2019-02-26T19:51:58Z</dcterms:modified>
</cp:coreProperties>
</file>