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0"/>
    <p:restoredTop sz="94629"/>
  </p:normalViewPr>
  <p:slideViewPr>
    <p:cSldViewPr snapToGrid="0" snapToObjects="1">
      <p:cViewPr varScale="1">
        <p:scale>
          <a:sx n="50" d="100"/>
          <a:sy n="50" d="100"/>
        </p:scale>
        <p:origin x="48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r>
              <a:rPr lang="en-US" dirty="0"/>
              <a:t>Knee osteoarthritis (OA) is common, debilitating and often refractory to routine care. </a:t>
            </a:r>
            <a:endParaRPr lang="en-US" dirty="0" smtClean="0"/>
          </a:p>
          <a:p>
            <a:r>
              <a:rPr lang="en-US" dirty="0" smtClean="0"/>
              <a:t>Prolotherapy</a:t>
            </a:r>
            <a:r>
              <a:rPr lang="en-US" dirty="0"/>
              <a:t>, a “regenerative” </a:t>
            </a:r>
            <a:r>
              <a:rPr lang="en-US" dirty="0" smtClean="0"/>
              <a:t>injection therapy</a:t>
            </a:r>
            <a:r>
              <a:rPr lang="en-US" dirty="0"/>
              <a:t>, has been reported to be effective in rigorous randomized controlled trials. </a:t>
            </a:r>
            <a:endParaRPr lang="en-US" dirty="0" smtClean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standard injection protocol includes injections inside and around the knee </a:t>
            </a:r>
            <a:r>
              <a:rPr lang="en-US" dirty="0" smtClean="0">
                <a:solidFill>
                  <a:srgbClr val="FF0000"/>
                </a:solidFill>
              </a:rPr>
              <a:t>joint, but requires special training, limiting access. </a:t>
            </a:r>
          </a:p>
          <a:p>
            <a:pPr lvl="1"/>
            <a:endParaRPr lang="en-US" dirty="0"/>
          </a:p>
          <a:p>
            <a:r>
              <a:rPr lang="en-US" dirty="0" smtClean="0"/>
              <a:t>Study </a:t>
            </a:r>
            <a:r>
              <a:rPr lang="en-US" dirty="0"/>
              <a:t>question: </a:t>
            </a:r>
            <a:r>
              <a:rPr lang="en-US" dirty="0" smtClean="0"/>
              <a:t>Among </a:t>
            </a:r>
            <a:r>
              <a:rPr lang="en-US" dirty="0"/>
              <a:t>adults with knee OA, what is the effect of a brief prolotherapy injection protocol, compared to blinded saline injections, on knee pain as assessed by a validated questionnaire?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Design: 12-month blinded randomized controlled trial (N=76)</a:t>
            </a:r>
          </a:p>
          <a:p>
            <a:r>
              <a:rPr lang="en-US" dirty="0" smtClean="0"/>
              <a:t>Participants: Adults with knee OA.</a:t>
            </a:r>
          </a:p>
          <a:p>
            <a:r>
              <a:rPr lang="en-US" dirty="0" smtClean="0"/>
              <a:t>Intervention: Participants were allocated </a:t>
            </a:r>
            <a:r>
              <a:rPr lang="en-US" dirty="0"/>
              <a:t>to 4 monthly </a:t>
            </a:r>
            <a:r>
              <a:rPr lang="en-US" dirty="0" err="1" smtClean="0"/>
              <a:t>ntra</a:t>
            </a:r>
            <a:r>
              <a:rPr lang="en-US" dirty="0" smtClean="0"/>
              <a:t>-articular injections of prolotherapy (hypertonic dextrose) or control (saline).</a:t>
            </a:r>
          </a:p>
          <a:p>
            <a:r>
              <a:rPr lang="en-US" dirty="0" smtClean="0"/>
              <a:t>Assessment: Western </a:t>
            </a:r>
            <a:r>
              <a:rPr lang="en-US" dirty="0"/>
              <a:t>Ontario McMaster University Osteoarthritis Index (WOMAC) pain </a:t>
            </a:r>
            <a:r>
              <a:rPr lang="en-US" dirty="0" smtClean="0"/>
              <a:t>sub-scale (0-100 points).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1124156" cy="4988243"/>
          </a:xfrm>
        </p:spPr>
        <p:txBody>
          <a:bodyPr/>
          <a:lstStyle/>
          <a:p>
            <a:r>
              <a:rPr lang="en-US" dirty="0"/>
              <a:t>76 participants </a:t>
            </a:r>
            <a:endParaRPr lang="en-US" dirty="0" smtClean="0"/>
          </a:p>
          <a:p>
            <a:r>
              <a:rPr lang="en-US" dirty="0" smtClean="0"/>
              <a:t>High adherence </a:t>
            </a:r>
            <a:r>
              <a:rPr lang="en-US" dirty="0"/>
              <a:t>to treatment and </a:t>
            </a:r>
            <a:r>
              <a:rPr lang="en-US" dirty="0"/>
              <a:t>questionnaires </a:t>
            </a:r>
            <a:r>
              <a:rPr lang="en-US" dirty="0" smtClean="0"/>
              <a:t>completion.</a:t>
            </a:r>
          </a:p>
          <a:p>
            <a:r>
              <a:rPr lang="en-US" dirty="0" smtClean="0"/>
              <a:t>Dextrose </a:t>
            </a:r>
            <a:r>
              <a:rPr lang="en-US" dirty="0"/>
              <a:t>prolotherapy participants reported </a:t>
            </a:r>
            <a:r>
              <a:rPr lang="en-US" dirty="0" smtClean="0"/>
              <a:t>over </a:t>
            </a:r>
            <a:r>
              <a:rPr lang="en-US" dirty="0"/>
              <a:t>22 points of change on the </a:t>
            </a:r>
            <a:r>
              <a:rPr lang="en-US" dirty="0" smtClean="0"/>
              <a:t>WOMAC </a:t>
            </a:r>
            <a:r>
              <a:rPr lang="en-US" dirty="0"/>
              <a:t>pain </a:t>
            </a:r>
            <a:r>
              <a:rPr lang="en-US" dirty="0" smtClean="0"/>
              <a:t>scale; </a:t>
            </a:r>
            <a:r>
              <a:rPr lang="en-US" dirty="0"/>
              <a:t>control participants reported about 10 points; </a:t>
            </a:r>
            <a:endParaRPr lang="en-US" dirty="0" smtClean="0"/>
          </a:p>
          <a:p>
            <a:r>
              <a:rPr lang="en-US" dirty="0"/>
              <a:t>D</a:t>
            </a:r>
            <a:r>
              <a:rPr lang="en-US" dirty="0" smtClean="0"/>
              <a:t>ifference </a:t>
            </a:r>
            <a:r>
              <a:rPr lang="en-US" dirty="0"/>
              <a:t>between groups was </a:t>
            </a:r>
            <a:r>
              <a:rPr lang="en-US" dirty="0" smtClean="0"/>
              <a:t>statistically </a:t>
            </a:r>
            <a:r>
              <a:rPr lang="en-US" dirty="0"/>
              <a:t>and clinically significant at </a:t>
            </a:r>
            <a:r>
              <a:rPr lang="en-US" dirty="0" smtClean="0"/>
              <a:t>6 </a:t>
            </a:r>
            <a:r>
              <a:rPr lang="en-US" dirty="0"/>
              <a:t>and 12 </a:t>
            </a:r>
            <a:r>
              <a:rPr lang="en-US" dirty="0" smtClean="0"/>
              <a:t>months.</a:t>
            </a:r>
          </a:p>
          <a:p>
            <a:r>
              <a:rPr lang="en-US" dirty="0" smtClean="0"/>
              <a:t>Satisfaction </a:t>
            </a:r>
            <a:r>
              <a:rPr lang="en-US" dirty="0"/>
              <a:t>with dextrose prolotherapy was </a:t>
            </a:r>
            <a:r>
              <a:rPr lang="en-US" dirty="0" smtClean="0"/>
              <a:t>high</a:t>
            </a:r>
          </a:p>
          <a:p>
            <a:r>
              <a:rPr lang="en-US" dirty="0" smtClean="0"/>
              <a:t>No </a:t>
            </a:r>
            <a:r>
              <a:rPr lang="en-US" dirty="0"/>
              <a:t>adverse events were reported.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rolotherapy </a:t>
            </a:r>
            <a:r>
              <a:rPr lang="en-US" dirty="0"/>
              <a:t>using 25% dextrose as the injectant safely reduced pain by clinically relevant margins through 12 months.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procedure, a single intra-articular injection delivered monthly for 4 sessions, is straightforward and routinely taught </a:t>
            </a:r>
            <a:r>
              <a:rPr lang="en-US" dirty="0" smtClean="0"/>
              <a:t>as part of </a:t>
            </a:r>
            <a:r>
              <a:rPr lang="en-US" dirty="0"/>
              <a:t>conventional medical training.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findings suggest that dextrose prolotherapy may be a safe, accessible therapy ready for routine care of knee OA.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9966</TotalTime>
  <Words>289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Rabago David P</cp:lastModifiedBy>
  <cp:revision>5</cp:revision>
  <dcterms:created xsi:type="dcterms:W3CDTF">2019-02-14T16:03:51Z</dcterms:created>
  <dcterms:modified xsi:type="dcterms:W3CDTF">2019-02-26T19:51:34Z</dcterms:modified>
</cp:coreProperties>
</file>