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71" r:id="rId3"/>
  </p:sldMasterIdLst>
  <p:notesMasterIdLst>
    <p:notesMasterId r:id="rId22"/>
  </p:notesMasterIdLst>
  <p:sldIdLst>
    <p:sldId id="256" r:id="rId4"/>
    <p:sldId id="257" r:id="rId5"/>
    <p:sldId id="259" r:id="rId6"/>
    <p:sldId id="346" r:id="rId7"/>
    <p:sldId id="377" r:id="rId8"/>
    <p:sldId id="305" r:id="rId9"/>
    <p:sldId id="350" r:id="rId10"/>
    <p:sldId id="264" r:id="rId11"/>
    <p:sldId id="353" r:id="rId12"/>
    <p:sldId id="360" r:id="rId13"/>
    <p:sldId id="361" r:id="rId14"/>
    <p:sldId id="372" r:id="rId15"/>
    <p:sldId id="263" r:id="rId16"/>
    <p:sldId id="376" r:id="rId17"/>
    <p:sldId id="262" r:id="rId18"/>
    <p:sldId id="374" r:id="rId19"/>
    <p:sldId id="375" r:id="rId20"/>
    <p:sldId id="258"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3B36E2E5-1C68-3A4E-8B02-2761BEE7371F}">
          <p14:sldIdLst>
            <p14:sldId id="256"/>
            <p14:sldId id="257"/>
            <p14:sldId id="259"/>
            <p14:sldId id="346"/>
            <p14:sldId id="377"/>
            <p14:sldId id="305"/>
            <p14:sldId id="350"/>
            <p14:sldId id="264"/>
            <p14:sldId id="353"/>
            <p14:sldId id="360"/>
            <p14:sldId id="361"/>
            <p14:sldId id="372"/>
            <p14:sldId id="263"/>
            <p14:sldId id="376"/>
          </p14:sldIdLst>
        </p14:section>
        <p14:section name="Deleted Slides" id="{FF55A7D7-4E89-DD42-B476-7D8DCF853835}">
          <p14:sldIdLst>
            <p14:sldId id="262"/>
            <p14:sldId id="374"/>
            <p14:sldId id="375"/>
            <p14:sldId id="25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5833"/>
  </p:normalViewPr>
  <p:slideViewPr>
    <p:cSldViewPr snapToGrid="0" snapToObjects="1">
      <p:cViewPr varScale="1">
        <p:scale>
          <a:sx n="105" d="100"/>
          <a:sy n="105" d="100"/>
        </p:scale>
        <p:origin x="172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21203-2575-4BC2-9625-D3CD3FE2F45B}" type="datetimeFigureOut">
              <a:rPr lang="en-CA" smtClean="0"/>
              <a:pPr/>
              <a:t>2018-07-16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B06185-AB0F-45D5-8ABD-C4A30B791DD1}" type="slidenum">
              <a:rPr lang="en-CA" smtClean="0"/>
              <a:pPr/>
              <a:t>‹#›</a:t>
            </a:fld>
            <a:endParaRPr lang="en-CA"/>
          </a:p>
        </p:txBody>
      </p:sp>
    </p:spTree>
    <p:extLst>
      <p:ext uri="{BB962C8B-B14F-4D97-AF65-F5344CB8AC3E}">
        <p14:creationId xmlns:p14="http://schemas.microsoft.com/office/powerpoint/2010/main" val="3225594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5F38E-7B0B-4E67-807A-E1EB672A4288}" type="slidenum">
              <a:rPr lang="en-US" smtClean="0"/>
              <a:pPr/>
              <a:t>4</a:t>
            </a:fld>
            <a:endParaRPr lang="en-US"/>
          </a:p>
        </p:txBody>
      </p:sp>
    </p:spTree>
    <p:extLst>
      <p:ext uri="{BB962C8B-B14F-4D97-AF65-F5344CB8AC3E}">
        <p14:creationId xmlns:p14="http://schemas.microsoft.com/office/powerpoint/2010/main" val="351103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xfrm>
            <a:off x="1371600" y="1143000"/>
            <a:ext cx="4114800" cy="3086100"/>
          </a:xfrm>
          <a:ln/>
        </p:spPr>
      </p:sp>
      <p:sp>
        <p:nvSpPr>
          <p:cNvPr id="152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 name="Header Placeholder 1"/>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rev 5.30.17 DM</a:t>
            </a:r>
          </a:p>
        </p:txBody>
      </p:sp>
    </p:spTree>
    <p:extLst>
      <p:ext uri="{BB962C8B-B14F-4D97-AF65-F5344CB8AC3E}">
        <p14:creationId xmlns:p14="http://schemas.microsoft.com/office/powerpoint/2010/main" val="2547598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B06185-AB0F-45D5-8ABD-C4A30B791DD1}" type="slidenum">
              <a:rPr lang="en-CA" smtClean="0"/>
              <a:pPr/>
              <a:t>9</a:t>
            </a:fld>
            <a:endParaRPr lang="en-CA"/>
          </a:p>
        </p:txBody>
      </p:sp>
    </p:spTree>
    <p:extLst>
      <p:ext uri="{BB962C8B-B14F-4D97-AF65-F5344CB8AC3E}">
        <p14:creationId xmlns:p14="http://schemas.microsoft.com/office/powerpoint/2010/main" val="116225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4036B20-06D6-4178-A6F7-D9E19AF353E4}" type="slidenum">
              <a:rPr lang="en-CA" smtClean="0"/>
              <a:pPr/>
              <a:t>18</a:t>
            </a:fld>
            <a:endParaRPr lang="en-CA"/>
          </a:p>
        </p:txBody>
      </p:sp>
    </p:spTree>
    <p:extLst>
      <p:ext uri="{BB962C8B-B14F-4D97-AF65-F5344CB8AC3E}">
        <p14:creationId xmlns:p14="http://schemas.microsoft.com/office/powerpoint/2010/main" val="1228127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9B69911-C3DB-4246-9DEE-8B9089AEB882}" type="datetimeFigureOut">
              <a:rPr lang="en-US"/>
              <a:pPr>
                <a:defRPr/>
              </a:pPr>
              <a:t>7/16/18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35D669-B8EC-5244-A4FB-EBF4D085BEEC}" type="slidenum">
              <a:rPr lang="en-US"/>
              <a:pPr>
                <a:defRPr/>
              </a:pPr>
              <a:t>‹#›</a:t>
            </a:fld>
            <a:endParaRPr lang="en-US"/>
          </a:p>
        </p:txBody>
      </p:sp>
      <p:pic>
        <p:nvPicPr>
          <p:cNvPr id="7" name="Picture 6" descr="PPT_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1246909"/>
          </a:xfrm>
          <a:prstGeom prst="rect">
            <a:avLst/>
          </a:prstGeom>
        </p:spPr>
      </p:pic>
    </p:spTree>
    <p:extLst>
      <p:ext uri="{BB962C8B-B14F-4D97-AF65-F5344CB8AC3E}">
        <p14:creationId xmlns:p14="http://schemas.microsoft.com/office/powerpoint/2010/main" val="3868410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2386744"/>
            <a:ext cx="6743700" cy="164592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DA04B1-4138-3B4B-9AF8-A67599EC3C71}" type="datetimeFigureOut">
              <a:rPr lang="en-US" smtClean="0">
                <a:solidFill>
                  <a:srgbClr val="000000">
                    <a:alpha val="70000"/>
                  </a:srgbClr>
                </a:solidFill>
              </a:rPr>
              <a:pPr/>
              <a:t>7/16/18</a:t>
            </a:fld>
            <a:endParaRPr lang="en-US">
              <a:solidFill>
                <a:srgbClr val="000000">
                  <a:alpha val="70000"/>
                </a:srgbClr>
              </a:solidFill>
            </a:endParaRPr>
          </a:p>
        </p:txBody>
      </p:sp>
      <p:sp>
        <p:nvSpPr>
          <p:cNvPr id="5" name="Footer Placeholder 4"/>
          <p:cNvSpPr>
            <a:spLocks noGrp="1"/>
          </p:cNvSpPr>
          <p:nvPr>
            <p:ph type="ftr" sz="quarter" idx="11"/>
          </p:nvPr>
        </p:nvSpPr>
        <p:spPr/>
        <p:txBody>
          <a:bodyPr/>
          <a:lstStyle/>
          <a:p>
            <a:endParaRPr lang="en-US">
              <a:solidFill>
                <a:srgbClr val="000000">
                  <a:alpha val="70000"/>
                </a:srgbClr>
              </a:solidFill>
            </a:endParaRPr>
          </a:p>
        </p:txBody>
      </p:sp>
      <p:sp>
        <p:nvSpPr>
          <p:cNvPr id="6" name="Slide Number Placeholder 5"/>
          <p:cNvSpPr>
            <a:spLocks noGrp="1"/>
          </p:cNvSpPr>
          <p:nvPr>
            <p:ph type="sldNum" sz="quarter" idx="12"/>
          </p:nvPr>
        </p:nvSpPr>
        <p:spPr/>
        <p:txBody>
          <a:bodyPr/>
          <a:lstStyle/>
          <a:p>
            <a:fld id="{55AE9B4E-5EA1-3C43-A499-3386FE45E3BF}" type="slidenum">
              <a:rPr lang="en-US" smtClean="0"/>
              <a:pPr/>
              <a:t>‹#›</a:t>
            </a:fld>
            <a:endParaRPr lang="en-US"/>
          </a:p>
        </p:txBody>
      </p:sp>
    </p:spTree>
    <p:extLst>
      <p:ext uri="{BB962C8B-B14F-4D97-AF65-F5344CB8AC3E}">
        <p14:creationId xmlns:p14="http://schemas.microsoft.com/office/powerpoint/2010/main" val="33691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DA04B1-4138-3B4B-9AF8-A67599EC3C71}" type="datetimeFigureOut">
              <a:rPr lang="en-US" smtClean="0">
                <a:solidFill>
                  <a:srgbClr val="000000">
                    <a:alpha val="70000"/>
                  </a:srgbClr>
                </a:solidFill>
              </a:rPr>
              <a:pPr/>
              <a:t>7/16/18</a:t>
            </a:fld>
            <a:endParaRPr lang="en-US">
              <a:solidFill>
                <a:srgbClr val="000000">
                  <a:alpha val="70000"/>
                </a:srgbClr>
              </a:solidFill>
            </a:endParaRPr>
          </a:p>
        </p:txBody>
      </p:sp>
      <p:sp>
        <p:nvSpPr>
          <p:cNvPr id="8" name="Footer Placeholder 7"/>
          <p:cNvSpPr>
            <a:spLocks noGrp="1"/>
          </p:cNvSpPr>
          <p:nvPr>
            <p:ph type="ftr" sz="quarter" idx="11"/>
          </p:nvPr>
        </p:nvSpPr>
        <p:spPr/>
        <p:txBody>
          <a:bodyPr/>
          <a:lstStyle/>
          <a:p>
            <a:endParaRPr lang="en-US">
              <a:solidFill>
                <a:srgbClr val="000000">
                  <a:alpha val="70000"/>
                </a:srgbClr>
              </a:solidFill>
            </a:endParaRPr>
          </a:p>
        </p:txBody>
      </p:sp>
      <p:sp>
        <p:nvSpPr>
          <p:cNvPr id="9" name="Slide Number Placeholder 8"/>
          <p:cNvSpPr>
            <a:spLocks noGrp="1"/>
          </p:cNvSpPr>
          <p:nvPr>
            <p:ph type="sldNum" sz="quarter" idx="12"/>
          </p:nvPr>
        </p:nvSpPr>
        <p:spPr/>
        <p:txBody>
          <a:bodyPr/>
          <a:lstStyle/>
          <a:p>
            <a:fld id="{55AE9B4E-5EA1-3C43-A499-3386FE45E3BF}" type="slidenum">
              <a:rPr lang="en-US" smtClean="0"/>
              <a:pPr/>
              <a:t>‹#›</a:t>
            </a:fld>
            <a:endParaRPr lang="en-US"/>
          </a:p>
        </p:txBody>
      </p:sp>
    </p:spTree>
    <p:extLst>
      <p:ext uri="{BB962C8B-B14F-4D97-AF65-F5344CB8AC3E}">
        <p14:creationId xmlns:p14="http://schemas.microsoft.com/office/powerpoint/2010/main" val="497485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00150" y="2386744"/>
            <a:ext cx="6743700" cy="164592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A04B1-4138-3B4B-9AF8-A67599EC3C71}" type="datetimeFigureOut">
              <a:rPr lang="en-US" smtClean="0">
                <a:solidFill>
                  <a:srgbClr val="000000">
                    <a:alpha val="70000"/>
                  </a:srgbClr>
                </a:solidFill>
              </a:rPr>
              <a:pPr/>
              <a:t>7/16/18</a:t>
            </a:fld>
            <a:endParaRPr lang="en-US">
              <a:solidFill>
                <a:srgbClr val="000000">
                  <a:alpha val="70000"/>
                </a:srgbClr>
              </a:solidFill>
            </a:endParaRPr>
          </a:p>
        </p:txBody>
      </p:sp>
      <p:sp>
        <p:nvSpPr>
          <p:cNvPr id="5" name="Footer Placeholder 4"/>
          <p:cNvSpPr>
            <a:spLocks noGrp="1"/>
          </p:cNvSpPr>
          <p:nvPr>
            <p:ph type="ftr" sz="quarter" idx="11"/>
          </p:nvPr>
        </p:nvSpPr>
        <p:spPr/>
        <p:txBody>
          <a:bodyPr/>
          <a:lstStyle/>
          <a:p>
            <a:endParaRPr lang="en-US">
              <a:solidFill>
                <a:srgbClr val="000000">
                  <a:alpha val="70000"/>
                </a:srgbClr>
              </a:solidFill>
            </a:endParaRPr>
          </a:p>
        </p:txBody>
      </p:sp>
      <p:sp>
        <p:nvSpPr>
          <p:cNvPr id="6" name="Slide Number Placeholder 5"/>
          <p:cNvSpPr>
            <a:spLocks noGrp="1"/>
          </p:cNvSpPr>
          <p:nvPr>
            <p:ph type="sldNum" sz="quarter" idx="12"/>
          </p:nvPr>
        </p:nvSpPr>
        <p:spPr/>
        <p:txBody>
          <a:bodyPr/>
          <a:lstStyle/>
          <a:p>
            <a:fld id="{55AE9B4E-5EA1-3C43-A499-3386FE45E3BF}" type="slidenum">
              <a:rPr lang="en-US" smtClean="0"/>
              <a:pPr/>
              <a:t>‹#›</a:t>
            </a:fld>
            <a:endParaRPr lang="en-US"/>
          </a:p>
        </p:txBody>
      </p:sp>
    </p:spTree>
    <p:extLst>
      <p:ext uri="{BB962C8B-B14F-4D97-AF65-F5344CB8AC3E}">
        <p14:creationId xmlns:p14="http://schemas.microsoft.com/office/powerpoint/2010/main" val="2645108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6434" y="2638044"/>
            <a:ext cx="3203828"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8" y="2638044"/>
            <a:ext cx="3202685"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FDA04B1-4138-3B4B-9AF8-A67599EC3C71}" type="datetimeFigureOut">
              <a:rPr lang="en-US" smtClean="0">
                <a:solidFill>
                  <a:srgbClr val="000000">
                    <a:alpha val="70000"/>
                  </a:srgbClr>
                </a:solidFill>
              </a:rPr>
              <a:pPr/>
              <a:t>7/16/18</a:t>
            </a:fld>
            <a:endParaRPr lang="en-US">
              <a:solidFill>
                <a:srgbClr val="000000">
                  <a:alpha val="70000"/>
                </a:srgbClr>
              </a:solidFill>
            </a:endParaRPr>
          </a:p>
        </p:txBody>
      </p:sp>
      <p:sp>
        <p:nvSpPr>
          <p:cNvPr id="9" name="Footer Placeholder 8"/>
          <p:cNvSpPr>
            <a:spLocks noGrp="1"/>
          </p:cNvSpPr>
          <p:nvPr>
            <p:ph type="ftr" sz="quarter" idx="11"/>
          </p:nvPr>
        </p:nvSpPr>
        <p:spPr/>
        <p:txBody>
          <a:bodyPr/>
          <a:lstStyle/>
          <a:p>
            <a:endParaRPr lang="en-US">
              <a:solidFill>
                <a:srgbClr val="000000">
                  <a:alpha val="70000"/>
                </a:srgbClr>
              </a:solidFill>
            </a:endParaRPr>
          </a:p>
        </p:txBody>
      </p:sp>
      <p:sp>
        <p:nvSpPr>
          <p:cNvPr id="10" name="Slide Number Placeholder 9"/>
          <p:cNvSpPr>
            <a:spLocks noGrp="1"/>
          </p:cNvSpPr>
          <p:nvPr>
            <p:ph type="sldNum" sz="quarter" idx="12"/>
          </p:nvPr>
        </p:nvSpPr>
        <p:spPr/>
        <p:txBody>
          <a:bodyPr/>
          <a:lstStyle/>
          <a:p>
            <a:fld id="{55AE9B4E-5EA1-3C43-A499-3386FE45E3BF}" type="slidenum">
              <a:rPr lang="en-US" smtClean="0"/>
              <a:pPr/>
              <a:t>‹#›</a:t>
            </a:fld>
            <a:endParaRPr lang="en-US"/>
          </a:p>
        </p:txBody>
      </p:sp>
    </p:spTree>
    <p:extLst>
      <p:ext uri="{BB962C8B-B14F-4D97-AF65-F5344CB8AC3E}">
        <p14:creationId xmlns:p14="http://schemas.microsoft.com/office/powerpoint/2010/main" val="4244970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2313436"/>
            <a:ext cx="3202686" cy="704087"/>
          </a:xfrm>
        </p:spPr>
        <p:txBody>
          <a:bodyPr anchor="b" anchorCtr="1">
            <a:normAutofit/>
          </a:bodyPr>
          <a:lstStyle>
            <a:lvl1pPr marL="0" indent="0" algn="ctr">
              <a:buNone/>
              <a:defRPr sz="1425" b="0" cap="all" spc="75"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87577" y="3143250"/>
            <a:ext cx="3202686"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8" y="3143250"/>
            <a:ext cx="3190113"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6"/>
            <a:ext cx="3202686" cy="704087"/>
          </a:xfrm>
        </p:spPr>
        <p:txBody>
          <a:bodyPr anchor="b" anchorCtr="1">
            <a:normAutofit/>
          </a:bodyPr>
          <a:lstStyle>
            <a:lvl1pPr marL="0" indent="0" algn="ctr">
              <a:buNone/>
              <a:defRPr sz="1425" b="0" cap="all" spc="75"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Date Placeholder 6"/>
          <p:cNvSpPr>
            <a:spLocks noGrp="1"/>
          </p:cNvSpPr>
          <p:nvPr>
            <p:ph type="dt" sz="half" idx="10"/>
          </p:nvPr>
        </p:nvSpPr>
        <p:spPr/>
        <p:txBody>
          <a:bodyPr/>
          <a:lstStyle/>
          <a:p>
            <a:fld id="{6FDA04B1-4138-3B4B-9AF8-A67599EC3C71}" type="datetimeFigureOut">
              <a:rPr lang="en-US" smtClean="0">
                <a:solidFill>
                  <a:srgbClr val="000000">
                    <a:alpha val="70000"/>
                  </a:srgbClr>
                </a:solidFill>
              </a:rPr>
              <a:pPr/>
              <a:t>7/16/18</a:t>
            </a:fld>
            <a:endParaRPr lang="en-US">
              <a:solidFill>
                <a:srgbClr val="000000">
                  <a:alpha val="70000"/>
                </a:srgbClr>
              </a:solidFill>
            </a:endParaRPr>
          </a:p>
        </p:txBody>
      </p:sp>
      <p:sp>
        <p:nvSpPr>
          <p:cNvPr id="8" name="Footer Placeholder 7"/>
          <p:cNvSpPr>
            <a:spLocks noGrp="1"/>
          </p:cNvSpPr>
          <p:nvPr>
            <p:ph type="ftr" sz="quarter" idx="11"/>
          </p:nvPr>
        </p:nvSpPr>
        <p:spPr/>
        <p:txBody>
          <a:bodyPr/>
          <a:lstStyle/>
          <a:p>
            <a:endParaRPr lang="en-US">
              <a:solidFill>
                <a:srgbClr val="000000">
                  <a:alpha val="70000"/>
                </a:srgbClr>
              </a:solidFill>
            </a:endParaRPr>
          </a:p>
        </p:txBody>
      </p:sp>
      <p:sp>
        <p:nvSpPr>
          <p:cNvPr id="9" name="Slide Number Placeholder 8"/>
          <p:cNvSpPr>
            <a:spLocks noGrp="1"/>
          </p:cNvSpPr>
          <p:nvPr>
            <p:ph type="sldNum" sz="quarter" idx="12"/>
          </p:nvPr>
        </p:nvSpPr>
        <p:spPr/>
        <p:txBody>
          <a:bodyPr/>
          <a:lstStyle/>
          <a:p>
            <a:fld id="{55AE9B4E-5EA1-3C43-A499-3386FE45E3BF}"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68710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DA04B1-4138-3B4B-9AF8-A67599EC3C71}" type="datetimeFigureOut">
              <a:rPr lang="en-US" smtClean="0">
                <a:solidFill>
                  <a:srgbClr val="000000">
                    <a:alpha val="70000"/>
                  </a:srgbClr>
                </a:solidFill>
              </a:rPr>
              <a:pPr/>
              <a:t>7/16/18</a:t>
            </a:fld>
            <a:endParaRPr lang="en-US">
              <a:solidFill>
                <a:srgbClr val="000000">
                  <a:alpha val="70000"/>
                </a:srgbClr>
              </a:solidFill>
            </a:endParaRPr>
          </a:p>
        </p:txBody>
      </p:sp>
      <p:sp>
        <p:nvSpPr>
          <p:cNvPr id="4" name="Footer Placeholder 3"/>
          <p:cNvSpPr>
            <a:spLocks noGrp="1"/>
          </p:cNvSpPr>
          <p:nvPr>
            <p:ph type="ftr" sz="quarter" idx="11"/>
          </p:nvPr>
        </p:nvSpPr>
        <p:spPr/>
        <p:txBody>
          <a:bodyPr/>
          <a:lstStyle/>
          <a:p>
            <a:endParaRPr lang="en-US">
              <a:solidFill>
                <a:srgbClr val="000000">
                  <a:alpha val="70000"/>
                </a:srgbClr>
              </a:solidFill>
            </a:endParaRPr>
          </a:p>
        </p:txBody>
      </p:sp>
      <p:sp>
        <p:nvSpPr>
          <p:cNvPr id="5" name="Slide Number Placeholder 4"/>
          <p:cNvSpPr>
            <a:spLocks noGrp="1"/>
          </p:cNvSpPr>
          <p:nvPr>
            <p:ph type="sldNum" sz="quarter" idx="12"/>
          </p:nvPr>
        </p:nvSpPr>
        <p:spPr/>
        <p:txBody>
          <a:bodyPr/>
          <a:lstStyle/>
          <a:p>
            <a:fld id="{55AE9B4E-5EA1-3C43-A499-3386FE45E3BF}" type="slidenum">
              <a:rPr lang="en-US" smtClean="0"/>
              <a:pPr/>
              <a:t>‹#›</a:t>
            </a:fld>
            <a:endParaRPr lang="en-US"/>
          </a:p>
        </p:txBody>
      </p:sp>
    </p:spTree>
    <p:extLst>
      <p:ext uri="{BB962C8B-B14F-4D97-AF65-F5344CB8AC3E}">
        <p14:creationId xmlns:p14="http://schemas.microsoft.com/office/powerpoint/2010/main" val="3170727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A04B1-4138-3B4B-9AF8-A67599EC3C71}" type="datetimeFigureOut">
              <a:rPr lang="en-US" smtClean="0">
                <a:solidFill>
                  <a:srgbClr val="000000">
                    <a:alpha val="70000"/>
                  </a:srgbClr>
                </a:solidFill>
              </a:rPr>
              <a:pPr/>
              <a:t>7/16/18</a:t>
            </a:fld>
            <a:endParaRPr lang="en-US">
              <a:solidFill>
                <a:srgbClr val="000000">
                  <a:alpha val="70000"/>
                </a:srgbClr>
              </a:solidFill>
            </a:endParaRPr>
          </a:p>
        </p:txBody>
      </p:sp>
      <p:sp>
        <p:nvSpPr>
          <p:cNvPr id="3" name="Footer Placeholder 2"/>
          <p:cNvSpPr>
            <a:spLocks noGrp="1"/>
          </p:cNvSpPr>
          <p:nvPr>
            <p:ph type="ftr" sz="quarter" idx="11"/>
          </p:nvPr>
        </p:nvSpPr>
        <p:spPr/>
        <p:txBody>
          <a:bodyPr/>
          <a:lstStyle/>
          <a:p>
            <a:endParaRPr lang="en-US">
              <a:solidFill>
                <a:srgbClr val="000000">
                  <a:alpha val="70000"/>
                </a:srgbClr>
              </a:solidFill>
            </a:endParaRPr>
          </a:p>
        </p:txBody>
      </p:sp>
      <p:sp>
        <p:nvSpPr>
          <p:cNvPr id="4" name="Slide Number Placeholder 3"/>
          <p:cNvSpPr>
            <a:spLocks noGrp="1"/>
          </p:cNvSpPr>
          <p:nvPr>
            <p:ph type="sldNum" sz="quarter" idx="12"/>
          </p:nvPr>
        </p:nvSpPr>
        <p:spPr/>
        <p:txBody>
          <a:bodyPr/>
          <a:lstStyle/>
          <a:p>
            <a:fld id="{55AE9B4E-5EA1-3C43-A499-3386FE45E3BF}" type="slidenum">
              <a:rPr lang="en-US" smtClean="0"/>
              <a:pPr/>
              <a:t>‹#›</a:t>
            </a:fld>
            <a:endParaRPr lang="en-US"/>
          </a:p>
        </p:txBody>
      </p:sp>
    </p:spTree>
    <p:extLst>
      <p:ext uri="{BB962C8B-B14F-4D97-AF65-F5344CB8AC3E}">
        <p14:creationId xmlns:p14="http://schemas.microsoft.com/office/powerpoint/2010/main" val="3916891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457200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03504" y="2243831"/>
            <a:ext cx="3364992" cy="1141497"/>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6676" y="3549918"/>
            <a:ext cx="2846070" cy="2194036"/>
          </a:xfrm>
        </p:spPr>
        <p:txBody>
          <a:bodyPr anchor="t" anchorCtr="1">
            <a:normAutofit/>
          </a:bodyPr>
          <a:lstStyle>
            <a:lvl1pPr marL="0" indent="0" algn="ctr">
              <a:buNone/>
              <a:defRPr sz="1125">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Date Placeholder 8"/>
          <p:cNvSpPr>
            <a:spLocks noGrp="1"/>
          </p:cNvSpPr>
          <p:nvPr>
            <p:ph type="dt" sz="half" idx="10"/>
          </p:nvPr>
        </p:nvSpPr>
        <p:spPr/>
        <p:txBody>
          <a:bodyPr/>
          <a:lstStyle/>
          <a:p>
            <a:fld id="{6FDA04B1-4138-3B4B-9AF8-A67599EC3C71}" type="datetimeFigureOut">
              <a:rPr lang="en-US" smtClean="0">
                <a:solidFill>
                  <a:srgbClr val="000000">
                    <a:alpha val="70000"/>
                  </a:srgbClr>
                </a:solidFill>
              </a:rPr>
              <a:pPr/>
              <a:t>7/16/18</a:t>
            </a:fld>
            <a:endParaRPr lang="en-US">
              <a:solidFill>
                <a:srgbClr val="000000">
                  <a:alpha val="70000"/>
                </a:srgbClr>
              </a:solidFill>
            </a:endParaRPr>
          </a:p>
        </p:txBody>
      </p:sp>
      <p:sp>
        <p:nvSpPr>
          <p:cNvPr id="10" name="Footer Placeholder 9"/>
          <p:cNvSpPr>
            <a:spLocks noGrp="1"/>
          </p:cNvSpPr>
          <p:nvPr>
            <p:ph type="ftr" sz="quarter" idx="11"/>
          </p:nvPr>
        </p:nvSpPr>
        <p:spPr>
          <a:xfrm>
            <a:off x="603504" y="6236208"/>
            <a:ext cx="3843598" cy="320040"/>
          </a:xfrm>
        </p:spPr>
        <p:txBody>
          <a:bodyPr/>
          <a:lstStyle>
            <a:lvl1pPr>
              <a:defRPr>
                <a:solidFill>
                  <a:schemeClr val="tx1">
                    <a:alpha val="70000"/>
                  </a:schemeClr>
                </a:solidFill>
              </a:defRPr>
            </a:lvl1pPr>
          </a:lstStyle>
          <a:p>
            <a:endParaRPr lang="en-US">
              <a:solidFill>
                <a:srgbClr val="000000">
                  <a:alpha val="70000"/>
                </a:srgbClr>
              </a:solidFill>
            </a:endParaRPr>
          </a:p>
        </p:txBody>
      </p:sp>
      <p:sp>
        <p:nvSpPr>
          <p:cNvPr id="11" name="Slide Number Placeholder 10"/>
          <p:cNvSpPr>
            <a:spLocks noGrp="1"/>
          </p:cNvSpPr>
          <p:nvPr>
            <p:ph type="sldNum" sz="quarter" idx="12"/>
          </p:nvPr>
        </p:nvSpPr>
        <p:spPr/>
        <p:txBody>
          <a:bodyPr/>
          <a:lstStyle/>
          <a:p>
            <a:fld id="{55AE9B4E-5EA1-3C43-A499-3386FE45E3BF}" type="slidenum">
              <a:rPr lang="en-US" smtClean="0"/>
              <a:pPr/>
              <a:t>‹#›</a:t>
            </a:fld>
            <a:endParaRPr lang="en-US"/>
          </a:p>
        </p:txBody>
      </p:sp>
    </p:spTree>
    <p:extLst>
      <p:ext uri="{BB962C8B-B14F-4D97-AF65-F5344CB8AC3E}">
        <p14:creationId xmlns:p14="http://schemas.microsoft.com/office/powerpoint/2010/main" val="1308235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6393" y="2243828"/>
            <a:ext cx="3371249" cy="113464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1" y="0"/>
            <a:ext cx="4576573" cy="6858000"/>
          </a:xfrm>
          <a:solidFill>
            <a:schemeClr val="bg1">
              <a:lumMod val="85000"/>
            </a:schemeClr>
          </a:solidFill>
        </p:spPr>
        <p:txBody>
          <a:bodyPr anchor="t"/>
          <a:lstStyle>
            <a:lvl1pPr marL="0" indent="0">
              <a:buNone/>
              <a:defRPr sz="2400">
                <a:solidFill>
                  <a:schemeClr val="bg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6676" y="3549921"/>
            <a:ext cx="2846070" cy="2194037"/>
          </a:xfrm>
        </p:spPr>
        <p:txBody>
          <a:bodyPr anchor="t" anchorCtr="1">
            <a:normAutofit/>
          </a:bodyPr>
          <a:lstStyle>
            <a:lvl1pPr marL="0" indent="0" algn="ctr">
              <a:buNone/>
              <a:defRPr sz="1125">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FDA04B1-4138-3B4B-9AF8-A67599EC3C71}" type="datetimeFigureOut">
              <a:rPr lang="en-US" smtClean="0"/>
              <a:pPr/>
              <a:t>7/16/18</a:t>
            </a:fld>
            <a:endParaRPr lang="en-US"/>
          </a:p>
        </p:txBody>
      </p:sp>
      <p:sp>
        <p:nvSpPr>
          <p:cNvPr id="9" name="Footer Placeholder 8"/>
          <p:cNvSpPr>
            <a:spLocks noGrp="1"/>
          </p:cNvSpPr>
          <p:nvPr>
            <p:ph type="ftr" sz="quarter" idx="11"/>
          </p:nvPr>
        </p:nvSpPr>
        <p:spPr>
          <a:xfrm>
            <a:off x="603504" y="6236208"/>
            <a:ext cx="3843598" cy="320040"/>
          </a:xfrm>
        </p:spPr>
        <p:txBody>
          <a:bodyPr/>
          <a:lstStyle>
            <a:lvl1pPr>
              <a:defRPr>
                <a:solidFill>
                  <a:schemeClr val="tx1">
                    <a:alpha val="70000"/>
                  </a:schemeClr>
                </a:solidFill>
              </a:defRPr>
            </a:lvl1pPr>
          </a:lstStyle>
          <a:p>
            <a:endParaRPr lang="en-US" dirty="0">
              <a:solidFill>
                <a:srgbClr val="000000">
                  <a:alpha val="70000"/>
                </a:srgbClr>
              </a:solidFill>
            </a:endParaRPr>
          </a:p>
        </p:txBody>
      </p:sp>
      <p:sp>
        <p:nvSpPr>
          <p:cNvPr id="10" name="Slide Number Placeholder 9"/>
          <p:cNvSpPr>
            <a:spLocks noGrp="1"/>
          </p:cNvSpPr>
          <p:nvPr>
            <p:ph type="sldNum" sz="quarter" idx="12"/>
          </p:nvPr>
        </p:nvSpPr>
        <p:spPr/>
        <p:txBody>
          <a:bodyPr/>
          <a:lstStyle/>
          <a:p>
            <a:fld id="{55AE9B4E-5EA1-3C43-A499-3386FE45E3BF}" type="slidenum">
              <a:rPr lang="en-US" smtClean="0"/>
              <a:pPr/>
              <a:t>‹#›</a:t>
            </a:fld>
            <a:endParaRPr lang="en-US"/>
          </a:p>
        </p:txBody>
      </p:sp>
    </p:spTree>
    <p:extLst>
      <p:ext uri="{BB962C8B-B14F-4D97-AF65-F5344CB8AC3E}">
        <p14:creationId xmlns:p14="http://schemas.microsoft.com/office/powerpoint/2010/main" val="3699679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A04B1-4138-3B4B-9AF8-A67599EC3C71}" type="datetimeFigureOut">
              <a:rPr lang="en-US" smtClean="0">
                <a:solidFill>
                  <a:srgbClr val="000000">
                    <a:alpha val="70000"/>
                  </a:srgbClr>
                </a:solidFill>
              </a:rPr>
              <a:pPr/>
              <a:t>7/16/18</a:t>
            </a:fld>
            <a:endParaRPr lang="en-US">
              <a:solidFill>
                <a:srgbClr val="000000">
                  <a:alpha val="70000"/>
                </a:srgbClr>
              </a:solidFill>
            </a:endParaRPr>
          </a:p>
        </p:txBody>
      </p:sp>
      <p:sp>
        <p:nvSpPr>
          <p:cNvPr id="5" name="Footer Placeholder 4"/>
          <p:cNvSpPr>
            <a:spLocks noGrp="1"/>
          </p:cNvSpPr>
          <p:nvPr>
            <p:ph type="ftr" sz="quarter" idx="11"/>
          </p:nvPr>
        </p:nvSpPr>
        <p:spPr/>
        <p:txBody>
          <a:bodyPr/>
          <a:lstStyle/>
          <a:p>
            <a:endParaRPr lang="en-US">
              <a:solidFill>
                <a:srgbClr val="000000">
                  <a:alpha val="70000"/>
                </a:srgbClr>
              </a:solidFill>
            </a:endParaRPr>
          </a:p>
        </p:txBody>
      </p:sp>
      <p:sp>
        <p:nvSpPr>
          <p:cNvPr id="6" name="Slide Number Placeholder 5"/>
          <p:cNvSpPr>
            <a:spLocks noGrp="1"/>
          </p:cNvSpPr>
          <p:nvPr>
            <p:ph type="sldNum" sz="quarter" idx="12"/>
          </p:nvPr>
        </p:nvSpPr>
        <p:spPr/>
        <p:txBody>
          <a:bodyPr/>
          <a:lstStyle/>
          <a:p>
            <a:fld id="{55AE9B4E-5EA1-3C43-A499-3386FE45E3BF}" type="slidenum">
              <a:rPr lang="en-US" smtClean="0"/>
              <a:pPr/>
              <a:t>‹#›</a:t>
            </a:fld>
            <a:endParaRPr lang="en-US"/>
          </a:p>
        </p:txBody>
      </p:sp>
    </p:spTree>
    <p:extLst>
      <p:ext uri="{BB962C8B-B14F-4D97-AF65-F5344CB8AC3E}">
        <p14:creationId xmlns:p14="http://schemas.microsoft.com/office/powerpoint/2010/main" val="19541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PPT_BAR_T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46124"/>
            <a:ext cx="9144000" cy="81187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90602" y="6356352"/>
            <a:ext cx="1789144" cy="365125"/>
          </a:xfrm>
        </p:spPr>
        <p:txBody>
          <a:bodyPr/>
          <a:lstStyle>
            <a:lvl1pPr>
              <a:defRPr/>
            </a:lvl1pPr>
          </a:lstStyle>
          <a:p>
            <a:pPr>
              <a:defRPr/>
            </a:pPr>
            <a:fld id="{7475B0B2-2477-4843-813D-7EF960C4A893}" type="datetimeFigureOut">
              <a:rPr lang="en-US"/>
              <a:pPr>
                <a:defRPr/>
              </a:pPr>
              <a:t>7/16/18</a:t>
            </a:fld>
            <a:endParaRPr lang="en-US"/>
          </a:p>
        </p:txBody>
      </p:sp>
      <p:sp>
        <p:nvSpPr>
          <p:cNvPr id="5" name="Footer Placeholder 4"/>
          <p:cNvSpPr>
            <a:spLocks noGrp="1"/>
          </p:cNvSpPr>
          <p:nvPr>
            <p:ph type="ftr" sz="quarter" idx="11"/>
          </p:nvPr>
        </p:nvSpPr>
        <p:spPr>
          <a:xfrm>
            <a:off x="2988409" y="6356352"/>
            <a:ext cx="2387361" cy="365125"/>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5551501" y="6356352"/>
            <a:ext cx="1377991" cy="365125"/>
          </a:xfrm>
        </p:spPr>
        <p:txBody>
          <a:bodyPr/>
          <a:lstStyle>
            <a:lvl1pPr>
              <a:defRPr/>
            </a:lvl1pPr>
          </a:lstStyle>
          <a:p>
            <a:pPr>
              <a:defRPr/>
            </a:pPr>
            <a:fld id="{C5DAB707-8FED-CF4E-9956-4BBB2612EE60}" type="slidenum">
              <a:rPr lang="en-US"/>
              <a:pPr>
                <a:defRPr/>
              </a:pPr>
              <a:t>‹#›</a:t>
            </a:fld>
            <a:endParaRPr lang="en-US"/>
          </a:p>
        </p:txBody>
      </p:sp>
    </p:spTree>
    <p:extLst>
      <p:ext uri="{BB962C8B-B14F-4D97-AF65-F5344CB8AC3E}">
        <p14:creationId xmlns:p14="http://schemas.microsoft.com/office/powerpoint/2010/main" val="3066914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97395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3353" y="937260"/>
            <a:ext cx="4648867"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A04B1-4138-3B4B-9AF8-A67599EC3C71}" type="datetimeFigureOut">
              <a:rPr lang="en-US" smtClean="0">
                <a:solidFill>
                  <a:srgbClr val="000000">
                    <a:alpha val="70000"/>
                  </a:srgbClr>
                </a:solidFill>
              </a:rPr>
              <a:pPr/>
              <a:t>7/16/18</a:t>
            </a:fld>
            <a:endParaRPr lang="en-US">
              <a:solidFill>
                <a:srgbClr val="000000">
                  <a:alpha val="70000"/>
                </a:srgbClr>
              </a:solidFill>
            </a:endParaRPr>
          </a:p>
        </p:txBody>
      </p:sp>
      <p:sp>
        <p:nvSpPr>
          <p:cNvPr id="5" name="Footer Placeholder 4"/>
          <p:cNvSpPr>
            <a:spLocks noGrp="1"/>
          </p:cNvSpPr>
          <p:nvPr>
            <p:ph type="ftr" sz="quarter" idx="11"/>
          </p:nvPr>
        </p:nvSpPr>
        <p:spPr/>
        <p:txBody>
          <a:bodyPr/>
          <a:lstStyle/>
          <a:p>
            <a:endParaRPr lang="en-US">
              <a:solidFill>
                <a:srgbClr val="000000">
                  <a:alpha val="70000"/>
                </a:srgbClr>
              </a:solidFill>
            </a:endParaRPr>
          </a:p>
        </p:txBody>
      </p:sp>
      <p:sp>
        <p:nvSpPr>
          <p:cNvPr id="6" name="Slide Number Placeholder 5"/>
          <p:cNvSpPr>
            <a:spLocks noGrp="1"/>
          </p:cNvSpPr>
          <p:nvPr>
            <p:ph type="sldNum" sz="quarter" idx="12"/>
          </p:nvPr>
        </p:nvSpPr>
        <p:spPr/>
        <p:txBody>
          <a:bodyPr/>
          <a:lstStyle/>
          <a:p>
            <a:fld id="{55AE9B4E-5EA1-3C43-A499-3386FE45E3BF}" type="slidenum">
              <a:rPr lang="en-US" smtClean="0"/>
              <a:pPr/>
              <a:t>‹#›</a:t>
            </a:fld>
            <a:endParaRPr lang="en-US"/>
          </a:p>
        </p:txBody>
      </p:sp>
    </p:spTree>
    <p:extLst>
      <p:ext uri="{BB962C8B-B14F-4D97-AF65-F5344CB8AC3E}">
        <p14:creationId xmlns:p14="http://schemas.microsoft.com/office/powerpoint/2010/main" val="2511518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Date Placeholder 3"/>
          <p:cNvSpPr>
            <a:spLocks noGrp="1"/>
          </p:cNvSpPr>
          <p:nvPr>
            <p:ph type="dt" sz="half" idx="10"/>
          </p:nvPr>
        </p:nvSpPr>
        <p:spPr>
          <a:xfrm>
            <a:off x="457200" y="8333733"/>
            <a:ext cx="2133600" cy="365126"/>
          </a:xfrm>
          <a:prstGeom prst="rect">
            <a:avLst/>
          </a:prstGeom>
        </p:spPr>
        <p:txBody>
          <a:bodyPr/>
          <a:lstStyle/>
          <a:p>
            <a:pPr defTabSz="342900"/>
            <a:r>
              <a:rPr lang="en-US">
                <a:solidFill>
                  <a:srgbClr val="3C3C3C">
                    <a:tint val="75000"/>
                  </a:srgbClr>
                </a:solidFill>
              </a:rPr>
              <a:t>www.bestppt.com</a:t>
            </a:r>
            <a:endParaRPr lang="en-US" dirty="0">
              <a:solidFill>
                <a:srgbClr val="3C3C3C">
                  <a:tint val="75000"/>
                </a:srgbClr>
              </a:solidFill>
            </a:endParaRPr>
          </a:p>
        </p:txBody>
      </p:sp>
      <p:sp>
        <p:nvSpPr>
          <p:cNvPr id="6" name="Slide Number Placeholder 5"/>
          <p:cNvSpPr>
            <a:spLocks noGrp="1"/>
          </p:cNvSpPr>
          <p:nvPr>
            <p:ph type="sldNum" sz="quarter" idx="12"/>
          </p:nvPr>
        </p:nvSpPr>
        <p:spPr/>
        <p:txBody>
          <a:bodyPr/>
          <a:lstStyle/>
          <a:p>
            <a:pPr defTabSz="342900"/>
            <a:fld id="{D60D1EDE-7116-2443-9BDD-368CE5B37660}" type="slidenum">
              <a:rPr lang="en-US" smtClean="0">
                <a:solidFill>
                  <a:srgbClr val="3C3C3C">
                    <a:tint val="75000"/>
                  </a:srgbClr>
                </a:solidFill>
              </a:rPr>
              <a:pPr defTabSz="342900"/>
              <a:t>‹#›</a:t>
            </a:fld>
            <a:endParaRPr lang="en-US" dirty="0">
              <a:solidFill>
                <a:srgbClr val="3C3C3C">
                  <a:tint val="75000"/>
                </a:srgbClr>
              </a:solidFill>
            </a:endParaRPr>
          </a:p>
        </p:txBody>
      </p:sp>
    </p:spTree>
    <p:extLst>
      <p:ext uri="{BB962C8B-B14F-4D97-AF65-F5344CB8AC3E}">
        <p14:creationId xmlns:p14="http://schemas.microsoft.com/office/powerpoint/2010/main" val="50257813"/>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003D7D"/>
                </a:solidFill>
                <a:latin typeface="Baskerville Old Face"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1">
                <a:solidFill>
                  <a:srgbClr val="A88710"/>
                </a:solidFill>
                <a:latin typeface="Baskerville Old Face"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637280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143000"/>
          </a:xfrm>
          <a:prstGeom prst="rect">
            <a:avLst/>
          </a:prstGeom>
        </p:spPr>
        <p:txBody>
          <a:bodyPr/>
          <a:lstStyle>
            <a:lvl1pPr algn="l">
              <a:defRPr sz="3600" b="1">
                <a:solidFill>
                  <a:srgbClr val="003D7D"/>
                </a:solidFill>
                <a:latin typeface="Baskerville Old Face" pitchFamily="18"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b="1">
                <a:solidFill>
                  <a:srgbClr val="003D7D"/>
                </a:solidFill>
                <a:latin typeface="Baskerville Old Face" pitchFamily="18" charset="0"/>
              </a:defRPr>
            </a:lvl1pPr>
            <a:lvl2pPr>
              <a:defRPr b="1">
                <a:solidFill>
                  <a:srgbClr val="A88710"/>
                </a:solidFill>
                <a:latin typeface="Baskerville Old Face" pitchFamily="18" charset="0"/>
              </a:defRPr>
            </a:lvl2pPr>
            <a:lvl3pPr>
              <a:defRPr>
                <a:solidFill>
                  <a:srgbClr val="003D7D"/>
                </a:solidFill>
                <a:latin typeface="Baskerville Old Face" pitchFamily="18" charset="0"/>
              </a:defRPr>
            </a:lvl3pPr>
            <a:lvl4pPr>
              <a:defRPr>
                <a:solidFill>
                  <a:srgbClr val="003D7D"/>
                </a:solidFill>
                <a:latin typeface="Baskerville Old Face" pitchFamily="18" charset="0"/>
              </a:defRPr>
            </a:lvl4pPr>
            <a:lvl5pPr>
              <a:defRPr>
                <a:solidFill>
                  <a:srgbClr val="003D7D"/>
                </a:solidFill>
                <a:latin typeface="Baskerville Old Face"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8" descr="surrey powerpoint2"/>
          <p:cNvPicPr>
            <a:picLocks noChangeArrowheads="1"/>
          </p:cNvPicPr>
          <p:nvPr userDrawn="1"/>
        </p:nvPicPr>
        <p:blipFill>
          <a:blip r:embed="rId2" cstate="print"/>
          <a:srcRect l="69194" t="757" r="1292" b="80270"/>
          <a:stretch>
            <a:fillRect/>
          </a:stretch>
        </p:blipFill>
        <p:spPr bwMode="auto">
          <a:xfrm>
            <a:off x="6443663" y="0"/>
            <a:ext cx="2700337" cy="1223963"/>
          </a:xfrm>
          <a:prstGeom prst="rect">
            <a:avLst/>
          </a:prstGeom>
          <a:noFill/>
        </p:spPr>
      </p:pic>
    </p:spTree>
    <p:extLst>
      <p:ext uri="{BB962C8B-B14F-4D97-AF65-F5344CB8AC3E}">
        <p14:creationId xmlns:p14="http://schemas.microsoft.com/office/powerpoint/2010/main" val="29263603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600" b="1" cap="all">
                <a:solidFill>
                  <a:srgbClr val="A88710"/>
                </a:solidFill>
                <a:latin typeface="Baskerville Old Face" pitchFamily="18"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800" b="1">
                <a:solidFill>
                  <a:srgbClr val="003D7D"/>
                </a:solidFill>
                <a:latin typeface="Baskerville Old Face"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141034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solidFill>
                  <a:srgbClr val="003D7D"/>
                </a:solidFill>
                <a:latin typeface="Baskerville Old Face" pitchFamily="18"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A88710"/>
                </a:solidFill>
                <a:latin typeface="Baskerville Old Face" pitchFamily="18" charset="0"/>
              </a:defRPr>
            </a:lvl1pPr>
            <a:lvl2pPr>
              <a:defRPr sz="2400">
                <a:solidFill>
                  <a:srgbClr val="003D7D"/>
                </a:solidFill>
                <a:latin typeface="Baskerville Old Face" pitchFamily="18" charset="0"/>
              </a:defRPr>
            </a:lvl2pPr>
            <a:lvl3pPr>
              <a:defRPr sz="2000">
                <a:solidFill>
                  <a:srgbClr val="003D7D"/>
                </a:solidFill>
                <a:latin typeface="Baskerville Old Face" pitchFamily="18" charset="0"/>
              </a:defRPr>
            </a:lvl3pPr>
            <a:lvl4pPr>
              <a:defRPr sz="1800">
                <a:solidFill>
                  <a:srgbClr val="003D7D"/>
                </a:solidFill>
                <a:latin typeface="Baskerville Old Face" pitchFamily="18" charset="0"/>
              </a:defRPr>
            </a:lvl4pPr>
            <a:lvl5pPr>
              <a:defRPr sz="1800">
                <a:solidFill>
                  <a:srgbClr val="003D7D"/>
                </a:solidFill>
                <a:latin typeface="Baskerville Old Face"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A88710"/>
                </a:solidFill>
                <a:latin typeface="Baskerville Old Face" pitchFamily="18" charset="0"/>
              </a:defRPr>
            </a:lvl1pPr>
            <a:lvl2pPr>
              <a:defRPr sz="2400">
                <a:solidFill>
                  <a:srgbClr val="003D7D"/>
                </a:solidFill>
                <a:latin typeface="Baskerville Old Face" pitchFamily="18" charset="0"/>
              </a:defRPr>
            </a:lvl2pPr>
            <a:lvl3pPr>
              <a:defRPr sz="2000">
                <a:solidFill>
                  <a:srgbClr val="003D7D"/>
                </a:solidFill>
                <a:latin typeface="Baskerville Old Face" pitchFamily="18" charset="0"/>
              </a:defRPr>
            </a:lvl3pPr>
            <a:lvl4pPr>
              <a:defRPr sz="1800">
                <a:solidFill>
                  <a:srgbClr val="003D7D"/>
                </a:solidFill>
                <a:latin typeface="Baskerville Old Face" pitchFamily="18" charset="0"/>
              </a:defRPr>
            </a:lvl4pPr>
            <a:lvl5pPr>
              <a:defRPr sz="1800">
                <a:solidFill>
                  <a:srgbClr val="003D7D"/>
                </a:solidFill>
                <a:latin typeface="Baskerville Old Face"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3099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solidFill>
                  <a:srgbClr val="003D7D"/>
                </a:solidFill>
                <a:latin typeface="Baskerville Old Face" pitchFamily="18"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A88710"/>
                </a:solidFill>
                <a:latin typeface="Baskerville Old Face"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800">
                <a:solidFill>
                  <a:srgbClr val="003D7D"/>
                </a:solidFill>
                <a:latin typeface="Baskerville Old Face" pitchFamily="18" charset="0"/>
              </a:defRPr>
            </a:lvl1pPr>
            <a:lvl2pPr>
              <a:defRPr sz="2400">
                <a:solidFill>
                  <a:srgbClr val="003D7D"/>
                </a:solidFill>
                <a:latin typeface="Baskerville Old Face" pitchFamily="18" charset="0"/>
              </a:defRPr>
            </a:lvl2pPr>
            <a:lvl3pPr>
              <a:defRPr sz="2000">
                <a:solidFill>
                  <a:srgbClr val="003D7D"/>
                </a:solidFill>
                <a:latin typeface="Baskerville Old Face" pitchFamily="18" charset="0"/>
              </a:defRPr>
            </a:lvl3pPr>
            <a:lvl4pPr>
              <a:defRPr sz="1800">
                <a:solidFill>
                  <a:srgbClr val="003D7D"/>
                </a:solidFill>
                <a:latin typeface="Baskerville Old Face" pitchFamily="18" charset="0"/>
              </a:defRPr>
            </a:lvl4pPr>
            <a:lvl5pPr>
              <a:defRPr sz="1800">
                <a:solidFill>
                  <a:srgbClr val="003D7D"/>
                </a:solidFill>
                <a:latin typeface="Baskerville Old Face"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solidFill>
                  <a:srgbClr val="A88710"/>
                </a:solidFill>
                <a:latin typeface="Baskerville Old Face"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800">
                <a:solidFill>
                  <a:srgbClr val="003D7D"/>
                </a:solidFill>
                <a:latin typeface="Baskerville Old Face" pitchFamily="18" charset="0"/>
              </a:defRPr>
            </a:lvl1pPr>
            <a:lvl2pPr>
              <a:defRPr sz="2400">
                <a:solidFill>
                  <a:srgbClr val="003D7D"/>
                </a:solidFill>
                <a:latin typeface="Baskerville Old Face" pitchFamily="18" charset="0"/>
              </a:defRPr>
            </a:lvl2pPr>
            <a:lvl3pPr>
              <a:defRPr sz="2000">
                <a:solidFill>
                  <a:srgbClr val="003D7D"/>
                </a:solidFill>
                <a:latin typeface="Baskerville Old Face" pitchFamily="18" charset="0"/>
              </a:defRPr>
            </a:lvl3pPr>
            <a:lvl4pPr>
              <a:defRPr sz="1800">
                <a:solidFill>
                  <a:srgbClr val="003D7D"/>
                </a:solidFill>
                <a:latin typeface="Baskerville Old Face" pitchFamily="18" charset="0"/>
              </a:defRPr>
            </a:lvl4pPr>
            <a:lvl5pPr>
              <a:defRPr sz="1800">
                <a:solidFill>
                  <a:srgbClr val="003D7D"/>
                </a:solidFill>
                <a:latin typeface="Baskerville Old Face"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3876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6275040" cy="1143000"/>
          </a:xfrm>
          <a:prstGeom prst="rect">
            <a:avLst/>
          </a:prstGeom>
        </p:spPr>
        <p:txBody>
          <a:bodyPr/>
          <a:lstStyle>
            <a:lvl1pPr algn="l">
              <a:defRPr sz="3600">
                <a:solidFill>
                  <a:srgbClr val="003D7D"/>
                </a:solidFill>
                <a:latin typeface="Baskerville Old Face" pitchFamily="18" charset="0"/>
              </a:defRPr>
            </a:lvl1pPr>
          </a:lstStyle>
          <a:p>
            <a:r>
              <a:rPr lang="en-US" dirty="0"/>
              <a:t>Click to edit Master title style</a:t>
            </a:r>
            <a:endParaRPr lang="en-GB" dirty="0"/>
          </a:p>
        </p:txBody>
      </p:sp>
      <p:pic>
        <p:nvPicPr>
          <p:cNvPr id="3" name="Picture 8" descr="surrey powerpoint2"/>
          <p:cNvPicPr>
            <a:picLocks noChangeArrowheads="1"/>
          </p:cNvPicPr>
          <p:nvPr userDrawn="1"/>
        </p:nvPicPr>
        <p:blipFill>
          <a:blip r:embed="rId2" cstate="print"/>
          <a:srcRect l="69194" t="757" r="1292" b="80270"/>
          <a:stretch>
            <a:fillRect/>
          </a:stretch>
        </p:blipFill>
        <p:spPr bwMode="auto">
          <a:xfrm>
            <a:off x="6443663" y="0"/>
            <a:ext cx="2700337" cy="1223963"/>
          </a:xfrm>
          <a:prstGeom prst="rect">
            <a:avLst/>
          </a:prstGeom>
          <a:noFill/>
        </p:spPr>
      </p:pic>
    </p:spTree>
    <p:extLst>
      <p:ext uri="{BB962C8B-B14F-4D97-AF65-F5344CB8AC3E}">
        <p14:creationId xmlns:p14="http://schemas.microsoft.com/office/powerpoint/2010/main" val="960999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8" descr="surrey powerpoint2"/>
          <p:cNvPicPr>
            <a:picLocks noChangeArrowheads="1"/>
          </p:cNvPicPr>
          <p:nvPr userDrawn="1"/>
        </p:nvPicPr>
        <p:blipFill>
          <a:blip r:embed="rId2" cstate="print"/>
          <a:srcRect l="69194" t="757" r="1292" b="80270"/>
          <a:stretch>
            <a:fillRect/>
          </a:stretch>
        </p:blipFill>
        <p:spPr bwMode="auto">
          <a:xfrm>
            <a:off x="6443663" y="0"/>
            <a:ext cx="2700337" cy="1223963"/>
          </a:xfrm>
          <a:prstGeom prst="rect">
            <a:avLst/>
          </a:prstGeom>
          <a:noFill/>
        </p:spPr>
      </p:pic>
    </p:spTree>
    <p:extLst>
      <p:ext uri="{BB962C8B-B14F-4D97-AF65-F5344CB8AC3E}">
        <p14:creationId xmlns:p14="http://schemas.microsoft.com/office/powerpoint/2010/main" val="19319964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2920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36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7" name="Picture 6" descr="PPT_BAR_T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46124"/>
            <a:ext cx="9144000" cy="811876"/>
          </a:xfrm>
          <a:prstGeom prst="rect">
            <a:avLst/>
          </a:prstGeom>
        </p:spPr>
      </p:pic>
      <p:sp>
        <p:nvSpPr>
          <p:cNvPr id="8" name="Date Placeholder 3"/>
          <p:cNvSpPr>
            <a:spLocks noGrp="1"/>
          </p:cNvSpPr>
          <p:nvPr>
            <p:ph type="dt" sz="half" idx="10"/>
          </p:nvPr>
        </p:nvSpPr>
        <p:spPr>
          <a:xfrm>
            <a:off x="990602" y="6356352"/>
            <a:ext cx="1789144" cy="365125"/>
          </a:xfrm>
        </p:spPr>
        <p:txBody>
          <a:bodyPr/>
          <a:lstStyle>
            <a:lvl1pPr>
              <a:defRPr/>
            </a:lvl1pPr>
          </a:lstStyle>
          <a:p>
            <a:pPr>
              <a:defRPr/>
            </a:pPr>
            <a:fld id="{7475B0B2-2477-4843-813D-7EF960C4A893}" type="datetimeFigureOut">
              <a:rPr lang="en-US"/>
              <a:pPr>
                <a:defRPr/>
              </a:pPr>
              <a:t>7/16/18</a:t>
            </a:fld>
            <a:endParaRPr lang="en-US"/>
          </a:p>
        </p:txBody>
      </p:sp>
      <p:sp>
        <p:nvSpPr>
          <p:cNvPr id="9" name="Footer Placeholder 4"/>
          <p:cNvSpPr>
            <a:spLocks noGrp="1"/>
          </p:cNvSpPr>
          <p:nvPr>
            <p:ph type="ftr" sz="quarter" idx="11"/>
          </p:nvPr>
        </p:nvSpPr>
        <p:spPr>
          <a:xfrm>
            <a:off x="2988409" y="6356352"/>
            <a:ext cx="2387361" cy="365125"/>
          </a:xfrm>
        </p:spPr>
        <p:txBody>
          <a:bodyPr/>
          <a:lstStyle>
            <a:lvl1pPr>
              <a:defRPr/>
            </a:lvl1pPr>
          </a:lstStyle>
          <a:p>
            <a:pPr>
              <a:defRPr/>
            </a:pPr>
            <a:endParaRPr lang="en-US" dirty="0"/>
          </a:p>
        </p:txBody>
      </p:sp>
      <p:sp>
        <p:nvSpPr>
          <p:cNvPr id="10" name="Slide Number Placeholder 5"/>
          <p:cNvSpPr>
            <a:spLocks noGrp="1"/>
          </p:cNvSpPr>
          <p:nvPr>
            <p:ph type="sldNum" sz="quarter" idx="12"/>
          </p:nvPr>
        </p:nvSpPr>
        <p:spPr>
          <a:xfrm>
            <a:off x="5551501" y="6356352"/>
            <a:ext cx="1377991" cy="365125"/>
          </a:xfrm>
        </p:spPr>
        <p:txBody>
          <a:bodyPr/>
          <a:lstStyle>
            <a:lvl1pPr>
              <a:defRPr/>
            </a:lvl1pPr>
          </a:lstStyle>
          <a:p>
            <a:pPr>
              <a:defRPr/>
            </a:pPr>
            <a:fld id="{C5DAB707-8FED-CF4E-9956-4BBB2612EE60}" type="slidenum">
              <a:rPr lang="en-US"/>
              <a:pPr>
                <a:defRPr/>
              </a:pPr>
              <a:t>‹#›</a:t>
            </a:fld>
            <a:endParaRPr lang="en-US"/>
          </a:p>
        </p:txBody>
      </p:sp>
    </p:spTree>
    <p:extLst>
      <p:ext uri="{BB962C8B-B14F-4D97-AF65-F5344CB8AC3E}">
        <p14:creationId xmlns:p14="http://schemas.microsoft.com/office/powerpoint/2010/main" val="38838634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64994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05515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7893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90598"/>
            <a:ext cx="82296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332039"/>
            <a:ext cx="4038600" cy="381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332039"/>
            <a:ext cx="4038600" cy="381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PT_BAR_T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46124"/>
            <a:ext cx="9144000" cy="811876"/>
          </a:xfrm>
          <a:prstGeom prst="rect">
            <a:avLst/>
          </a:prstGeom>
        </p:spPr>
      </p:pic>
      <p:sp>
        <p:nvSpPr>
          <p:cNvPr id="9" name="Date Placeholder 3"/>
          <p:cNvSpPr>
            <a:spLocks noGrp="1"/>
          </p:cNvSpPr>
          <p:nvPr>
            <p:ph type="dt" sz="half" idx="10"/>
          </p:nvPr>
        </p:nvSpPr>
        <p:spPr>
          <a:xfrm>
            <a:off x="990602" y="6356352"/>
            <a:ext cx="1789144" cy="365125"/>
          </a:xfrm>
        </p:spPr>
        <p:txBody>
          <a:bodyPr/>
          <a:lstStyle>
            <a:lvl1pPr>
              <a:defRPr/>
            </a:lvl1pPr>
          </a:lstStyle>
          <a:p>
            <a:pPr>
              <a:defRPr/>
            </a:pPr>
            <a:fld id="{7475B0B2-2477-4843-813D-7EF960C4A893}" type="datetimeFigureOut">
              <a:rPr lang="en-US"/>
              <a:pPr>
                <a:defRPr/>
              </a:pPr>
              <a:t>7/16/18</a:t>
            </a:fld>
            <a:endParaRPr lang="en-US"/>
          </a:p>
        </p:txBody>
      </p:sp>
      <p:sp>
        <p:nvSpPr>
          <p:cNvPr id="10" name="Footer Placeholder 4"/>
          <p:cNvSpPr>
            <a:spLocks noGrp="1"/>
          </p:cNvSpPr>
          <p:nvPr>
            <p:ph type="ftr" sz="quarter" idx="11"/>
          </p:nvPr>
        </p:nvSpPr>
        <p:spPr>
          <a:xfrm>
            <a:off x="2988409" y="6356352"/>
            <a:ext cx="2387361" cy="365125"/>
          </a:xfrm>
        </p:spPr>
        <p:txBody>
          <a:bodyPr/>
          <a:lstStyle>
            <a:lvl1pPr>
              <a:defRPr/>
            </a:lvl1pPr>
          </a:lstStyle>
          <a:p>
            <a:pPr>
              <a:defRPr/>
            </a:pPr>
            <a:endParaRPr lang="en-US" dirty="0"/>
          </a:p>
        </p:txBody>
      </p:sp>
      <p:sp>
        <p:nvSpPr>
          <p:cNvPr id="11" name="Slide Number Placeholder 5"/>
          <p:cNvSpPr>
            <a:spLocks noGrp="1"/>
          </p:cNvSpPr>
          <p:nvPr>
            <p:ph type="sldNum" sz="quarter" idx="12"/>
          </p:nvPr>
        </p:nvSpPr>
        <p:spPr>
          <a:xfrm>
            <a:off x="5551501" y="6356352"/>
            <a:ext cx="1377991" cy="365125"/>
          </a:xfrm>
        </p:spPr>
        <p:txBody>
          <a:bodyPr/>
          <a:lstStyle>
            <a:lvl1pPr>
              <a:defRPr/>
            </a:lvl1pPr>
          </a:lstStyle>
          <a:p>
            <a:pPr>
              <a:defRPr/>
            </a:pPr>
            <a:fld id="{C5DAB707-8FED-CF4E-9956-4BBB2612EE60}" type="slidenum">
              <a:rPr lang="en-US"/>
              <a:pPr>
                <a:defRPr/>
              </a:pPr>
              <a:t>‹#›</a:t>
            </a:fld>
            <a:endParaRPr lang="en-US"/>
          </a:p>
        </p:txBody>
      </p:sp>
    </p:spTree>
    <p:extLst>
      <p:ext uri="{BB962C8B-B14F-4D97-AF65-F5344CB8AC3E}">
        <p14:creationId xmlns:p14="http://schemas.microsoft.com/office/powerpoint/2010/main" val="133894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3784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3018178"/>
            <a:ext cx="4040188" cy="3153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23784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3018178"/>
            <a:ext cx="4041775" cy="3153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PPT_BAR_T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46124"/>
            <a:ext cx="9144000" cy="811876"/>
          </a:xfrm>
          <a:prstGeom prst="rect">
            <a:avLst/>
          </a:prstGeom>
        </p:spPr>
      </p:pic>
      <p:sp>
        <p:nvSpPr>
          <p:cNvPr id="11" name="Date Placeholder 3"/>
          <p:cNvSpPr>
            <a:spLocks noGrp="1"/>
          </p:cNvSpPr>
          <p:nvPr>
            <p:ph type="dt" sz="half" idx="10"/>
          </p:nvPr>
        </p:nvSpPr>
        <p:spPr>
          <a:xfrm>
            <a:off x="990602" y="6356352"/>
            <a:ext cx="1789144" cy="365125"/>
          </a:xfrm>
        </p:spPr>
        <p:txBody>
          <a:bodyPr/>
          <a:lstStyle>
            <a:lvl1pPr>
              <a:defRPr/>
            </a:lvl1pPr>
          </a:lstStyle>
          <a:p>
            <a:pPr>
              <a:defRPr/>
            </a:pPr>
            <a:fld id="{7475B0B2-2477-4843-813D-7EF960C4A893}" type="datetimeFigureOut">
              <a:rPr lang="en-US"/>
              <a:pPr>
                <a:defRPr/>
              </a:pPr>
              <a:t>7/16/18</a:t>
            </a:fld>
            <a:endParaRPr lang="en-US"/>
          </a:p>
        </p:txBody>
      </p:sp>
      <p:sp>
        <p:nvSpPr>
          <p:cNvPr id="12" name="Footer Placeholder 4"/>
          <p:cNvSpPr>
            <a:spLocks noGrp="1"/>
          </p:cNvSpPr>
          <p:nvPr>
            <p:ph type="ftr" sz="quarter" idx="11"/>
          </p:nvPr>
        </p:nvSpPr>
        <p:spPr>
          <a:xfrm>
            <a:off x="2988409" y="6356352"/>
            <a:ext cx="2387361" cy="365125"/>
          </a:xfrm>
        </p:spPr>
        <p:txBody>
          <a:bodyPr/>
          <a:lstStyle>
            <a:lvl1pPr>
              <a:defRPr/>
            </a:lvl1pPr>
          </a:lstStyle>
          <a:p>
            <a:pPr>
              <a:defRPr/>
            </a:pPr>
            <a:endParaRPr lang="en-US" dirty="0"/>
          </a:p>
        </p:txBody>
      </p:sp>
      <p:sp>
        <p:nvSpPr>
          <p:cNvPr id="13" name="Slide Number Placeholder 5"/>
          <p:cNvSpPr>
            <a:spLocks noGrp="1"/>
          </p:cNvSpPr>
          <p:nvPr>
            <p:ph type="sldNum" sz="quarter" idx="12"/>
          </p:nvPr>
        </p:nvSpPr>
        <p:spPr>
          <a:xfrm>
            <a:off x="5551501" y="6356352"/>
            <a:ext cx="1377991" cy="365125"/>
          </a:xfrm>
        </p:spPr>
        <p:txBody>
          <a:bodyPr/>
          <a:lstStyle>
            <a:lvl1pPr>
              <a:defRPr/>
            </a:lvl1pPr>
          </a:lstStyle>
          <a:p>
            <a:pPr>
              <a:defRPr/>
            </a:pPr>
            <a:fld id="{C5DAB707-8FED-CF4E-9956-4BBB2612EE60}" type="slidenum">
              <a:rPr lang="en-US"/>
              <a:pPr>
                <a:defRPr/>
              </a:pPr>
              <a:t>‹#›</a:t>
            </a:fld>
            <a:endParaRPr lang="en-US"/>
          </a:p>
        </p:txBody>
      </p:sp>
    </p:spTree>
    <p:extLst>
      <p:ext uri="{BB962C8B-B14F-4D97-AF65-F5344CB8AC3E}">
        <p14:creationId xmlns:p14="http://schemas.microsoft.com/office/powerpoint/2010/main" val="2050925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descr="PPT_BAR_T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46124"/>
            <a:ext cx="9144000" cy="811876"/>
          </a:xfrm>
          <a:prstGeom prst="rect">
            <a:avLst/>
          </a:prstGeom>
        </p:spPr>
      </p:pic>
      <p:sp>
        <p:nvSpPr>
          <p:cNvPr id="7" name="Date Placeholder 3"/>
          <p:cNvSpPr>
            <a:spLocks noGrp="1"/>
          </p:cNvSpPr>
          <p:nvPr>
            <p:ph type="dt" sz="half" idx="10"/>
          </p:nvPr>
        </p:nvSpPr>
        <p:spPr>
          <a:xfrm>
            <a:off x="990602" y="6356352"/>
            <a:ext cx="1789144" cy="365125"/>
          </a:xfrm>
        </p:spPr>
        <p:txBody>
          <a:bodyPr/>
          <a:lstStyle>
            <a:lvl1pPr>
              <a:defRPr/>
            </a:lvl1pPr>
          </a:lstStyle>
          <a:p>
            <a:pPr>
              <a:defRPr/>
            </a:pPr>
            <a:fld id="{7475B0B2-2477-4843-813D-7EF960C4A893}" type="datetimeFigureOut">
              <a:rPr lang="en-US"/>
              <a:pPr>
                <a:defRPr/>
              </a:pPr>
              <a:t>7/16/18</a:t>
            </a:fld>
            <a:endParaRPr lang="en-US"/>
          </a:p>
        </p:txBody>
      </p:sp>
      <p:sp>
        <p:nvSpPr>
          <p:cNvPr id="8" name="Footer Placeholder 4"/>
          <p:cNvSpPr>
            <a:spLocks noGrp="1"/>
          </p:cNvSpPr>
          <p:nvPr>
            <p:ph type="ftr" sz="quarter" idx="11"/>
          </p:nvPr>
        </p:nvSpPr>
        <p:spPr>
          <a:xfrm>
            <a:off x="2988409" y="6356352"/>
            <a:ext cx="2387361" cy="365125"/>
          </a:xfr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5551501" y="6356352"/>
            <a:ext cx="1377991" cy="365125"/>
          </a:xfrm>
        </p:spPr>
        <p:txBody>
          <a:bodyPr/>
          <a:lstStyle>
            <a:lvl1pPr>
              <a:defRPr/>
            </a:lvl1pPr>
          </a:lstStyle>
          <a:p>
            <a:pPr>
              <a:defRPr/>
            </a:pPr>
            <a:fld id="{C5DAB707-8FED-CF4E-9956-4BBB2612EE60}" type="slidenum">
              <a:rPr lang="en-US"/>
              <a:pPr>
                <a:defRPr/>
              </a:pPr>
              <a:t>‹#›</a:t>
            </a:fld>
            <a:endParaRPr lang="en-US"/>
          </a:p>
        </p:txBody>
      </p:sp>
    </p:spTree>
    <p:extLst>
      <p:ext uri="{BB962C8B-B14F-4D97-AF65-F5344CB8AC3E}">
        <p14:creationId xmlns:p14="http://schemas.microsoft.com/office/powerpoint/2010/main" val="2631002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PPT_BAR_T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46124"/>
            <a:ext cx="9144000" cy="811876"/>
          </a:xfrm>
          <a:prstGeom prst="rect">
            <a:avLst/>
          </a:prstGeom>
        </p:spPr>
      </p:pic>
      <p:sp>
        <p:nvSpPr>
          <p:cNvPr id="6" name="Date Placeholder 3"/>
          <p:cNvSpPr>
            <a:spLocks noGrp="1"/>
          </p:cNvSpPr>
          <p:nvPr>
            <p:ph type="dt" sz="half" idx="10"/>
          </p:nvPr>
        </p:nvSpPr>
        <p:spPr>
          <a:xfrm>
            <a:off x="990602" y="6356352"/>
            <a:ext cx="1789144" cy="365125"/>
          </a:xfrm>
        </p:spPr>
        <p:txBody>
          <a:bodyPr/>
          <a:lstStyle>
            <a:lvl1pPr>
              <a:defRPr/>
            </a:lvl1pPr>
          </a:lstStyle>
          <a:p>
            <a:pPr>
              <a:defRPr/>
            </a:pPr>
            <a:fld id="{7475B0B2-2477-4843-813D-7EF960C4A893}" type="datetimeFigureOut">
              <a:rPr lang="en-US"/>
              <a:pPr>
                <a:defRPr/>
              </a:pPr>
              <a:t>7/16/18</a:t>
            </a:fld>
            <a:endParaRPr lang="en-US"/>
          </a:p>
        </p:txBody>
      </p:sp>
      <p:sp>
        <p:nvSpPr>
          <p:cNvPr id="7" name="Footer Placeholder 4"/>
          <p:cNvSpPr>
            <a:spLocks noGrp="1"/>
          </p:cNvSpPr>
          <p:nvPr>
            <p:ph type="ftr" sz="quarter" idx="11"/>
          </p:nvPr>
        </p:nvSpPr>
        <p:spPr>
          <a:xfrm>
            <a:off x="2988409" y="6356352"/>
            <a:ext cx="2387361" cy="365125"/>
          </a:xfrm>
        </p:spPr>
        <p:txBody>
          <a:bodyPr/>
          <a:lstStyle>
            <a:lvl1pPr>
              <a:defRPr/>
            </a:lvl1pPr>
          </a:lstStyle>
          <a:p>
            <a:pPr>
              <a:defRPr/>
            </a:pPr>
            <a:endParaRPr lang="en-US" dirty="0"/>
          </a:p>
        </p:txBody>
      </p:sp>
      <p:sp>
        <p:nvSpPr>
          <p:cNvPr id="8" name="Slide Number Placeholder 5"/>
          <p:cNvSpPr>
            <a:spLocks noGrp="1"/>
          </p:cNvSpPr>
          <p:nvPr>
            <p:ph type="sldNum" sz="quarter" idx="12"/>
          </p:nvPr>
        </p:nvSpPr>
        <p:spPr>
          <a:xfrm>
            <a:off x="5551501" y="6356352"/>
            <a:ext cx="1377991" cy="365125"/>
          </a:xfrm>
        </p:spPr>
        <p:txBody>
          <a:bodyPr/>
          <a:lstStyle>
            <a:lvl1pPr>
              <a:defRPr/>
            </a:lvl1pPr>
          </a:lstStyle>
          <a:p>
            <a:pPr>
              <a:defRPr/>
            </a:pPr>
            <a:fld id="{C5DAB707-8FED-CF4E-9956-4BBB2612EE60}" type="slidenum">
              <a:rPr lang="en-US"/>
              <a:pPr>
                <a:defRPr/>
              </a:pPr>
              <a:t>‹#›</a:t>
            </a:fld>
            <a:endParaRPr lang="en-US"/>
          </a:p>
        </p:txBody>
      </p:sp>
    </p:spTree>
    <p:extLst>
      <p:ext uri="{BB962C8B-B14F-4D97-AF65-F5344CB8AC3E}">
        <p14:creationId xmlns:p14="http://schemas.microsoft.com/office/powerpoint/2010/main" val="1667980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29792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297922"/>
            <a:ext cx="5111750" cy="49181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459973"/>
            <a:ext cx="3008313" cy="37560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8" name="Picture 7" descr="PPT_BAR_T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46124"/>
            <a:ext cx="9144000" cy="811876"/>
          </a:xfrm>
          <a:prstGeom prst="rect">
            <a:avLst/>
          </a:prstGeom>
        </p:spPr>
      </p:pic>
      <p:sp>
        <p:nvSpPr>
          <p:cNvPr id="9" name="Date Placeholder 3"/>
          <p:cNvSpPr>
            <a:spLocks noGrp="1"/>
          </p:cNvSpPr>
          <p:nvPr>
            <p:ph type="dt" sz="half" idx="10"/>
          </p:nvPr>
        </p:nvSpPr>
        <p:spPr>
          <a:xfrm>
            <a:off x="990602" y="6356352"/>
            <a:ext cx="1789144" cy="365125"/>
          </a:xfrm>
        </p:spPr>
        <p:txBody>
          <a:bodyPr/>
          <a:lstStyle>
            <a:lvl1pPr>
              <a:defRPr/>
            </a:lvl1pPr>
          </a:lstStyle>
          <a:p>
            <a:pPr>
              <a:defRPr/>
            </a:pPr>
            <a:fld id="{7475B0B2-2477-4843-813D-7EF960C4A893}" type="datetimeFigureOut">
              <a:rPr lang="en-US"/>
              <a:pPr>
                <a:defRPr/>
              </a:pPr>
              <a:t>7/16/18</a:t>
            </a:fld>
            <a:endParaRPr lang="en-US"/>
          </a:p>
        </p:txBody>
      </p:sp>
      <p:sp>
        <p:nvSpPr>
          <p:cNvPr id="10" name="Footer Placeholder 4"/>
          <p:cNvSpPr>
            <a:spLocks noGrp="1"/>
          </p:cNvSpPr>
          <p:nvPr>
            <p:ph type="ftr" sz="quarter" idx="11"/>
          </p:nvPr>
        </p:nvSpPr>
        <p:spPr>
          <a:xfrm>
            <a:off x="2988409" y="6356352"/>
            <a:ext cx="2387361" cy="365125"/>
          </a:xfrm>
        </p:spPr>
        <p:txBody>
          <a:bodyPr/>
          <a:lstStyle>
            <a:lvl1pPr>
              <a:defRPr/>
            </a:lvl1pPr>
          </a:lstStyle>
          <a:p>
            <a:pPr>
              <a:defRPr/>
            </a:pPr>
            <a:endParaRPr lang="en-US" dirty="0"/>
          </a:p>
        </p:txBody>
      </p:sp>
      <p:sp>
        <p:nvSpPr>
          <p:cNvPr id="11" name="Slide Number Placeholder 5"/>
          <p:cNvSpPr>
            <a:spLocks noGrp="1"/>
          </p:cNvSpPr>
          <p:nvPr>
            <p:ph type="sldNum" sz="quarter" idx="12"/>
          </p:nvPr>
        </p:nvSpPr>
        <p:spPr>
          <a:xfrm>
            <a:off x="5551501" y="6356352"/>
            <a:ext cx="1377991" cy="365125"/>
          </a:xfrm>
        </p:spPr>
        <p:txBody>
          <a:bodyPr/>
          <a:lstStyle>
            <a:lvl1pPr>
              <a:defRPr/>
            </a:lvl1pPr>
          </a:lstStyle>
          <a:p>
            <a:pPr>
              <a:defRPr/>
            </a:pPr>
            <a:fld id="{C5DAB707-8FED-CF4E-9956-4BBB2612EE60}" type="slidenum">
              <a:rPr lang="en-US"/>
              <a:pPr>
                <a:defRPr/>
              </a:pPr>
              <a:t>‹#›</a:t>
            </a:fld>
            <a:endParaRPr lang="en-US"/>
          </a:p>
        </p:txBody>
      </p:sp>
    </p:spTree>
    <p:extLst>
      <p:ext uri="{BB962C8B-B14F-4D97-AF65-F5344CB8AC3E}">
        <p14:creationId xmlns:p14="http://schemas.microsoft.com/office/powerpoint/2010/main" val="2318122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6559" y="1082184"/>
            <a:ext cx="1951098" cy="134862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 y="726484"/>
            <a:ext cx="6952117" cy="521408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7106559" y="2730188"/>
            <a:ext cx="1951098" cy="32103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8" name="Picture 7" descr="PPT_BAR_T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46124"/>
            <a:ext cx="9144000" cy="811876"/>
          </a:xfrm>
          <a:prstGeom prst="rect">
            <a:avLst/>
          </a:prstGeom>
        </p:spPr>
      </p:pic>
      <p:sp>
        <p:nvSpPr>
          <p:cNvPr id="9" name="Date Placeholder 3"/>
          <p:cNvSpPr>
            <a:spLocks noGrp="1"/>
          </p:cNvSpPr>
          <p:nvPr>
            <p:ph type="dt" sz="half" idx="10"/>
          </p:nvPr>
        </p:nvSpPr>
        <p:spPr>
          <a:xfrm>
            <a:off x="990602" y="6356352"/>
            <a:ext cx="1789144" cy="365125"/>
          </a:xfrm>
        </p:spPr>
        <p:txBody>
          <a:bodyPr/>
          <a:lstStyle>
            <a:lvl1pPr>
              <a:defRPr/>
            </a:lvl1pPr>
          </a:lstStyle>
          <a:p>
            <a:pPr>
              <a:defRPr/>
            </a:pPr>
            <a:fld id="{7475B0B2-2477-4843-813D-7EF960C4A893}" type="datetimeFigureOut">
              <a:rPr lang="en-US"/>
              <a:pPr>
                <a:defRPr/>
              </a:pPr>
              <a:t>7/16/18</a:t>
            </a:fld>
            <a:endParaRPr lang="en-US"/>
          </a:p>
        </p:txBody>
      </p:sp>
      <p:sp>
        <p:nvSpPr>
          <p:cNvPr id="10" name="Footer Placeholder 4"/>
          <p:cNvSpPr>
            <a:spLocks noGrp="1"/>
          </p:cNvSpPr>
          <p:nvPr>
            <p:ph type="ftr" sz="quarter" idx="11"/>
          </p:nvPr>
        </p:nvSpPr>
        <p:spPr>
          <a:xfrm>
            <a:off x="2988409" y="6356352"/>
            <a:ext cx="2387361" cy="365125"/>
          </a:xfrm>
        </p:spPr>
        <p:txBody>
          <a:bodyPr/>
          <a:lstStyle>
            <a:lvl1pPr>
              <a:defRPr/>
            </a:lvl1pPr>
          </a:lstStyle>
          <a:p>
            <a:pPr>
              <a:defRPr/>
            </a:pPr>
            <a:endParaRPr lang="en-US" dirty="0"/>
          </a:p>
        </p:txBody>
      </p:sp>
      <p:sp>
        <p:nvSpPr>
          <p:cNvPr id="11" name="Slide Number Placeholder 5"/>
          <p:cNvSpPr>
            <a:spLocks noGrp="1"/>
          </p:cNvSpPr>
          <p:nvPr>
            <p:ph type="sldNum" sz="quarter" idx="12"/>
          </p:nvPr>
        </p:nvSpPr>
        <p:spPr>
          <a:xfrm>
            <a:off x="5551501" y="6356352"/>
            <a:ext cx="1377991" cy="365125"/>
          </a:xfrm>
        </p:spPr>
        <p:txBody>
          <a:bodyPr/>
          <a:lstStyle>
            <a:lvl1pPr>
              <a:defRPr/>
            </a:lvl1pPr>
          </a:lstStyle>
          <a:p>
            <a:pPr>
              <a:defRPr/>
            </a:pPr>
            <a:fld id="{C5DAB707-8FED-CF4E-9956-4BBB2612EE60}" type="slidenum">
              <a:rPr lang="en-US"/>
              <a:pPr>
                <a:defRPr/>
              </a:pPr>
              <a:t>‹#›</a:t>
            </a:fld>
            <a:endParaRPr lang="en-US"/>
          </a:p>
        </p:txBody>
      </p:sp>
    </p:spTree>
    <p:extLst>
      <p:ext uri="{BB962C8B-B14F-4D97-AF65-F5344CB8AC3E}">
        <p14:creationId xmlns:p14="http://schemas.microsoft.com/office/powerpoint/2010/main" val="673645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theme" Target="../theme/theme2.xml"/><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theme" Target="../theme/theme3.xml"/><Relationship Id="rId13" Type="http://schemas.openxmlformats.org/officeDocument/2006/relationships/image" Target="../media/image3.jpeg"/><Relationship Id="rId14" Type="http://schemas.openxmlformats.org/officeDocument/2006/relationships/image" Target="../media/image4.jpeg"/><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2350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2378077"/>
            <a:ext cx="82296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90CCF7FA-4D6C-1E4A-AD4C-BA4E72E6B0AE}" type="datetimeFigureOut">
              <a:rPr lang="en-US"/>
              <a:pPr>
                <a:defRPr/>
              </a:pPr>
              <a:t>7/16/18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6EEFFC28-45CC-864E-835A-86F827430E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fontAlgn="base" hangingPunct="1">
        <a:spcBef>
          <a:spcPct val="0"/>
        </a:spcBef>
        <a:spcAft>
          <a:spcPct val="0"/>
        </a:spcAft>
        <a:defRPr sz="40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4000" b="1">
          <a:solidFill>
            <a:schemeClr val="tx1"/>
          </a:solidFill>
          <a:latin typeface="Arial" charset="0"/>
          <a:ea typeface="ＭＳ Ｐゴシック" charset="0"/>
        </a:defRPr>
      </a:lvl2pPr>
      <a:lvl3pPr algn="ctr" defTabSz="457200" rtl="0" eaLnBrk="1" fontAlgn="base" hangingPunct="1">
        <a:spcBef>
          <a:spcPct val="0"/>
        </a:spcBef>
        <a:spcAft>
          <a:spcPct val="0"/>
        </a:spcAft>
        <a:defRPr sz="4000" b="1">
          <a:solidFill>
            <a:schemeClr val="tx1"/>
          </a:solidFill>
          <a:latin typeface="Arial" charset="0"/>
          <a:ea typeface="ＭＳ Ｐゴシック" charset="0"/>
        </a:defRPr>
      </a:lvl3pPr>
      <a:lvl4pPr algn="ctr" defTabSz="457200" rtl="0" eaLnBrk="1" fontAlgn="base" hangingPunct="1">
        <a:spcBef>
          <a:spcPct val="0"/>
        </a:spcBef>
        <a:spcAft>
          <a:spcPct val="0"/>
        </a:spcAft>
        <a:defRPr sz="4000" b="1">
          <a:solidFill>
            <a:schemeClr val="tx1"/>
          </a:solidFill>
          <a:latin typeface="Arial" charset="0"/>
          <a:ea typeface="ＭＳ Ｐゴシック" charset="0"/>
        </a:defRPr>
      </a:lvl4pPr>
      <a:lvl5pPr algn="ctr" defTabSz="457200" rtl="0" eaLnBrk="1" fontAlgn="base" hangingPunct="1">
        <a:spcBef>
          <a:spcPct val="0"/>
        </a:spcBef>
        <a:spcAft>
          <a:spcPct val="0"/>
        </a:spcAft>
        <a:defRPr sz="40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40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0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0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000" b="1">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3352" y="964692"/>
            <a:ext cx="5797296"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3352" y="2638047"/>
            <a:ext cx="5797296"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66072" y="6238816"/>
            <a:ext cx="2065310" cy="323968"/>
          </a:xfrm>
          <a:prstGeom prst="rect">
            <a:avLst/>
          </a:prstGeom>
        </p:spPr>
        <p:txBody>
          <a:bodyPr vert="horz" lIns="91440" tIns="45720" rIns="91440" bIns="45720" rtlCol="0" anchor="ctr"/>
          <a:lstStyle>
            <a:lvl1pPr algn="r">
              <a:defRPr sz="788">
                <a:solidFill>
                  <a:schemeClr val="tx1">
                    <a:alpha val="70000"/>
                  </a:schemeClr>
                </a:solidFill>
              </a:defRPr>
            </a:lvl1pPr>
          </a:lstStyle>
          <a:p>
            <a:fld id="{6FDA04B1-4138-3B4B-9AF8-A67599EC3C71}" type="datetimeFigureOut">
              <a:rPr lang="en-US" smtClean="0">
                <a:solidFill>
                  <a:srgbClr val="000000">
                    <a:alpha val="70000"/>
                  </a:srgbClr>
                </a:solidFill>
              </a:rPr>
              <a:pPr/>
              <a:t>7/16/18</a:t>
            </a:fld>
            <a:endParaRPr lang="en-US">
              <a:solidFill>
                <a:srgbClr val="000000">
                  <a:alpha val="70000"/>
                </a:srgbClr>
              </a:solidFill>
            </a:endParaRPr>
          </a:p>
        </p:txBody>
      </p:sp>
      <p:sp>
        <p:nvSpPr>
          <p:cNvPr id="5" name="Footer Placeholder 4"/>
          <p:cNvSpPr>
            <a:spLocks noGrp="1"/>
          </p:cNvSpPr>
          <p:nvPr>
            <p:ph type="ftr" sz="quarter" idx="3"/>
          </p:nvPr>
        </p:nvSpPr>
        <p:spPr>
          <a:xfrm>
            <a:off x="1200150" y="6236208"/>
            <a:ext cx="4425892" cy="32004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a:solidFill>
                <a:srgbClr val="000000">
                  <a:alpha val="70000"/>
                </a:srgbClr>
              </a:solidFill>
            </a:endParaRPr>
          </a:p>
        </p:txBody>
      </p:sp>
      <p:sp>
        <p:nvSpPr>
          <p:cNvPr id="6" name="Slide Number Placeholder 5"/>
          <p:cNvSpPr>
            <a:spLocks noGrp="1"/>
          </p:cNvSpPr>
          <p:nvPr>
            <p:ph type="sldNum" sz="quarter" idx="4"/>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55AE9B4E-5EA1-3C43-A499-3386FE45E3BF}" type="slidenum">
              <a:rPr lang="en-US" smtClean="0"/>
              <a:pPr/>
              <a:t>‹#›</a:t>
            </a:fld>
            <a:endParaRPr lang="en-US"/>
          </a:p>
        </p:txBody>
      </p:sp>
    </p:spTree>
    <p:extLst>
      <p:ext uri="{BB962C8B-B14F-4D97-AF65-F5344CB8AC3E}">
        <p14:creationId xmlns:p14="http://schemas.microsoft.com/office/powerpoint/2010/main" val="320334283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ctr" defTabSz="685800" rtl="0" eaLnBrk="1" latinLnBrk="0" hangingPunct="1">
        <a:lnSpc>
          <a:spcPct val="90000"/>
        </a:lnSpc>
        <a:spcBef>
          <a:spcPct val="0"/>
        </a:spcBef>
        <a:buNone/>
        <a:defRPr sz="2100" kern="1200" cap="all" spc="150" baseline="0">
          <a:solidFill>
            <a:schemeClr val="tx1">
              <a:lumMod val="85000"/>
              <a:lumOff val="15000"/>
            </a:schemeClr>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surrey powerpoint2"/>
          <p:cNvPicPr>
            <a:picLocks noChangeArrowheads="1"/>
          </p:cNvPicPr>
          <p:nvPr userDrawn="1"/>
        </p:nvPicPr>
        <p:blipFill>
          <a:blip r:embed="rId13" cstate="print"/>
          <a:srcRect l="66835" t="88174" r="1961" b="189"/>
          <a:stretch>
            <a:fillRect/>
          </a:stretch>
        </p:blipFill>
        <p:spPr bwMode="auto">
          <a:xfrm>
            <a:off x="6227763" y="6092825"/>
            <a:ext cx="2916237" cy="765175"/>
          </a:xfrm>
          <a:prstGeom prst="rect">
            <a:avLst/>
          </a:prstGeom>
          <a:noFill/>
        </p:spPr>
      </p:pic>
      <p:pic>
        <p:nvPicPr>
          <p:cNvPr id="1032" name="Picture 8" descr="surrey powerpoint2"/>
          <p:cNvPicPr>
            <a:picLocks noChangeArrowheads="1"/>
          </p:cNvPicPr>
          <p:nvPr userDrawn="1"/>
        </p:nvPicPr>
        <p:blipFill>
          <a:blip r:embed="rId14" cstate="print"/>
          <a:srcRect l="69194" t="757" r="1292" b="80270"/>
          <a:stretch>
            <a:fillRect/>
          </a:stretch>
        </p:blipFill>
        <p:spPr bwMode="auto">
          <a:xfrm>
            <a:off x="6443663" y="0"/>
            <a:ext cx="2700337" cy="1223963"/>
          </a:xfrm>
          <a:prstGeom prst="rect">
            <a:avLst/>
          </a:prstGeom>
          <a:noFill/>
        </p:spPr>
      </p:pic>
    </p:spTree>
    <p:extLst>
      <p:ext uri="{BB962C8B-B14F-4D97-AF65-F5344CB8AC3E}">
        <p14:creationId xmlns:p14="http://schemas.microsoft.com/office/powerpoint/2010/main" val="330837248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tiff"/><Relationship Id="rId3" Type="http://schemas.openxmlformats.org/officeDocument/2006/relationships/image" Target="../media/image6.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5" Type="http://schemas.openxmlformats.org/officeDocument/2006/relationships/image" Target="../media/image29.jpeg"/><Relationship Id="rId6" Type="http://schemas.microsoft.com/office/2007/relationships/hdphoto" Target="../media/hdphoto1.wdp"/><Relationship Id="rId7" Type="http://schemas.openxmlformats.org/officeDocument/2006/relationships/image" Target="../media/image30.png"/><Relationship Id="rId8" Type="http://schemas.openxmlformats.org/officeDocument/2006/relationships/image" Target="../media/image31.png"/><Relationship Id="rId1" Type="http://schemas.openxmlformats.org/officeDocument/2006/relationships/slideLayout" Target="../slideLayouts/slideLayout15.xml"/><Relationship Id="rId2" Type="http://schemas.openxmlformats.org/officeDocument/2006/relationships/hyperlink" Target="https://www.cdnetwork.org/wp-content/uploads/2016/10/bp1.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5" Type="http://schemas.openxmlformats.org/officeDocument/2006/relationships/image" Target="../media/image5.tiff"/><Relationship Id="rId1" Type="http://schemas.openxmlformats.org/officeDocument/2006/relationships/slideLayout" Target="../slideLayouts/slideLayout15.xml"/><Relationship Id="rId2"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32.png"/><Relationship Id="rId8" Type="http://schemas.openxmlformats.org/officeDocument/2006/relationships/image" Target="../media/image33.jpeg"/><Relationship Id="rId9" Type="http://schemas.openxmlformats.org/officeDocument/2006/relationships/image" Target="../media/image34.png"/><Relationship Id="rId10" Type="http://schemas.openxmlformats.org/officeDocument/2006/relationships/image" Target="../media/image5.tiff"/><Relationship Id="rId1" Type="http://schemas.openxmlformats.org/officeDocument/2006/relationships/slideLayout" Target="../slideLayouts/slideLayout15.xml"/><Relationship Id="rId2"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3.xml"/><Relationship Id="rId2"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emf"/><Relationship Id="rId6" Type="http://schemas.openxmlformats.org/officeDocument/2006/relationships/image" Target="../media/image5.tiff"/><Relationship Id="rId7" Type="http://schemas.openxmlformats.org/officeDocument/2006/relationships/image" Target="../media/image20.png"/><Relationship Id="rId8" Type="http://schemas.openxmlformats.org/officeDocument/2006/relationships/image" Target="../media/image21.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ctrTitle"/>
          </p:nvPr>
        </p:nvSpPr>
        <p:spPr>
          <a:xfrm>
            <a:off x="385895" y="1881045"/>
            <a:ext cx="8430934" cy="1470025"/>
          </a:xfrm>
        </p:spPr>
        <p:txBody>
          <a:bodyPr/>
          <a:lstStyle/>
          <a:p>
            <a:r>
              <a:rPr lang="en-US" dirty="0">
                <a:solidFill>
                  <a:schemeClr val="tx2">
                    <a:lumMod val="50000"/>
                  </a:schemeClr>
                </a:solidFill>
                <a:latin typeface="Arial" charset="0"/>
              </a:rPr>
              <a:t>People travel but data do not:</a:t>
            </a:r>
            <a:br>
              <a:rPr lang="en-US" dirty="0">
                <a:solidFill>
                  <a:schemeClr val="tx2">
                    <a:lumMod val="50000"/>
                  </a:schemeClr>
                </a:solidFill>
                <a:latin typeface="Arial" charset="0"/>
              </a:rPr>
            </a:br>
            <a:r>
              <a:rPr lang="en-US" sz="2400" dirty="0">
                <a:solidFill>
                  <a:schemeClr val="tx2">
                    <a:lumMod val="50000"/>
                  </a:schemeClr>
                </a:solidFill>
                <a:latin typeface="Arial" charset="0"/>
              </a:rPr>
              <a:t>How we compared PBRN data across three countries</a:t>
            </a:r>
            <a:endParaRPr lang="en-US" dirty="0">
              <a:solidFill>
                <a:schemeClr val="tx2">
                  <a:lumMod val="50000"/>
                </a:schemeClr>
              </a:solidFill>
              <a:latin typeface="Arial" charset="0"/>
            </a:endParaRPr>
          </a:p>
        </p:txBody>
      </p:sp>
      <p:sp>
        <p:nvSpPr>
          <p:cNvPr id="3" name="Subtitle 2"/>
          <p:cNvSpPr>
            <a:spLocks noGrp="1"/>
          </p:cNvSpPr>
          <p:nvPr>
            <p:ph type="subTitle" idx="1"/>
          </p:nvPr>
        </p:nvSpPr>
        <p:spPr>
          <a:xfrm>
            <a:off x="994777" y="3623310"/>
            <a:ext cx="7134208" cy="2114760"/>
          </a:xfrm>
        </p:spPr>
        <p:txBody>
          <a:bodyPr rtlCol="0">
            <a:normAutofit fontScale="70000" lnSpcReduction="20000"/>
          </a:bodyPr>
          <a:lstStyle/>
          <a:p>
            <a:pPr fontAlgn="auto">
              <a:spcAft>
                <a:spcPts val="0"/>
              </a:spcAft>
              <a:defRPr/>
            </a:pPr>
            <a:r>
              <a:rPr lang="en-US" dirty="0">
                <a:solidFill>
                  <a:schemeClr val="tx2">
                    <a:lumMod val="50000"/>
                  </a:schemeClr>
                </a:solidFill>
                <a:ea typeface="+mn-ea"/>
              </a:rPr>
              <a:t>NAPCRG PBRN conference</a:t>
            </a:r>
          </a:p>
          <a:p>
            <a:pPr fontAlgn="auto">
              <a:spcAft>
                <a:spcPts val="0"/>
              </a:spcAft>
              <a:defRPr/>
            </a:pPr>
            <a:r>
              <a:rPr lang="en-US" dirty="0">
                <a:solidFill>
                  <a:schemeClr val="tx2">
                    <a:lumMod val="50000"/>
                  </a:schemeClr>
                </a:solidFill>
                <a:ea typeface="+mn-ea"/>
              </a:rPr>
              <a:t>June 2018</a:t>
            </a:r>
          </a:p>
          <a:p>
            <a:pPr fontAlgn="auto">
              <a:spcAft>
                <a:spcPts val="0"/>
              </a:spcAft>
              <a:defRPr/>
            </a:pPr>
            <a:endParaRPr lang="en-US" dirty="0">
              <a:solidFill>
                <a:schemeClr val="tx2">
                  <a:lumMod val="50000"/>
                </a:schemeClr>
              </a:solidFill>
              <a:ea typeface="+mn-ea"/>
            </a:endParaRPr>
          </a:p>
          <a:p>
            <a:pPr fontAlgn="auto">
              <a:spcAft>
                <a:spcPts val="0"/>
              </a:spcAft>
              <a:defRPr/>
            </a:pPr>
            <a:r>
              <a:rPr lang="en-US" sz="2300" dirty="0">
                <a:solidFill>
                  <a:schemeClr val="tx2">
                    <a:lumMod val="50000"/>
                  </a:schemeClr>
                </a:solidFill>
                <a:ea typeface="+mn-ea"/>
              </a:rPr>
              <a:t>Michelle Greiver, MD;  Sumeet Kalia, MSc; </a:t>
            </a:r>
          </a:p>
          <a:p>
            <a:pPr fontAlgn="auto">
              <a:spcAft>
                <a:spcPts val="0"/>
              </a:spcAft>
              <a:defRPr/>
            </a:pPr>
            <a:r>
              <a:rPr lang="en-US" sz="2300" dirty="0">
                <a:solidFill>
                  <a:schemeClr val="tx2">
                    <a:lumMod val="50000"/>
                  </a:schemeClr>
                </a:solidFill>
                <a:ea typeface="+mn-ea"/>
              </a:rPr>
              <a:t>Simon de </a:t>
            </a:r>
            <a:r>
              <a:rPr lang="en-US" sz="2300" dirty="0" err="1">
                <a:solidFill>
                  <a:schemeClr val="tx2">
                    <a:lumMod val="50000"/>
                  </a:schemeClr>
                </a:solidFill>
                <a:ea typeface="+mn-ea"/>
              </a:rPr>
              <a:t>Lusignan</a:t>
            </a:r>
            <a:r>
              <a:rPr lang="en-US" sz="2300" dirty="0">
                <a:solidFill>
                  <a:schemeClr val="tx2">
                    <a:lumMod val="50000"/>
                  </a:schemeClr>
                </a:solidFill>
                <a:ea typeface="+mn-ea"/>
              </a:rPr>
              <a:t>, MD; Frank Sullivan, MD</a:t>
            </a:r>
            <a:r>
              <a:rPr lang="en-US" sz="2300">
                <a:solidFill>
                  <a:schemeClr val="tx2">
                    <a:lumMod val="50000"/>
                  </a:schemeClr>
                </a:solidFill>
                <a:ea typeface="+mn-ea"/>
              </a:rPr>
              <a:t>; </a:t>
            </a:r>
          </a:p>
          <a:p>
            <a:pPr fontAlgn="auto">
              <a:spcAft>
                <a:spcPts val="0"/>
              </a:spcAft>
              <a:defRPr/>
            </a:pPr>
            <a:r>
              <a:rPr lang="en-US" sz="2300">
                <a:solidFill>
                  <a:schemeClr val="tx2">
                    <a:lumMod val="50000"/>
                  </a:schemeClr>
                </a:solidFill>
                <a:ea typeface="+mn-ea"/>
              </a:rPr>
              <a:t>Amanda </a:t>
            </a:r>
            <a:r>
              <a:rPr lang="en-US" sz="2300" dirty="0">
                <a:solidFill>
                  <a:schemeClr val="tx2">
                    <a:lumMod val="50000"/>
                  </a:schemeClr>
                </a:solidFill>
                <a:ea typeface="+mn-ea"/>
              </a:rPr>
              <a:t>Cheng, MPH; Dena </a:t>
            </a:r>
            <a:r>
              <a:rPr lang="en-US" sz="2300" dirty="0" err="1">
                <a:solidFill>
                  <a:schemeClr val="tx2">
                    <a:lumMod val="50000"/>
                  </a:schemeClr>
                </a:solidFill>
                <a:ea typeface="+mn-ea"/>
              </a:rPr>
              <a:t>Moftah</a:t>
            </a:r>
            <a:r>
              <a:rPr lang="en-US" sz="2300" dirty="0">
                <a:solidFill>
                  <a:schemeClr val="tx2">
                    <a:lumMod val="50000"/>
                  </a:schemeClr>
                </a:solidFill>
                <a:ea typeface="+mn-ea"/>
              </a:rPr>
              <a:t>;</a:t>
            </a:r>
            <a:r>
              <a:rPr lang="en-US" sz="2300" dirty="0">
                <a:solidFill>
                  <a:schemeClr val="tx2">
                    <a:lumMod val="50000"/>
                  </a:schemeClr>
                </a:solidFill>
              </a:rPr>
              <a:t> </a:t>
            </a:r>
          </a:p>
          <a:p>
            <a:pPr fontAlgn="auto">
              <a:spcAft>
                <a:spcPts val="0"/>
              </a:spcAft>
              <a:defRPr/>
            </a:pPr>
            <a:r>
              <a:rPr lang="en-US" sz="2300" dirty="0">
                <a:solidFill>
                  <a:schemeClr val="tx2">
                    <a:lumMod val="50000"/>
                  </a:schemeClr>
                </a:solidFill>
              </a:rPr>
              <a:t>Jonathan N. Tobin, PhD</a:t>
            </a:r>
            <a:endParaRPr lang="en-US" sz="2300" dirty="0">
              <a:solidFill>
                <a:schemeClr val="tx2">
                  <a:lumMod val="50000"/>
                </a:schemeClr>
              </a:solidFill>
              <a:ea typeface="+mn-ea"/>
            </a:endParaRPr>
          </a:p>
        </p:txBody>
      </p:sp>
      <p:pic>
        <p:nvPicPr>
          <p:cNvPr id="4" name="Picture 3">
            <a:extLst>
              <a:ext uri="{FF2B5EF4-FFF2-40B4-BE49-F238E27FC236}">
                <a16:creationId xmlns:a16="http://schemas.microsoft.com/office/drawing/2014/main" xmlns="" id="{33DBAC90-9954-FA49-B766-A052D9DC7299}"/>
              </a:ext>
            </a:extLst>
          </p:cNvPr>
          <p:cNvPicPr>
            <a:picLocks noChangeAspect="1"/>
          </p:cNvPicPr>
          <p:nvPr/>
        </p:nvPicPr>
        <p:blipFill rotWithShape="1">
          <a:blip r:embed="rId2"/>
          <a:srcRect l="-1910" t="-2474" r="-1745" b="19925"/>
          <a:stretch/>
        </p:blipFill>
        <p:spPr>
          <a:xfrm>
            <a:off x="228600" y="6031558"/>
            <a:ext cx="1233608" cy="657924"/>
          </a:xfrm>
          <a:prstGeom prst="rect">
            <a:avLst/>
          </a:prstGeom>
        </p:spPr>
      </p:pic>
      <p:pic>
        <p:nvPicPr>
          <p:cNvPr id="2" name="Picture 1">
            <a:extLst>
              <a:ext uri="{FF2B5EF4-FFF2-40B4-BE49-F238E27FC236}">
                <a16:creationId xmlns:a16="http://schemas.microsoft.com/office/drawing/2014/main" xmlns="" id="{1171E861-72A5-344F-A958-81F11D8E3E9B}"/>
              </a:ext>
            </a:extLst>
          </p:cNvPr>
          <p:cNvPicPr preferRelativeResize="0">
            <a:picLocks/>
          </p:cNvPicPr>
          <p:nvPr/>
        </p:nvPicPr>
        <p:blipFill>
          <a:blip r:embed="rId3"/>
          <a:stretch>
            <a:fillRect/>
          </a:stretch>
        </p:blipFill>
        <p:spPr>
          <a:xfrm>
            <a:off x="7130642" y="6031558"/>
            <a:ext cx="1887628" cy="6896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xmlns="" id="{27651843-EF6B-4A85-90ED-BD21C2CA78A3}"/>
              </a:ext>
            </a:extLst>
          </p:cNvPr>
          <p:cNvSpPr>
            <a:spLocks noGrp="1"/>
          </p:cNvSpPr>
          <p:nvPr>
            <p:ph type="title"/>
          </p:nvPr>
        </p:nvSpPr>
        <p:spPr>
          <a:xfrm>
            <a:off x="457200" y="382588"/>
            <a:ext cx="8229600" cy="1143000"/>
          </a:xfrm>
        </p:spPr>
        <p:txBody>
          <a:bodyPr/>
          <a:lstStyle/>
          <a:p>
            <a:r>
              <a:rPr lang="en-US" altLang="en-US" sz="2400" dirty="0">
                <a:latin typeface="Arial" panose="020B0604020202020204" pitchFamily="34" charset="0"/>
                <a:cs typeface="Arial" panose="020B0604020202020204" pitchFamily="34" charset="0"/>
              </a:rPr>
              <a:t>Canada:  Impact of adoption of AOBP machine on end digit preference: Linked survey result and EMR data</a:t>
            </a:r>
          </a:p>
        </p:txBody>
      </p:sp>
      <p:pic>
        <p:nvPicPr>
          <p:cNvPr id="7" name="Picture 6" descr="The SGPlot Procedure">
            <a:extLst>
              <a:ext uri="{FF2B5EF4-FFF2-40B4-BE49-F238E27FC236}">
                <a16:creationId xmlns:a16="http://schemas.microsoft.com/office/drawing/2014/main" xmlns="" id="{09ABD116-A316-401D-9AF1-77029811E791}"/>
              </a:ext>
            </a:extLst>
          </p:cNvPr>
          <p:cNvPicPr/>
          <p:nvPr/>
        </p:nvPicPr>
        <p:blipFill>
          <a:blip r:embed="rId2" cstate="print"/>
          <a:srcRect/>
          <a:stretch>
            <a:fillRect/>
          </a:stretch>
        </p:blipFill>
        <p:spPr bwMode="auto">
          <a:xfrm>
            <a:off x="2298384" y="2185288"/>
            <a:ext cx="4547231" cy="3242389"/>
          </a:xfrm>
          <a:prstGeom prst="rect">
            <a:avLst/>
          </a:prstGeom>
          <a:noFill/>
          <a:ln w="9525">
            <a:noFill/>
            <a:miter lim="800000"/>
            <a:headEnd/>
            <a:tailEnd/>
          </a:ln>
        </p:spPr>
      </p:pic>
      <p:sp>
        <p:nvSpPr>
          <p:cNvPr id="6" name="Rectangle: Rounded Corners 5">
            <a:extLst>
              <a:ext uri="{FF2B5EF4-FFF2-40B4-BE49-F238E27FC236}">
                <a16:creationId xmlns:a16="http://schemas.microsoft.com/office/drawing/2014/main" xmlns="" id="{E26CDC71-4B57-482D-8EE5-430973CCAFF3}"/>
              </a:ext>
            </a:extLst>
          </p:cNvPr>
          <p:cNvSpPr/>
          <p:nvPr/>
        </p:nvSpPr>
        <p:spPr>
          <a:xfrm>
            <a:off x="4202884" y="3516313"/>
            <a:ext cx="2812279" cy="1517650"/>
          </a:xfrm>
          <a:prstGeom prst="roundRect">
            <a:avLst/>
          </a:prstGeom>
          <a:noFill/>
          <a:ln w="2857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Rounded Corners 4">
            <a:extLst>
              <a:ext uri="{FF2B5EF4-FFF2-40B4-BE49-F238E27FC236}">
                <a16:creationId xmlns:a16="http://schemas.microsoft.com/office/drawing/2014/main" xmlns="" id="{6863FEDB-889F-40B6-A3EE-798F3522A073}"/>
              </a:ext>
            </a:extLst>
          </p:cNvPr>
          <p:cNvSpPr/>
          <p:nvPr/>
        </p:nvSpPr>
        <p:spPr>
          <a:xfrm>
            <a:off x="2627313" y="3516313"/>
            <a:ext cx="2273300" cy="1517650"/>
          </a:xfrm>
          <a:prstGeom prst="roundRect">
            <a:avLst/>
          </a:prstGeom>
          <a:noFill/>
          <a:ln w="2857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110636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A532AF-6F04-4068-BFF6-C99728CAE0B9}"/>
              </a:ext>
            </a:extLst>
          </p:cNvPr>
          <p:cNvSpPr>
            <a:spLocks noGrp="1"/>
          </p:cNvSpPr>
          <p:nvPr>
            <p:ph type="title"/>
          </p:nvPr>
        </p:nvSpPr>
        <p:spPr>
          <a:xfrm>
            <a:off x="457200" y="260350"/>
            <a:ext cx="8229600" cy="1143000"/>
          </a:xfrm>
        </p:spPr>
        <p:txBody>
          <a:bodyPr/>
          <a:lstStyle/>
          <a:p>
            <a:r>
              <a:rPr lang="en-US" dirty="0"/>
              <a:t>UK:  Association between EDP and Cardiovascular outcomes</a:t>
            </a:r>
          </a:p>
        </p:txBody>
      </p:sp>
      <p:pic>
        <p:nvPicPr>
          <p:cNvPr id="8" name="Picture 7" descr="The SGPlot Procedure">
            <a:extLst>
              <a:ext uri="{FF2B5EF4-FFF2-40B4-BE49-F238E27FC236}">
                <a16:creationId xmlns:a16="http://schemas.microsoft.com/office/drawing/2014/main" xmlns="" id="{D042A3D3-ADC3-44CD-B72E-E72F0F0F7911}"/>
              </a:ext>
            </a:extLst>
          </p:cNvPr>
          <p:cNvPicPr/>
          <p:nvPr/>
        </p:nvPicPr>
        <p:blipFill>
          <a:blip r:embed="rId2" cstate="print"/>
          <a:srcRect/>
          <a:stretch>
            <a:fillRect/>
          </a:stretch>
        </p:blipFill>
        <p:spPr bwMode="auto">
          <a:xfrm>
            <a:off x="2667700" y="1577130"/>
            <a:ext cx="3380764" cy="2402083"/>
          </a:xfrm>
          <a:prstGeom prst="rect">
            <a:avLst/>
          </a:prstGeom>
          <a:noFill/>
          <a:ln w="9525">
            <a:noFill/>
            <a:miter lim="800000"/>
            <a:headEnd/>
            <a:tailEnd/>
          </a:ln>
        </p:spPr>
      </p:pic>
      <p:cxnSp>
        <p:nvCxnSpPr>
          <p:cNvPr id="6" name="Straight Arrow Connector 5">
            <a:extLst>
              <a:ext uri="{FF2B5EF4-FFF2-40B4-BE49-F238E27FC236}">
                <a16:creationId xmlns:a16="http://schemas.microsoft.com/office/drawing/2014/main" xmlns="" id="{18FAE9D4-4A24-4771-A77C-093B018C0B5D}"/>
              </a:ext>
            </a:extLst>
          </p:cNvPr>
          <p:cNvCxnSpPr/>
          <p:nvPr/>
        </p:nvCxnSpPr>
        <p:spPr>
          <a:xfrm flipH="1">
            <a:off x="5100506" y="1776660"/>
            <a:ext cx="486562" cy="5285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xmlns="" id="{C1F77A1C-C0B8-41C2-B2DF-6ADA0ECC8A81}"/>
              </a:ext>
            </a:extLst>
          </p:cNvPr>
          <p:cNvCxnSpPr/>
          <p:nvPr/>
        </p:nvCxnSpPr>
        <p:spPr>
          <a:xfrm flipH="1">
            <a:off x="5100506" y="2478946"/>
            <a:ext cx="486562" cy="5285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9" name="Picture 8" descr="The SGPlot Procedure">
            <a:extLst>
              <a:ext uri="{FF2B5EF4-FFF2-40B4-BE49-F238E27FC236}">
                <a16:creationId xmlns:a16="http://schemas.microsoft.com/office/drawing/2014/main" xmlns="" id="{E0B13E29-2C73-4F0B-8B50-40B733414592}"/>
              </a:ext>
            </a:extLst>
          </p:cNvPr>
          <p:cNvPicPr/>
          <p:nvPr/>
        </p:nvPicPr>
        <p:blipFill>
          <a:blip r:embed="rId3" cstate="print"/>
          <a:srcRect/>
          <a:stretch>
            <a:fillRect/>
          </a:stretch>
        </p:blipFill>
        <p:spPr bwMode="auto">
          <a:xfrm>
            <a:off x="2667700" y="4152993"/>
            <a:ext cx="3382033" cy="2402083"/>
          </a:xfrm>
          <a:prstGeom prst="rect">
            <a:avLst/>
          </a:prstGeom>
          <a:noFill/>
          <a:ln w="9525">
            <a:noFill/>
            <a:miter lim="800000"/>
            <a:headEnd/>
            <a:tailEnd/>
          </a:ln>
        </p:spPr>
      </p:pic>
      <p:sp>
        <p:nvSpPr>
          <p:cNvPr id="3" name="TextBox 2">
            <a:extLst>
              <a:ext uri="{FF2B5EF4-FFF2-40B4-BE49-F238E27FC236}">
                <a16:creationId xmlns:a16="http://schemas.microsoft.com/office/drawing/2014/main" xmlns="" id="{E1061880-0F09-432F-B18B-192FC71C210D}"/>
              </a:ext>
            </a:extLst>
          </p:cNvPr>
          <p:cNvSpPr txBox="1"/>
          <p:nvPr/>
        </p:nvSpPr>
        <p:spPr>
          <a:xfrm>
            <a:off x="6384021" y="1740282"/>
            <a:ext cx="2449586" cy="1477328"/>
          </a:xfrm>
          <a:prstGeom prst="rect">
            <a:avLst/>
          </a:prstGeom>
          <a:noFill/>
        </p:spPr>
        <p:txBody>
          <a:bodyPr wrap="square" rtlCol="0">
            <a:spAutoFit/>
          </a:bodyPr>
          <a:lstStyle/>
          <a:p>
            <a:r>
              <a:rPr lang="en-US" b="1" dirty="0"/>
              <a:t>Myocardial Infarcts</a:t>
            </a:r>
          </a:p>
          <a:p>
            <a:endParaRPr lang="en-US" dirty="0"/>
          </a:p>
          <a:p>
            <a:r>
              <a:rPr lang="en-US" dirty="0"/>
              <a:t>Standardized morbidity ratio: </a:t>
            </a:r>
            <a:r>
              <a:rPr lang="en-US" b="1" dirty="0"/>
              <a:t>1.16</a:t>
            </a:r>
          </a:p>
          <a:p>
            <a:r>
              <a:rPr lang="en-US" dirty="0"/>
              <a:t>95% CI 1.14-1.19</a:t>
            </a:r>
          </a:p>
        </p:txBody>
      </p:sp>
      <p:sp>
        <p:nvSpPr>
          <p:cNvPr id="10" name="TextBox 9">
            <a:extLst>
              <a:ext uri="{FF2B5EF4-FFF2-40B4-BE49-F238E27FC236}">
                <a16:creationId xmlns:a16="http://schemas.microsoft.com/office/drawing/2014/main" xmlns="" id="{74E93FA7-4B20-495E-9EAE-F850EC341B4B}"/>
              </a:ext>
            </a:extLst>
          </p:cNvPr>
          <p:cNvSpPr txBox="1"/>
          <p:nvPr/>
        </p:nvSpPr>
        <p:spPr>
          <a:xfrm>
            <a:off x="6384021" y="4345940"/>
            <a:ext cx="2449586" cy="1477328"/>
          </a:xfrm>
          <a:prstGeom prst="rect">
            <a:avLst/>
          </a:prstGeom>
          <a:noFill/>
        </p:spPr>
        <p:txBody>
          <a:bodyPr wrap="square" rtlCol="0">
            <a:spAutoFit/>
          </a:bodyPr>
          <a:lstStyle/>
          <a:p>
            <a:r>
              <a:rPr lang="en-US" b="1" dirty="0"/>
              <a:t>Strokes</a:t>
            </a:r>
          </a:p>
          <a:p>
            <a:endParaRPr lang="en-US" dirty="0"/>
          </a:p>
          <a:p>
            <a:r>
              <a:rPr lang="en-US" dirty="0"/>
              <a:t>Standardized morbidity ratio: </a:t>
            </a:r>
            <a:r>
              <a:rPr lang="en-US" b="1" dirty="0"/>
              <a:t>1.15</a:t>
            </a:r>
            <a:r>
              <a:rPr lang="en-US" dirty="0"/>
              <a:t> </a:t>
            </a:r>
          </a:p>
          <a:p>
            <a:r>
              <a:rPr lang="en-US" dirty="0"/>
              <a:t>95% CI 1.12-1.17</a:t>
            </a:r>
          </a:p>
        </p:txBody>
      </p:sp>
    </p:spTree>
    <p:extLst>
      <p:ext uri="{BB962C8B-B14F-4D97-AF65-F5344CB8AC3E}">
        <p14:creationId xmlns:p14="http://schemas.microsoft.com/office/powerpoint/2010/main" val="29874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964" y="116409"/>
            <a:ext cx="7747907" cy="872144"/>
          </a:xfrm>
        </p:spPr>
        <p:txBody>
          <a:bodyPr anchor="ctr">
            <a:noAutofit/>
          </a:bodyPr>
          <a:lstStyle/>
          <a:p>
            <a:pPr lvl="0" algn="l" eaLnBrk="0" fontAlgn="base" hangingPunct="0">
              <a:lnSpc>
                <a:spcPct val="100000"/>
              </a:lnSpc>
              <a:spcAft>
                <a:spcPct val="0"/>
              </a:spcAft>
            </a:pPr>
            <a:r>
              <a:rPr lang="x-none" altLang="x-none" sz="1800" b="1" cap="none" dirty="0">
                <a:solidFill>
                  <a:srgbClr val="0E3765"/>
                </a:solidFill>
                <a:latin typeface="Arial" charset="0"/>
                <a:ea typeface="Lato" charset="0"/>
              </a:rPr>
              <a:t>Blood Pressure Visit Intensification for Successful </a:t>
            </a:r>
            <a:r>
              <a:rPr lang="en-US" altLang="x-none" sz="1800" b="1" cap="none" dirty="0">
                <a:solidFill>
                  <a:srgbClr val="0E3765"/>
                </a:solidFill>
                <a:latin typeface="Arial" charset="0"/>
                <a:ea typeface="Lato" charset="0"/>
              </a:rPr>
              <a:t>	 	  	</a:t>
            </a:r>
            <a:r>
              <a:rPr lang="x-none" altLang="x-none" sz="1800" b="1" cap="none" dirty="0">
                <a:solidFill>
                  <a:srgbClr val="0E3765"/>
                </a:solidFill>
                <a:latin typeface="Arial" charset="0"/>
                <a:ea typeface="Lato" charset="0"/>
              </a:rPr>
              <a:t>Improvement of Treatment (BP Visit)</a:t>
            </a:r>
            <a:r>
              <a:rPr lang="en-US" altLang="x-none" sz="1800" b="1" cap="none" dirty="0">
                <a:solidFill>
                  <a:srgbClr val="0E3765"/>
                </a:solidFill>
                <a:latin typeface="Arial" charset="0"/>
                <a:ea typeface="Lato" charset="0"/>
              </a:rPr>
              <a:t/>
            </a:r>
            <a:br>
              <a:rPr lang="en-US" altLang="x-none" sz="1800" b="1" cap="none" dirty="0">
                <a:solidFill>
                  <a:srgbClr val="0E3765"/>
                </a:solidFill>
                <a:latin typeface="Arial" charset="0"/>
                <a:ea typeface="Lato" charset="0"/>
              </a:rPr>
            </a:br>
            <a:endParaRPr lang="en-US" sz="1800" dirty="0"/>
          </a:p>
        </p:txBody>
      </p:sp>
      <p:pic>
        <p:nvPicPr>
          <p:cNvPr id="1026" name="Picture 2" descr="p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124" y="190646"/>
            <a:ext cx="571500" cy="62150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94800" y="1439331"/>
            <a:ext cx="4044692" cy="3809563"/>
            <a:chOff x="1825071" y="2130246"/>
            <a:chExt cx="5106505" cy="2836358"/>
          </a:xfrm>
        </p:grpSpPr>
        <p:sp>
          <p:nvSpPr>
            <p:cNvPr id="8" name="Title 3"/>
            <p:cNvSpPr txBox="1">
              <a:spLocks/>
            </p:cNvSpPr>
            <p:nvPr/>
          </p:nvSpPr>
          <p:spPr>
            <a:xfrm>
              <a:off x="2060549" y="2336489"/>
              <a:ext cx="4871027" cy="2630115"/>
            </a:xfrm>
            <a:prstGeom prst="round2SameRect">
              <a:avLst>
                <a:gd name="adj1" fmla="val 0"/>
                <a:gd name="adj2" fmla="val 17473"/>
              </a:avLst>
            </a:prstGeom>
            <a:solidFill>
              <a:schemeClr val="bg1"/>
            </a:solidFill>
            <a:ln w="31750" cap="sq">
              <a:solidFill>
                <a:schemeClr val="tx1">
                  <a:lumMod val="75000"/>
                  <a:lumOff val="25000"/>
                </a:schemeClr>
              </a:solidFill>
              <a:miter lim="800000"/>
            </a:ln>
          </p:spPr>
          <p:txBody>
            <a:bodyPr vert="horz" lIns="0" tIns="0" rIns="0" bIns="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defTabSz="685800" fontAlgn="auto">
                <a:spcBef>
                  <a:spcPts val="750"/>
                </a:spcBef>
                <a:spcAft>
                  <a:spcPts val="0"/>
                </a:spcAft>
                <a:buClr>
                  <a:srgbClr val="FEE34E"/>
                </a:buClr>
              </a:pPr>
              <a:r>
                <a:rPr lang="en-US" sz="2400" cap="none" spc="0" dirty="0">
                  <a:ln w="0"/>
                  <a:solidFill>
                    <a:srgbClr val="000000"/>
                  </a:solidFill>
                  <a:effectLst>
                    <a:outerShdw blurRad="38100" dist="19050" dir="2700000" algn="tl" rotWithShape="0">
                      <a:srgbClr val="000000">
                        <a:alpha val="40000"/>
                      </a:srgbClr>
                    </a:outerShdw>
                  </a:effectLst>
                  <a:latin typeface="Helvetica Neue Condensed" charset="0"/>
                  <a:ea typeface="Helvetica Neue Condensed" charset="0"/>
                  <a:cs typeface="Helvetica Neue Condensed" charset="0"/>
                </a:rPr>
                <a:t> </a:t>
              </a:r>
            </a:p>
            <a:p>
              <a:pPr defTabSz="685800" fontAlgn="auto">
                <a:lnSpc>
                  <a:spcPct val="100000"/>
                </a:lnSpc>
                <a:spcAft>
                  <a:spcPts val="0"/>
                </a:spcAft>
              </a:pPr>
              <a:r>
                <a:rPr lang="en-US" sz="1600" cap="none" spc="0" dirty="0">
                  <a:ln w="0"/>
                  <a:solidFill>
                    <a:srgbClr val="000000"/>
                  </a:solidFill>
                  <a:latin typeface="Helvetica Neue Condensed" charset="0"/>
                  <a:ea typeface="Helvetica Neue Condensed" charset="0"/>
                  <a:cs typeface="Helvetica Neue Condensed" charset="0"/>
                </a:rPr>
                <a:t>The BPVisit Study is a Quality Improvement intervention designed to improve care for patients with uncontrolled blood pressure. It’s overarching aim is to determine whether implementing multimodal QI strategies will result in clinician implementation of the JNC guidelines for monthly visits for patients with uncontrolled blood pressure who are patients at FQHCs in the New York Metropolitan area</a:t>
              </a:r>
            </a:p>
          </p:txBody>
        </p:sp>
        <p:grpSp>
          <p:nvGrpSpPr>
            <p:cNvPr id="9" name="Group 8"/>
            <p:cNvGrpSpPr/>
            <p:nvPr/>
          </p:nvGrpSpPr>
          <p:grpSpPr>
            <a:xfrm>
              <a:off x="1825071" y="2130246"/>
              <a:ext cx="2962656" cy="392675"/>
              <a:chOff x="73123" y="-30452"/>
              <a:chExt cx="3950208" cy="1165731"/>
            </a:xfrm>
            <a:solidFill>
              <a:schemeClr val="accent2">
                <a:lumMod val="75000"/>
              </a:schemeClr>
            </a:solidFill>
          </p:grpSpPr>
          <p:sp>
            <p:nvSpPr>
              <p:cNvPr id="10" name="Rounded Rectangle 9"/>
              <p:cNvSpPr/>
              <p:nvPr/>
            </p:nvSpPr>
            <p:spPr>
              <a:xfrm>
                <a:off x="73123" y="-30452"/>
                <a:ext cx="3950208" cy="1165730"/>
              </a:xfrm>
              <a:prstGeom prst="roundRect">
                <a:avLst/>
              </a:prstGeom>
              <a:grp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1" name="Rounded Rectangle 4"/>
              <p:cNvSpPr/>
              <p:nvPr/>
            </p:nvSpPr>
            <p:spPr>
              <a:xfrm>
                <a:off x="73123" y="75394"/>
                <a:ext cx="3803959" cy="105988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7153" tIns="38576" rIns="77153" bIns="38576" numCol="1" spcCol="1270" anchor="ctr" anchorCtr="0">
                <a:noAutofit/>
              </a:bodyPr>
              <a:lstStyle/>
              <a:p>
                <a:pPr algn="ctr" defTabSz="900113" fontAlgn="auto">
                  <a:lnSpc>
                    <a:spcPct val="90000"/>
                  </a:lnSpc>
                  <a:spcAft>
                    <a:spcPct val="35000"/>
                  </a:spcAft>
                </a:pPr>
                <a:r>
                  <a:rPr lang="en-US" sz="2025" dirty="0">
                    <a:solidFill>
                      <a:srgbClr val="FFFFFF"/>
                    </a:solidFill>
                    <a:effectLst>
                      <a:outerShdw blurRad="38100" dist="38100" dir="2700000" algn="tl">
                        <a:srgbClr val="000000">
                          <a:alpha val="43137"/>
                        </a:srgbClr>
                      </a:outerShdw>
                    </a:effectLst>
                    <a:latin typeface="Gill Sans MT" panose="020B0502020104020203"/>
                  </a:rPr>
                  <a:t>SUMMARY</a:t>
                </a:r>
              </a:p>
            </p:txBody>
          </p:sp>
        </p:grpSp>
      </p:grpSp>
      <p:pic>
        <p:nvPicPr>
          <p:cNvPr id="1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4282" t="-3477" r="14770"/>
          <a:stretch/>
        </p:blipFill>
        <p:spPr bwMode="auto">
          <a:xfrm>
            <a:off x="8201802" y="6311215"/>
            <a:ext cx="931429" cy="50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xmlns="" id="{E7313CD6-093A-3E41-8F43-BE77A4D8D5A1}"/>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66000"/>
                    </a14:imgEffect>
                  </a14:imgLayer>
                </a14:imgProps>
              </a:ext>
            </a:extLst>
          </a:blip>
          <a:stretch>
            <a:fillRect/>
          </a:stretch>
        </p:blipFill>
        <p:spPr>
          <a:xfrm>
            <a:off x="53673" y="6409801"/>
            <a:ext cx="1021504" cy="448199"/>
          </a:xfrm>
          <a:prstGeom prst="roundRect">
            <a:avLst>
              <a:gd name="adj" fmla="val 8594"/>
            </a:avLst>
          </a:prstGeom>
          <a:solidFill>
            <a:srgbClr val="E4E4E4"/>
          </a:solidFill>
          <a:ln>
            <a:noFill/>
          </a:ln>
          <a:effectLst>
            <a:reflection blurRad="12700" stA="38000" endPos="7000" dist="5000" dir="5400000" sy="-100000" algn="bl" rotWithShape="0"/>
          </a:effectLst>
          <a:scene3d>
            <a:camera prst="obliqueTopLeft"/>
            <a:lightRig rig="threePt" dir="t"/>
          </a:scene3d>
          <a:sp3d/>
        </p:spPr>
      </p:pic>
      <p:sp>
        <p:nvSpPr>
          <p:cNvPr id="4" name="Rectangle 3">
            <a:extLst>
              <a:ext uri="{FF2B5EF4-FFF2-40B4-BE49-F238E27FC236}">
                <a16:creationId xmlns:a16="http://schemas.microsoft.com/office/drawing/2014/main" xmlns="" id="{08E79144-C961-4B46-B8F0-AB34FAA292EF}"/>
              </a:ext>
            </a:extLst>
          </p:cNvPr>
          <p:cNvSpPr/>
          <p:nvPr/>
        </p:nvSpPr>
        <p:spPr>
          <a:xfrm>
            <a:off x="1172734" y="6445753"/>
            <a:ext cx="6875772" cy="369332"/>
          </a:xfrm>
          <a:prstGeom prst="rect">
            <a:avLst/>
          </a:prstGeom>
        </p:spPr>
        <p:txBody>
          <a:bodyPr wrap="square">
            <a:spAutoFit/>
          </a:bodyPr>
          <a:lstStyle/>
          <a:p>
            <a:pPr algn="just"/>
            <a:r>
              <a:rPr lang="en-US" sz="900" dirty="0" err="1">
                <a:latin typeface="Abadi MT Condensed Light"/>
              </a:rPr>
              <a:t>Fiscella</a:t>
            </a:r>
            <a:r>
              <a:rPr lang="en-US" sz="900" dirty="0">
                <a:latin typeface="Abadi MT Condensed Light"/>
              </a:rPr>
              <a:t>, K., </a:t>
            </a:r>
            <a:r>
              <a:rPr lang="en-US" sz="900" dirty="0" err="1">
                <a:latin typeface="Abadi MT Condensed Light"/>
              </a:rPr>
              <a:t>Ogedegbe</a:t>
            </a:r>
            <a:r>
              <a:rPr lang="en-US" sz="900" dirty="0">
                <a:latin typeface="Abadi MT Condensed Light"/>
              </a:rPr>
              <a:t>, G., He, H., Carroll, J., Cassells, A., Sanders, M., </a:t>
            </a:r>
            <a:r>
              <a:rPr lang="en-US" sz="900" dirty="0" err="1">
                <a:latin typeface="Abadi MT Condensed Light"/>
              </a:rPr>
              <a:t>Khalida</a:t>
            </a:r>
            <a:r>
              <a:rPr lang="en-US" sz="900" dirty="0">
                <a:latin typeface="Abadi MT Condensed Light"/>
              </a:rPr>
              <a:t>, C., </a:t>
            </a:r>
            <a:r>
              <a:rPr lang="en-US" sz="900" dirty="0" err="1">
                <a:latin typeface="Abadi MT Condensed Light"/>
              </a:rPr>
              <a:t>D’Orazio</a:t>
            </a:r>
            <a:r>
              <a:rPr lang="en-US" sz="900" dirty="0">
                <a:latin typeface="Abadi MT Condensed Light"/>
              </a:rPr>
              <a:t>, B.M., Tobin, J.N., “Blood Pressure Visit Intensification in Treatment (BP-Visit) Study: Trial Design” </a:t>
            </a:r>
            <a:r>
              <a:rPr lang="en-US" sz="900" u="sng" dirty="0">
                <a:latin typeface="Abadi MT Condensed Light"/>
              </a:rPr>
              <a:t>American Heart Journal </a:t>
            </a:r>
            <a:r>
              <a:rPr lang="en-US" sz="900" dirty="0">
                <a:latin typeface="Abadi MT Condensed Light"/>
              </a:rPr>
              <a:t>170(6):1202-10, 2015. PMID: 26678642</a:t>
            </a:r>
          </a:p>
        </p:txBody>
      </p:sp>
      <p:sp>
        <p:nvSpPr>
          <p:cNvPr id="13" name="TextBox 12"/>
          <p:cNvSpPr txBox="1"/>
          <p:nvPr/>
        </p:nvSpPr>
        <p:spPr>
          <a:xfrm>
            <a:off x="1036004" y="767125"/>
            <a:ext cx="7012502" cy="238527"/>
          </a:xfrm>
          <a:prstGeom prst="rect">
            <a:avLst/>
          </a:prstGeom>
          <a:noFill/>
        </p:spPr>
        <p:txBody>
          <a:bodyPr wrap="square" rtlCol="0">
            <a:spAutoFit/>
          </a:bodyPr>
          <a:lstStyle/>
          <a:p>
            <a:pPr algn="ctr" defTabSz="685800" fontAlgn="auto">
              <a:spcBef>
                <a:spcPts val="0"/>
              </a:spcBef>
              <a:spcAft>
                <a:spcPts val="0"/>
              </a:spcAft>
            </a:pPr>
            <a:r>
              <a:rPr lang="en-US" sz="950" dirty="0">
                <a:solidFill>
                  <a:srgbClr val="000000"/>
                </a:solidFill>
                <a:latin typeface="Arial Narrow" panose="020B0606020202030204" pitchFamily="34" charset="0"/>
                <a:ea typeface="Abadi MT Condensed Light" charset="0"/>
                <a:cs typeface="Abadi MT Condensed Light" charset="0"/>
              </a:rPr>
              <a:t>Funded by </a:t>
            </a:r>
            <a:r>
              <a:rPr lang="en-US" sz="950" b="1" dirty="0">
                <a:solidFill>
                  <a:srgbClr val="000000"/>
                </a:solidFill>
                <a:latin typeface="Arial Narrow" panose="020B0606020202030204" pitchFamily="34" charset="0"/>
                <a:ea typeface="Abadi MT Condensed Light" charset="0"/>
                <a:cs typeface="Abadi MT Condensed Light" charset="0"/>
              </a:rPr>
              <a:t>NIH-NHLBI Grant #:1R18HL117801) </a:t>
            </a:r>
            <a:r>
              <a:rPr lang="en-US" sz="950" dirty="0">
                <a:solidFill>
                  <a:srgbClr val="000000"/>
                </a:solidFill>
                <a:latin typeface="Arial Narrow" panose="020B0606020202030204" pitchFamily="34" charset="0"/>
                <a:ea typeface="Abadi MT Condensed Light" charset="0"/>
                <a:cs typeface="Abadi MT Condensed Light" charset="0"/>
              </a:rPr>
              <a:t>PI: </a:t>
            </a:r>
            <a:r>
              <a:rPr lang="en-US" sz="950" b="1" dirty="0">
                <a:solidFill>
                  <a:srgbClr val="000000"/>
                </a:solidFill>
                <a:latin typeface="Arial Narrow" panose="020B0606020202030204" pitchFamily="34" charset="0"/>
                <a:ea typeface="Abadi MT Condensed Light" charset="0"/>
                <a:cs typeface="Abadi MT Condensed Light" charset="0"/>
              </a:rPr>
              <a:t>K. </a:t>
            </a:r>
            <a:r>
              <a:rPr lang="en-US" sz="950" b="1" dirty="0" err="1">
                <a:solidFill>
                  <a:srgbClr val="000000"/>
                </a:solidFill>
                <a:latin typeface="Arial Narrow" panose="020B0606020202030204" pitchFamily="34" charset="0"/>
                <a:ea typeface="Abadi MT Condensed Light" charset="0"/>
                <a:cs typeface="Abadi MT Condensed Light" charset="0"/>
              </a:rPr>
              <a:t>Fiscella</a:t>
            </a:r>
            <a:r>
              <a:rPr lang="en-US" sz="950" b="1" dirty="0">
                <a:solidFill>
                  <a:srgbClr val="000000"/>
                </a:solidFill>
                <a:latin typeface="Arial Narrow" panose="020B0606020202030204" pitchFamily="34" charset="0"/>
                <a:ea typeface="Abadi MT Condensed Light" charset="0"/>
                <a:cs typeface="Abadi MT Condensed Light" charset="0"/>
              </a:rPr>
              <a:t>, MD</a:t>
            </a:r>
            <a:r>
              <a:rPr lang="en-US" sz="950" dirty="0">
                <a:solidFill>
                  <a:srgbClr val="000000"/>
                </a:solidFill>
                <a:latin typeface="Arial Narrow" panose="020B0606020202030204" pitchFamily="34" charset="0"/>
                <a:ea typeface="Abadi MT Condensed Light" charset="0"/>
                <a:cs typeface="Abadi MT Condensed Light" charset="0"/>
              </a:rPr>
              <a:t>, University of Rochester </a:t>
            </a:r>
            <a:r>
              <a:rPr lang="en-US" sz="950" b="1" dirty="0">
                <a:solidFill>
                  <a:srgbClr val="000000"/>
                </a:solidFill>
                <a:latin typeface="Arial Narrow" panose="020B0606020202030204" pitchFamily="34" charset="0"/>
                <a:ea typeface="Abadi MT Condensed Light" charset="0"/>
                <a:cs typeface="Abadi MT Condensed Light" charset="0"/>
              </a:rPr>
              <a:t>and </a:t>
            </a:r>
            <a:r>
              <a:rPr lang="en-US" sz="950" b="1" dirty="0" err="1">
                <a:solidFill>
                  <a:srgbClr val="000000"/>
                </a:solidFill>
                <a:latin typeface="Arial Narrow" panose="020B0606020202030204" pitchFamily="34" charset="0"/>
                <a:ea typeface="Abadi MT Condensed Light" charset="0"/>
                <a:cs typeface="Abadi MT Condensed Light" charset="0"/>
              </a:rPr>
              <a:t>J.N</a:t>
            </a:r>
            <a:r>
              <a:rPr lang="en-US" sz="950" b="1" dirty="0">
                <a:solidFill>
                  <a:srgbClr val="000000"/>
                </a:solidFill>
                <a:latin typeface="Arial Narrow" panose="020B0606020202030204" pitchFamily="34" charset="0"/>
                <a:ea typeface="Abadi MT Condensed Light" charset="0"/>
                <a:cs typeface="Abadi MT Condensed Light" charset="0"/>
              </a:rPr>
              <a:t>. Tobin, PhD</a:t>
            </a:r>
            <a:r>
              <a:rPr lang="en-US" sz="950" dirty="0">
                <a:solidFill>
                  <a:srgbClr val="000000"/>
                </a:solidFill>
                <a:latin typeface="Arial Narrow" panose="020B0606020202030204" pitchFamily="34" charset="0"/>
                <a:ea typeface="Abadi MT Condensed Light" charset="0"/>
                <a:cs typeface="Abadi MT Condensed Light" charset="0"/>
              </a:rPr>
              <a:t>, Clinical Directors Network, Inc (CDN).</a:t>
            </a:r>
          </a:p>
        </p:txBody>
      </p:sp>
      <p:pic>
        <p:nvPicPr>
          <p:cNvPr id="14" name="Picture 13">
            <a:extLst>
              <a:ext uri="{FF2B5EF4-FFF2-40B4-BE49-F238E27FC236}">
                <a16:creationId xmlns:a16="http://schemas.microsoft.com/office/drawing/2014/main" xmlns="" id="{EFBF3EB7-8702-8649-9F20-0587709E01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3724" y="4033707"/>
            <a:ext cx="3578147" cy="2228847"/>
          </a:xfrm>
          <a:prstGeom prst="rect">
            <a:avLst/>
          </a:prstGeom>
        </p:spPr>
      </p:pic>
      <p:pic>
        <p:nvPicPr>
          <p:cNvPr id="15" name="Picture 14">
            <a:extLst>
              <a:ext uri="{FF2B5EF4-FFF2-40B4-BE49-F238E27FC236}">
                <a16:creationId xmlns:a16="http://schemas.microsoft.com/office/drawing/2014/main" xmlns="" id="{C7B9663A-7462-2B43-99A9-1C2FBCA9A8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15049" y="1648146"/>
            <a:ext cx="3626822" cy="2277509"/>
          </a:xfrm>
          <a:prstGeom prst="rect">
            <a:avLst/>
          </a:prstGeom>
        </p:spPr>
      </p:pic>
      <p:sp>
        <p:nvSpPr>
          <p:cNvPr id="18" name="Title 1">
            <a:extLst>
              <a:ext uri="{FF2B5EF4-FFF2-40B4-BE49-F238E27FC236}">
                <a16:creationId xmlns:a16="http://schemas.microsoft.com/office/drawing/2014/main" xmlns="" id="{69A56610-07F3-C545-AE70-D3A39AF13D29}"/>
              </a:ext>
            </a:extLst>
          </p:cNvPr>
          <p:cNvSpPr txBox="1">
            <a:spLocks/>
          </p:cNvSpPr>
          <p:nvPr/>
        </p:nvSpPr>
        <p:spPr>
          <a:xfrm>
            <a:off x="4965380" y="1192516"/>
            <a:ext cx="3326159" cy="34307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685800" rtl="0" eaLnBrk="1" latinLnBrk="0" hangingPunct="1">
              <a:lnSpc>
                <a:spcPct val="90000"/>
              </a:lnSpc>
              <a:spcBef>
                <a:spcPct val="0"/>
              </a:spcBef>
              <a:buNone/>
              <a:defRPr sz="2100" kern="1200" cap="all" spc="150" baseline="0">
                <a:solidFill>
                  <a:schemeClr val="tx1">
                    <a:lumMod val="85000"/>
                    <a:lumOff val="15000"/>
                  </a:schemeClr>
                </a:solidFill>
                <a:latin typeface="+mj-lt"/>
                <a:ea typeface="+mj-ea"/>
                <a:cs typeface="+mj-cs"/>
              </a:defRPr>
            </a:lvl1pPr>
          </a:lstStyle>
          <a:p>
            <a:pPr fontAlgn="auto">
              <a:spcAft>
                <a:spcPts val="0"/>
              </a:spcAft>
            </a:pPr>
            <a:r>
              <a:rPr lang="en-US" sz="1600" dirty="0"/>
              <a:t>Results: </a:t>
            </a:r>
            <a:r>
              <a:rPr lang="en-US" sz="1600" dirty="0" err="1"/>
              <a:t>BPVisit</a:t>
            </a:r>
            <a:endParaRPr lang="en-US" sz="1600" dirty="0"/>
          </a:p>
        </p:txBody>
      </p:sp>
    </p:spTree>
    <p:extLst>
      <p:ext uri="{BB962C8B-B14F-4D97-AF65-F5344CB8AC3E}">
        <p14:creationId xmlns:p14="http://schemas.microsoft.com/office/powerpoint/2010/main" val="271416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6C157F-1337-4C0D-A341-048E7E8816C4}"/>
              </a:ext>
            </a:extLst>
          </p:cNvPr>
          <p:cNvSpPr>
            <a:spLocks noGrp="1"/>
          </p:cNvSpPr>
          <p:nvPr>
            <p:ph type="title"/>
          </p:nvPr>
        </p:nvSpPr>
        <p:spPr>
          <a:xfrm>
            <a:off x="518230" y="110426"/>
            <a:ext cx="8229600" cy="1143000"/>
          </a:xfrm>
        </p:spPr>
        <p:txBody>
          <a:bodyPr/>
          <a:lstStyle/>
          <a:p>
            <a:r>
              <a:rPr lang="en-US" dirty="0"/>
              <a:t>Conclusions about </a:t>
            </a:r>
            <a:br>
              <a:rPr lang="en-US" dirty="0"/>
            </a:br>
            <a:r>
              <a:rPr lang="en-US" dirty="0"/>
              <a:t>Blood Pressure Research</a:t>
            </a:r>
          </a:p>
        </p:txBody>
      </p:sp>
      <p:sp>
        <p:nvSpPr>
          <p:cNvPr id="3" name="Content Placeholder 2">
            <a:extLst>
              <a:ext uri="{FF2B5EF4-FFF2-40B4-BE49-F238E27FC236}">
                <a16:creationId xmlns:a16="http://schemas.microsoft.com/office/drawing/2014/main" xmlns="" id="{565F981C-CE2D-4816-B705-BFBE33B8F741}"/>
              </a:ext>
            </a:extLst>
          </p:cNvPr>
          <p:cNvSpPr>
            <a:spLocks noGrp="1"/>
          </p:cNvSpPr>
          <p:nvPr>
            <p:ph idx="1"/>
          </p:nvPr>
        </p:nvSpPr>
        <p:spPr>
          <a:xfrm>
            <a:off x="518230" y="1413446"/>
            <a:ext cx="8229600" cy="3648075"/>
          </a:xfrm>
        </p:spPr>
        <p:txBody>
          <a:bodyPr/>
          <a:lstStyle/>
          <a:p>
            <a:r>
              <a:rPr lang="en-US" dirty="0"/>
              <a:t>BP End Digit Preference (EDP) may be a global phenomenon with important public health implications:</a:t>
            </a:r>
          </a:p>
          <a:p>
            <a:endParaRPr lang="en-US" dirty="0"/>
          </a:p>
          <a:p>
            <a:pPr lvl="1"/>
            <a:r>
              <a:rPr lang="en-US" dirty="0"/>
              <a:t>There appears to be </a:t>
            </a:r>
            <a:r>
              <a:rPr lang="en-US" b="1" dirty="0"/>
              <a:t>systematic rounding down </a:t>
            </a:r>
            <a:r>
              <a:rPr lang="en-US" dirty="0"/>
              <a:t>of BP associated with higher rates of EDP, and presumably </a:t>
            </a:r>
            <a:r>
              <a:rPr lang="en-US" b="1" dirty="0"/>
              <a:t>more use of manual BP measurement</a:t>
            </a:r>
          </a:p>
          <a:p>
            <a:pPr lvl="1"/>
            <a:r>
              <a:rPr lang="en-US" b="1" dirty="0"/>
              <a:t>Higher rates of EDP </a:t>
            </a:r>
            <a:r>
              <a:rPr lang="en-US" dirty="0"/>
              <a:t>were associated with a higher frequency of </a:t>
            </a:r>
            <a:r>
              <a:rPr lang="en-US" b="1" dirty="0"/>
              <a:t>adverse cardiovascular outcomes</a:t>
            </a:r>
          </a:p>
          <a:p>
            <a:pPr marL="0" indent="0">
              <a:buNone/>
            </a:pPr>
            <a:endParaRPr lang="en-US" dirty="0"/>
          </a:p>
        </p:txBody>
      </p:sp>
    </p:spTree>
    <p:extLst>
      <p:ext uri="{BB962C8B-B14F-4D97-AF65-F5344CB8AC3E}">
        <p14:creationId xmlns:p14="http://schemas.microsoft.com/office/powerpoint/2010/main" val="3356868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6C157F-1337-4C0D-A341-048E7E8816C4}"/>
              </a:ext>
            </a:extLst>
          </p:cNvPr>
          <p:cNvSpPr>
            <a:spLocks noGrp="1"/>
          </p:cNvSpPr>
          <p:nvPr>
            <p:ph type="title"/>
          </p:nvPr>
        </p:nvSpPr>
        <p:spPr>
          <a:xfrm>
            <a:off x="502920" y="-15304"/>
            <a:ext cx="8229600" cy="1143000"/>
          </a:xfrm>
        </p:spPr>
        <p:txBody>
          <a:bodyPr/>
          <a:lstStyle/>
          <a:p>
            <a:r>
              <a:rPr lang="en-US" sz="3200" dirty="0"/>
              <a:t>Conclusions about multinational PBRN Collaborations</a:t>
            </a:r>
          </a:p>
        </p:txBody>
      </p:sp>
      <p:sp>
        <p:nvSpPr>
          <p:cNvPr id="3" name="Content Placeholder 2">
            <a:extLst>
              <a:ext uri="{FF2B5EF4-FFF2-40B4-BE49-F238E27FC236}">
                <a16:creationId xmlns:a16="http://schemas.microsoft.com/office/drawing/2014/main" xmlns="" id="{565F981C-CE2D-4816-B705-BFBE33B8F741}"/>
              </a:ext>
            </a:extLst>
          </p:cNvPr>
          <p:cNvSpPr>
            <a:spLocks noGrp="1"/>
          </p:cNvSpPr>
          <p:nvPr>
            <p:ph idx="1"/>
          </p:nvPr>
        </p:nvSpPr>
        <p:spPr>
          <a:xfrm>
            <a:off x="274320" y="1323639"/>
            <a:ext cx="8686800" cy="3648075"/>
          </a:xfrm>
        </p:spPr>
        <p:txBody>
          <a:bodyPr/>
          <a:lstStyle/>
          <a:p>
            <a:r>
              <a:rPr lang="en-US" sz="2400" dirty="0"/>
              <a:t>Analyses by PBRNs conducted in parallel can be combined </a:t>
            </a:r>
          </a:p>
          <a:p>
            <a:r>
              <a:rPr lang="en-US" sz="2400" dirty="0"/>
              <a:t>Data were similar, but each country and PBRN can contribute unique elements</a:t>
            </a:r>
          </a:p>
          <a:p>
            <a:r>
              <a:rPr lang="en-US" sz="2400" dirty="0"/>
              <a:t>Federated analyses using aggregated data appear to be feasible:</a:t>
            </a:r>
          </a:p>
          <a:p>
            <a:pPr lvl="1"/>
            <a:r>
              <a:rPr lang="en-US" sz="1100" dirty="0"/>
              <a:t>“To perform linear regression analyses on a continuous aggregate outcome we need only 2 parameters: the mean and the standard deviation (SD), within strata of a set of categorical predictors.  The frequencies (counts) of the combinations of the predictors can be used as weights.”</a:t>
            </a:r>
          </a:p>
          <a:p>
            <a:pPr lvl="4"/>
            <a:r>
              <a:rPr lang="en-US" sz="1100" dirty="0" err="1"/>
              <a:t>Moineddin</a:t>
            </a:r>
            <a:r>
              <a:rPr lang="en-US" sz="1100" dirty="0"/>
              <a:t> R, </a:t>
            </a:r>
            <a:r>
              <a:rPr lang="en-US" sz="1100" dirty="0" err="1"/>
              <a:t>Uruquia</a:t>
            </a:r>
            <a:r>
              <a:rPr lang="en-US" sz="1100" dirty="0"/>
              <a:t> ML.  Epidemiol, Nov 2014: 25(6)</a:t>
            </a:r>
          </a:p>
          <a:p>
            <a:r>
              <a:rPr lang="en-US" sz="2400" dirty="0"/>
              <a:t>Data for observational studies and for planning and conducting cross border PBRN studies are valuable and can be combined without posing any regulatory risks to patient privacy </a:t>
            </a:r>
          </a:p>
        </p:txBody>
      </p:sp>
    </p:spTree>
    <p:extLst>
      <p:ext uri="{BB962C8B-B14F-4D97-AF65-F5344CB8AC3E}">
        <p14:creationId xmlns:p14="http://schemas.microsoft.com/office/powerpoint/2010/main" val="756414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0DE85D-D93F-4199-8EF9-8A91BAEE2944}"/>
              </a:ext>
            </a:extLst>
          </p:cNvPr>
          <p:cNvSpPr>
            <a:spLocks noGrp="1"/>
          </p:cNvSpPr>
          <p:nvPr>
            <p:ph type="title"/>
          </p:nvPr>
        </p:nvSpPr>
        <p:spPr>
          <a:xfrm>
            <a:off x="398477" y="77394"/>
            <a:ext cx="8229600" cy="1143000"/>
          </a:xfrm>
        </p:spPr>
        <p:txBody>
          <a:bodyPr/>
          <a:lstStyle/>
          <a:p>
            <a:r>
              <a:rPr lang="en-US" dirty="0"/>
              <a:t>Connections</a:t>
            </a:r>
          </a:p>
        </p:txBody>
      </p:sp>
      <p:sp>
        <p:nvSpPr>
          <p:cNvPr id="3" name="Content Placeholder 2">
            <a:extLst>
              <a:ext uri="{FF2B5EF4-FFF2-40B4-BE49-F238E27FC236}">
                <a16:creationId xmlns:a16="http://schemas.microsoft.com/office/drawing/2014/main" xmlns="" id="{1B64ACB6-2C16-4576-A23E-95CEF8F74FCB}"/>
              </a:ext>
            </a:extLst>
          </p:cNvPr>
          <p:cNvSpPr>
            <a:spLocks noGrp="1"/>
          </p:cNvSpPr>
          <p:nvPr>
            <p:ph idx="1"/>
          </p:nvPr>
        </p:nvSpPr>
        <p:spPr>
          <a:xfrm>
            <a:off x="398477" y="1143570"/>
            <a:ext cx="8229600" cy="3648075"/>
          </a:xfrm>
        </p:spPr>
        <p:txBody>
          <a:bodyPr/>
          <a:lstStyle/>
          <a:p>
            <a:r>
              <a:rPr lang="en-US" dirty="0"/>
              <a:t>Visit from UTOPIAN Deputy Director to Surrey, UK, to discuss Canadian results</a:t>
            </a:r>
          </a:p>
          <a:p>
            <a:r>
              <a:rPr lang="en-US" dirty="0"/>
              <a:t>Visit from UTOPIAN Analyst to Surrey to learn about RCGP RSC database</a:t>
            </a:r>
          </a:p>
          <a:p>
            <a:r>
              <a:rPr lang="en-US" dirty="0"/>
              <a:t>Poster at NAPCRG PBRN 2017</a:t>
            </a:r>
          </a:p>
          <a:p>
            <a:r>
              <a:rPr lang="en-US" dirty="0"/>
              <a:t>Visit to poster and interest from President/CEO of CDN (USA)</a:t>
            </a:r>
          </a:p>
          <a:p>
            <a:r>
              <a:rPr lang="en-US" dirty="0"/>
              <a:t>Several teleconferences among USA, Canada, and UK Research Teams</a:t>
            </a:r>
          </a:p>
          <a:p>
            <a:endParaRPr lang="en-US" dirty="0"/>
          </a:p>
        </p:txBody>
      </p:sp>
    </p:spTree>
    <p:extLst>
      <p:ext uri="{BB962C8B-B14F-4D97-AF65-F5344CB8AC3E}">
        <p14:creationId xmlns:p14="http://schemas.microsoft.com/office/powerpoint/2010/main" val="575620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7639" y="86625"/>
            <a:ext cx="8229600" cy="1252317"/>
          </a:xfrm>
          <a:prstGeom prst="rect">
            <a:avLst/>
          </a:prstGeom>
          <a:solidFill>
            <a:srgbClr val="344068"/>
          </a:solidFill>
          <a:ln>
            <a:solidFill>
              <a:srgbClr val="2683C6">
                <a:lumMod val="20000"/>
                <a:lumOff val="80000"/>
              </a:srgbClr>
            </a:solid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Light"/>
                <a:ea typeface="+mj-ea"/>
                <a:cs typeface="+mj-cs"/>
              </a:rPr>
              <a:t>Obesity and Adolescent Pregnancy:</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Light"/>
                <a:ea typeface="+mj-ea"/>
                <a:cs typeface="+mj-cs"/>
              </a:rPr>
              <a:t>Building a De-Identified Electronic Clinical Database to Examine the Biological and Social Determinants of Nutritional Status, Pregnancy and Birth Outcomes</a:t>
            </a:r>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627" y="6221185"/>
            <a:ext cx="614025" cy="587951"/>
          </a:xfrm>
          <a:prstGeom prst="rect">
            <a:avLst/>
          </a:prstGeom>
          <a:noFill/>
          <a:ln>
            <a:noFill/>
          </a:ln>
          <a:extLst/>
        </p:spPr>
      </p:pic>
      <p:pic>
        <p:nvPicPr>
          <p:cNvPr id="10" name="Picture 9" descr="SacklerLogo_bw_goldleavesn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7890" y="6266915"/>
            <a:ext cx="1444901" cy="478495"/>
          </a:xfrm>
          <a:prstGeom prst="rect">
            <a:avLst/>
          </a:prstGeom>
          <a:noFill/>
          <a:ln>
            <a:noFill/>
          </a:ln>
          <a:extLst/>
        </p:spPr>
      </p:pic>
      <p:pic>
        <p:nvPicPr>
          <p:cNvPr id="11" name="Picture 10"/>
          <p:cNvPicPr/>
          <p:nvPr/>
        </p:nvPicPr>
        <p:blipFill rotWithShape="1">
          <a:blip r:embed="rId4"/>
          <a:srcRect b="19999"/>
          <a:stretch/>
        </p:blipFill>
        <p:spPr>
          <a:xfrm>
            <a:off x="5139979" y="6307962"/>
            <a:ext cx="1449995" cy="456996"/>
          </a:xfrm>
          <a:prstGeom prst="rect">
            <a:avLst/>
          </a:prstGeom>
        </p:spPr>
      </p:pic>
      <p:pic>
        <p:nvPicPr>
          <p:cNvPr id="13" name="Picture 12"/>
          <p:cNvPicPr>
            <a:picLocks noChangeAspect="1"/>
          </p:cNvPicPr>
          <p:nvPr/>
        </p:nvPicPr>
        <p:blipFill rotWithShape="1">
          <a:blip r:embed="rId5"/>
          <a:srcRect l="-1910" t="-2474" r="-1745" b="19925"/>
          <a:stretch/>
        </p:blipFill>
        <p:spPr>
          <a:xfrm>
            <a:off x="8127163" y="6286662"/>
            <a:ext cx="896805" cy="478296"/>
          </a:xfrm>
          <a:prstGeom prst="rect">
            <a:avLst/>
          </a:prstGeom>
        </p:spPr>
      </p:pic>
      <p:grpSp>
        <p:nvGrpSpPr>
          <p:cNvPr id="14" name="Group 13"/>
          <p:cNvGrpSpPr/>
          <p:nvPr/>
        </p:nvGrpSpPr>
        <p:grpSpPr>
          <a:xfrm>
            <a:off x="651323" y="1749995"/>
            <a:ext cx="7651755" cy="3589448"/>
            <a:chOff x="1770228" y="2141268"/>
            <a:chExt cx="5162127" cy="3019221"/>
          </a:xfrm>
        </p:grpSpPr>
        <p:sp>
          <p:nvSpPr>
            <p:cNvPr id="15" name="Title 3"/>
            <p:cNvSpPr txBox="1">
              <a:spLocks/>
            </p:cNvSpPr>
            <p:nvPr/>
          </p:nvSpPr>
          <p:spPr>
            <a:xfrm>
              <a:off x="2060549" y="2336489"/>
              <a:ext cx="4871806" cy="2824000"/>
            </a:xfrm>
            <a:prstGeom prst="round2SameRect">
              <a:avLst>
                <a:gd name="adj1" fmla="val 0"/>
                <a:gd name="adj2" fmla="val 17473"/>
              </a:avLst>
            </a:prstGeom>
            <a:solidFill>
              <a:schemeClr val="bg1"/>
            </a:solidFill>
            <a:ln w="31750" cap="sq">
              <a:solidFill>
                <a:schemeClr val="tx1">
                  <a:lumMod val="75000"/>
                  <a:lumOff val="25000"/>
                </a:schemeClr>
              </a:solidFill>
              <a:miter lim="800000"/>
            </a:ln>
          </p:spPr>
          <p:txBody>
            <a:bodyPr vert="horz" lIns="0" tIns="0" rIns="0" bIns="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defTabSz="685800" fontAlgn="auto">
                <a:lnSpc>
                  <a:spcPct val="100000"/>
                </a:lnSpc>
                <a:spcBef>
                  <a:spcPts val="750"/>
                </a:spcBef>
                <a:spcAft>
                  <a:spcPts val="0"/>
                </a:spcAft>
                <a:buClr>
                  <a:srgbClr val="FEE34E"/>
                </a:buClr>
              </a:pPr>
              <a:r>
                <a:rPr lang="en-US" sz="2400" cap="none" spc="0" dirty="0">
                  <a:ln w="0"/>
                  <a:solidFill>
                    <a:srgbClr val="000000"/>
                  </a:solidFill>
                  <a:effectLst>
                    <a:outerShdw blurRad="38100" dist="19050" dir="2700000" algn="tl" rotWithShape="0">
                      <a:srgbClr val="000000">
                        <a:alpha val="40000"/>
                      </a:srgbClr>
                    </a:outerShdw>
                  </a:effectLst>
                  <a:latin typeface="Helvetica Neue Condensed" charset="0"/>
                  <a:ea typeface="Helvetica Neue Condensed" charset="0"/>
                  <a:cs typeface="Helvetica Neue Condensed" charset="0"/>
                </a:rPr>
                <a:t> </a:t>
              </a:r>
            </a:p>
            <a:p>
              <a:pPr defTabSz="685800" fontAlgn="auto">
                <a:lnSpc>
                  <a:spcPct val="100000"/>
                </a:lnSpc>
                <a:spcAft>
                  <a:spcPts val="0"/>
                </a:spcAft>
              </a:pPr>
              <a:endParaRPr lang="en-US" sz="1600" cap="none" spc="0" dirty="0">
                <a:ln w="0"/>
                <a:solidFill>
                  <a:srgbClr val="000000"/>
                </a:solidFill>
                <a:latin typeface="Helvetica Neue Condensed" charset="0"/>
                <a:ea typeface="Helvetica Neue Condensed" charset="0"/>
                <a:cs typeface="Helvetica Neue Condensed" charset="0"/>
              </a:endParaRPr>
            </a:p>
            <a:p>
              <a:pPr defTabSz="685800" fontAlgn="auto">
                <a:lnSpc>
                  <a:spcPct val="100000"/>
                </a:lnSpc>
                <a:spcAft>
                  <a:spcPts val="0"/>
                </a:spcAft>
              </a:pPr>
              <a:r>
                <a:rPr lang="en-US" sz="1600" cap="none" spc="0" dirty="0">
                  <a:ln w="0"/>
                  <a:solidFill>
                    <a:srgbClr val="000000"/>
                  </a:solidFill>
                  <a:latin typeface="Helvetica Neue Condensed" charset="0"/>
                  <a:ea typeface="Helvetica Neue Condensed" charset="0"/>
                  <a:cs typeface="Helvetica Neue Condensed" charset="0"/>
                </a:rPr>
                <a:t>This community-academic partnership involves the creation of a multisite de-identified Electronic Health Records (</a:t>
              </a:r>
              <a:r>
                <a:rPr lang="en-US" sz="1600" cap="none" spc="0" dirty="0" err="1">
                  <a:ln w="0"/>
                  <a:solidFill>
                    <a:srgbClr val="000000"/>
                  </a:solidFill>
                  <a:latin typeface="Helvetica Neue Condensed" charset="0"/>
                  <a:ea typeface="Helvetica Neue Condensed" charset="0"/>
                  <a:cs typeface="Helvetica Neue Condensed" charset="0"/>
                </a:rPr>
                <a:t>EHR</a:t>
              </a:r>
              <a:r>
                <a:rPr lang="en-US" sz="1600" cap="none" spc="0" dirty="0">
                  <a:ln w="0"/>
                  <a:solidFill>
                    <a:srgbClr val="000000"/>
                  </a:solidFill>
                  <a:latin typeface="Helvetica Neue Condensed" charset="0"/>
                  <a:ea typeface="Helvetica Neue Condensed" charset="0"/>
                  <a:cs typeface="Helvetica Neue Condensed" charset="0"/>
                </a:rPr>
                <a:t>) database that will demonstrate the feasibility of using available measures conducted as part of routine clinical care to explore associations and identify targets for future interventions that address adolescent nutritional and pregnancy outcomes.</a:t>
              </a:r>
            </a:p>
            <a:p>
              <a:pPr defTabSz="685800" fontAlgn="auto">
                <a:lnSpc>
                  <a:spcPct val="100000"/>
                </a:lnSpc>
                <a:spcAft>
                  <a:spcPts val="0"/>
                </a:spcAft>
              </a:pPr>
              <a:endParaRPr lang="en-US" sz="1600" cap="none" spc="0" dirty="0">
                <a:ln w="0"/>
                <a:solidFill>
                  <a:srgbClr val="000000"/>
                </a:solidFill>
                <a:latin typeface="Helvetica Neue Condensed" charset="0"/>
                <a:ea typeface="Helvetica Neue Condensed" charset="0"/>
                <a:cs typeface="Helvetica Neue Condensed" charset="0"/>
              </a:endParaRPr>
            </a:p>
            <a:p>
              <a:pPr defTabSz="685800" fontAlgn="auto">
                <a:lnSpc>
                  <a:spcPct val="100000"/>
                </a:lnSpc>
                <a:spcAft>
                  <a:spcPts val="0"/>
                </a:spcAft>
              </a:pPr>
              <a:r>
                <a:rPr lang="en-US" sz="1600" cap="none" spc="0" dirty="0">
                  <a:ln w="0"/>
                  <a:solidFill>
                    <a:srgbClr val="000000"/>
                  </a:solidFill>
                  <a:latin typeface="Helvetica Neue Condensed" charset="0"/>
                  <a:ea typeface="Helvetica Neue Condensed" charset="0"/>
                  <a:cs typeface="Helvetica Neue Condensed" charset="0"/>
                </a:rPr>
                <a:t>This “Big Data” </a:t>
              </a:r>
              <a:r>
                <a:rPr lang="en-US" sz="1600" cap="none" spc="0" dirty="0" err="1">
                  <a:ln w="0"/>
                  <a:solidFill>
                    <a:srgbClr val="000000"/>
                  </a:solidFill>
                  <a:latin typeface="Helvetica Neue Condensed" charset="0"/>
                  <a:ea typeface="Helvetica Neue Condensed" charset="0"/>
                  <a:cs typeface="Helvetica Neue Condensed" charset="0"/>
                </a:rPr>
                <a:t>EHR</a:t>
              </a:r>
              <a:r>
                <a:rPr lang="en-US" sz="1600" cap="none" spc="0" dirty="0">
                  <a:ln w="0"/>
                  <a:solidFill>
                    <a:srgbClr val="000000"/>
                  </a:solidFill>
                  <a:latin typeface="Helvetica Neue Condensed" charset="0"/>
                  <a:ea typeface="Helvetica Neue Condensed" charset="0"/>
                  <a:cs typeface="Helvetica Neue Condensed" charset="0"/>
                </a:rPr>
                <a:t>-based study addresses the disproportionate health burdens experienced by overweight and obese adolescents and their infants up to the age of 24 months.</a:t>
              </a:r>
            </a:p>
            <a:p>
              <a:pPr defTabSz="685800" fontAlgn="auto">
                <a:lnSpc>
                  <a:spcPct val="100000"/>
                </a:lnSpc>
                <a:spcAft>
                  <a:spcPts val="0"/>
                </a:spcAft>
              </a:pPr>
              <a:endParaRPr lang="en-US" sz="1600" cap="none" spc="0" dirty="0">
                <a:ln w="0"/>
                <a:solidFill>
                  <a:srgbClr val="000000"/>
                </a:solidFill>
                <a:latin typeface="Helvetica Neue Condensed" charset="0"/>
                <a:ea typeface="Helvetica Neue Condensed" charset="0"/>
                <a:cs typeface="Helvetica Neue Condensed" charset="0"/>
              </a:endParaRPr>
            </a:p>
          </p:txBody>
        </p:sp>
        <p:grpSp>
          <p:nvGrpSpPr>
            <p:cNvPr id="16" name="Group 15"/>
            <p:cNvGrpSpPr/>
            <p:nvPr/>
          </p:nvGrpSpPr>
          <p:grpSpPr>
            <a:xfrm>
              <a:off x="1770228" y="2141268"/>
              <a:ext cx="2962656" cy="418778"/>
              <a:chOff x="0" y="2269"/>
              <a:chExt cx="3950208" cy="1243223"/>
            </a:xfrm>
            <a:solidFill>
              <a:schemeClr val="accent2">
                <a:lumMod val="75000"/>
              </a:schemeClr>
            </a:solidFill>
          </p:grpSpPr>
          <p:sp>
            <p:nvSpPr>
              <p:cNvPr id="17" name="Rounded Rectangle 16"/>
              <p:cNvSpPr/>
              <p:nvPr/>
            </p:nvSpPr>
            <p:spPr>
              <a:xfrm>
                <a:off x="0" y="2269"/>
                <a:ext cx="3950208" cy="1243221"/>
              </a:xfrm>
              <a:prstGeom prst="roundRect">
                <a:avLst/>
              </a:prstGeom>
              <a:grp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8" name="Rounded Rectangle 4"/>
              <p:cNvSpPr/>
              <p:nvPr/>
            </p:nvSpPr>
            <p:spPr>
              <a:xfrm>
                <a:off x="73124" y="75395"/>
                <a:ext cx="3803960" cy="11700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7153" tIns="38576" rIns="77153" bIns="38576" numCol="1" spcCol="1270" anchor="ctr" anchorCtr="0">
                <a:noAutofit/>
              </a:bodyPr>
              <a:lstStyle/>
              <a:p>
                <a:pPr algn="ctr" defTabSz="900113" fontAlgn="auto">
                  <a:lnSpc>
                    <a:spcPct val="90000"/>
                  </a:lnSpc>
                  <a:spcAft>
                    <a:spcPct val="35000"/>
                  </a:spcAft>
                </a:pPr>
                <a:r>
                  <a:rPr lang="en-US" sz="2025" dirty="0">
                    <a:solidFill>
                      <a:srgbClr val="FFFFFF"/>
                    </a:solidFill>
                    <a:effectLst>
                      <a:outerShdw blurRad="38100" dist="38100" dir="2700000" algn="tl">
                        <a:srgbClr val="000000">
                          <a:alpha val="43137"/>
                        </a:srgbClr>
                      </a:outerShdw>
                    </a:effectLst>
                    <a:latin typeface="Gill Sans MT" panose="020B0502020104020203"/>
                  </a:rPr>
                  <a:t>SUMMARY</a:t>
                </a:r>
              </a:p>
            </p:txBody>
          </p:sp>
        </p:grpSp>
      </p:grpSp>
    </p:spTree>
    <p:extLst>
      <p:ext uri="{BB962C8B-B14F-4D97-AF65-F5344CB8AC3E}">
        <p14:creationId xmlns:p14="http://schemas.microsoft.com/office/powerpoint/2010/main" val="1413885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893511-7EE0-544D-B043-DB9B140D8DC2}"/>
              </a:ext>
            </a:extLst>
          </p:cNvPr>
          <p:cNvSpPr>
            <a:spLocks noGrp="1"/>
          </p:cNvSpPr>
          <p:nvPr>
            <p:ph type="title"/>
          </p:nvPr>
        </p:nvSpPr>
        <p:spPr>
          <a:xfrm>
            <a:off x="1784602" y="244602"/>
            <a:ext cx="6433567" cy="555498"/>
          </a:xfrm>
        </p:spPr>
        <p:txBody>
          <a:bodyPr>
            <a:normAutofit fontScale="90000"/>
          </a:bodyPr>
          <a:lstStyle/>
          <a:p>
            <a:r>
              <a:rPr lang="en-US" b="1" dirty="0"/>
              <a:t>Sackler Study:</a:t>
            </a:r>
            <a:br>
              <a:rPr lang="en-US" b="1" dirty="0"/>
            </a:br>
            <a:r>
              <a:rPr lang="en-US" b="1" dirty="0"/>
              <a:t>Blood pressure distribution by site</a:t>
            </a:r>
          </a:p>
        </p:txBody>
      </p:sp>
      <p:pic>
        <p:nvPicPr>
          <p:cNvPr id="3" name="Picture 2">
            <a:extLst>
              <a:ext uri="{FF2B5EF4-FFF2-40B4-BE49-F238E27FC236}">
                <a16:creationId xmlns:a16="http://schemas.microsoft.com/office/drawing/2014/main" xmlns="" id="{0727AA2D-FC7A-7A45-A21E-C001D3DDC9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0749"/>
            <a:ext cx="3048000" cy="2286000"/>
          </a:xfrm>
          <a:prstGeom prst="rect">
            <a:avLst/>
          </a:prstGeom>
        </p:spPr>
      </p:pic>
      <p:pic>
        <p:nvPicPr>
          <p:cNvPr id="4" name="Picture 3">
            <a:extLst>
              <a:ext uri="{FF2B5EF4-FFF2-40B4-BE49-F238E27FC236}">
                <a16:creationId xmlns:a16="http://schemas.microsoft.com/office/drawing/2014/main" xmlns="" id="{BA6975F1-DD6A-8F43-828E-9B7A7E80C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9" y="1150749"/>
            <a:ext cx="3048000" cy="2286000"/>
          </a:xfrm>
          <a:prstGeom prst="rect">
            <a:avLst/>
          </a:prstGeom>
        </p:spPr>
      </p:pic>
      <p:pic>
        <p:nvPicPr>
          <p:cNvPr id="5" name="Picture 4">
            <a:extLst>
              <a:ext uri="{FF2B5EF4-FFF2-40B4-BE49-F238E27FC236}">
                <a16:creationId xmlns:a16="http://schemas.microsoft.com/office/drawing/2014/main" xmlns="" id="{6D552D3D-7004-CA44-9369-96CCEBA681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150749"/>
            <a:ext cx="3048000" cy="2286000"/>
          </a:xfrm>
          <a:prstGeom prst="rect">
            <a:avLst/>
          </a:prstGeom>
        </p:spPr>
      </p:pic>
      <p:pic>
        <p:nvPicPr>
          <p:cNvPr id="6" name="Picture 5">
            <a:extLst>
              <a:ext uri="{FF2B5EF4-FFF2-40B4-BE49-F238E27FC236}">
                <a16:creationId xmlns:a16="http://schemas.microsoft.com/office/drawing/2014/main" xmlns="" id="{397D805A-DF57-294E-9771-25F19523EA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436749"/>
            <a:ext cx="3048000" cy="2286000"/>
          </a:xfrm>
          <a:prstGeom prst="rect">
            <a:avLst/>
          </a:prstGeom>
        </p:spPr>
      </p:pic>
      <p:pic>
        <p:nvPicPr>
          <p:cNvPr id="7" name="Picture 6">
            <a:extLst>
              <a:ext uri="{FF2B5EF4-FFF2-40B4-BE49-F238E27FC236}">
                <a16:creationId xmlns:a16="http://schemas.microsoft.com/office/drawing/2014/main" xmlns="" id="{F6203F9D-7C6C-DB49-8515-C54D174395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7999" y="3436749"/>
            <a:ext cx="3048000" cy="2286000"/>
          </a:xfrm>
          <a:prstGeom prst="rect">
            <a:avLst/>
          </a:prstGeom>
        </p:spPr>
      </p:pic>
      <p:pic>
        <p:nvPicPr>
          <p:cNvPr id="8" name="Picture 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0627" y="6221185"/>
            <a:ext cx="614025" cy="587951"/>
          </a:xfrm>
          <a:prstGeom prst="rect">
            <a:avLst/>
          </a:prstGeom>
          <a:noFill/>
          <a:ln>
            <a:noFill/>
          </a:ln>
          <a:extLst/>
        </p:spPr>
      </p:pic>
      <p:pic>
        <p:nvPicPr>
          <p:cNvPr id="9" name="Picture 8" descr="SacklerLogo_bw_goldleavesno"/>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57890" y="6266915"/>
            <a:ext cx="1444901" cy="478495"/>
          </a:xfrm>
          <a:prstGeom prst="rect">
            <a:avLst/>
          </a:prstGeom>
          <a:noFill/>
          <a:ln>
            <a:noFill/>
          </a:ln>
          <a:extLst/>
        </p:spPr>
      </p:pic>
      <p:pic>
        <p:nvPicPr>
          <p:cNvPr id="10" name="Picture 9"/>
          <p:cNvPicPr/>
          <p:nvPr/>
        </p:nvPicPr>
        <p:blipFill rotWithShape="1">
          <a:blip r:embed="rId9"/>
          <a:srcRect b="19999"/>
          <a:stretch/>
        </p:blipFill>
        <p:spPr>
          <a:xfrm>
            <a:off x="5139979" y="6307962"/>
            <a:ext cx="1449995" cy="456996"/>
          </a:xfrm>
          <a:prstGeom prst="rect">
            <a:avLst/>
          </a:prstGeom>
        </p:spPr>
      </p:pic>
      <p:pic>
        <p:nvPicPr>
          <p:cNvPr id="11" name="Picture 10"/>
          <p:cNvPicPr>
            <a:picLocks noChangeAspect="1"/>
          </p:cNvPicPr>
          <p:nvPr/>
        </p:nvPicPr>
        <p:blipFill rotWithShape="1">
          <a:blip r:embed="rId10"/>
          <a:srcRect l="-1910" t="-2474" r="-1745" b="19925"/>
          <a:stretch/>
        </p:blipFill>
        <p:spPr>
          <a:xfrm>
            <a:off x="8127163" y="6286662"/>
            <a:ext cx="896805" cy="478296"/>
          </a:xfrm>
          <a:prstGeom prst="rect">
            <a:avLst/>
          </a:prstGeom>
        </p:spPr>
      </p:pic>
    </p:spTree>
    <p:extLst>
      <p:ext uri="{BB962C8B-B14F-4D97-AF65-F5344CB8AC3E}">
        <p14:creationId xmlns:p14="http://schemas.microsoft.com/office/powerpoint/2010/main" val="1729980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CA" dirty="0">
                <a:solidFill>
                  <a:srgbClr val="008000"/>
                </a:solidFill>
              </a:rPr>
              <a:t>Thank you. </a:t>
            </a:r>
            <a:r>
              <a:rPr lang="en-CA" dirty="0">
                <a:solidFill>
                  <a:schemeClr val="tx2">
                    <a:lumMod val="50000"/>
                  </a:schemeClr>
                </a:solidFill>
              </a:rPr>
              <a:t>Questions?</a:t>
            </a:r>
          </a:p>
        </p:txBody>
      </p:sp>
    </p:spTree>
    <p:extLst>
      <p:ext uri="{BB962C8B-B14F-4D97-AF65-F5344CB8AC3E}">
        <p14:creationId xmlns:p14="http://schemas.microsoft.com/office/powerpoint/2010/main" val="2426592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075"/>
            <a:ext cx="8229600" cy="1143000"/>
          </a:xfrm>
        </p:spPr>
        <p:txBody>
          <a:bodyPr/>
          <a:lstStyle/>
          <a:p>
            <a:r>
              <a:rPr lang="en-CA" dirty="0">
                <a:solidFill>
                  <a:schemeClr val="tx2">
                    <a:lumMod val="50000"/>
                  </a:schemeClr>
                </a:solidFill>
              </a:rPr>
              <a:t>Background</a:t>
            </a:r>
          </a:p>
        </p:txBody>
      </p:sp>
      <p:sp>
        <p:nvSpPr>
          <p:cNvPr id="4" name="Content Placeholder 3"/>
          <p:cNvSpPr>
            <a:spLocks noGrp="1"/>
          </p:cNvSpPr>
          <p:nvPr>
            <p:ph idx="1"/>
          </p:nvPr>
        </p:nvSpPr>
        <p:spPr>
          <a:xfrm>
            <a:off x="537210" y="1187739"/>
            <a:ext cx="8229600" cy="4262870"/>
          </a:xfrm>
        </p:spPr>
        <p:txBody>
          <a:bodyPr/>
          <a:lstStyle/>
          <a:p>
            <a:r>
              <a:rPr lang="en-CA" dirty="0">
                <a:solidFill>
                  <a:schemeClr val="tx2">
                    <a:lumMod val="50000"/>
                  </a:schemeClr>
                </a:solidFill>
              </a:rPr>
              <a:t>PBRNs have large electronic data holdings</a:t>
            </a:r>
          </a:p>
          <a:p>
            <a:pPr lvl="1"/>
            <a:r>
              <a:rPr lang="en-CA" sz="2000" dirty="0">
                <a:solidFill>
                  <a:schemeClr val="tx2">
                    <a:lumMod val="50000"/>
                  </a:schemeClr>
                </a:solidFill>
              </a:rPr>
              <a:t>Electronic Medical Records (EMRs)</a:t>
            </a:r>
          </a:p>
          <a:p>
            <a:pPr lvl="1"/>
            <a:r>
              <a:rPr lang="en-CA" sz="2000" dirty="0">
                <a:solidFill>
                  <a:schemeClr val="tx2">
                    <a:lumMod val="50000"/>
                  </a:schemeClr>
                </a:solidFill>
              </a:rPr>
              <a:t>Clinical studies</a:t>
            </a:r>
          </a:p>
          <a:p>
            <a:r>
              <a:rPr lang="en-CA" dirty="0">
                <a:solidFill>
                  <a:schemeClr val="tx2">
                    <a:lumMod val="50000"/>
                  </a:schemeClr>
                </a:solidFill>
              </a:rPr>
              <a:t>Individual level patient data often </a:t>
            </a:r>
            <a:r>
              <a:rPr lang="en-CA" b="1" dirty="0">
                <a:solidFill>
                  <a:schemeClr val="tx2">
                    <a:lumMod val="50000"/>
                  </a:schemeClr>
                </a:solidFill>
              </a:rPr>
              <a:t>cannot easily travel</a:t>
            </a:r>
            <a:r>
              <a:rPr lang="en-CA" dirty="0">
                <a:solidFill>
                  <a:schemeClr val="tx2">
                    <a:lumMod val="50000"/>
                  </a:schemeClr>
                </a:solidFill>
              </a:rPr>
              <a:t> across borders because of privacy and regulatory requirements</a:t>
            </a:r>
          </a:p>
          <a:p>
            <a:r>
              <a:rPr lang="en-CA" dirty="0">
                <a:solidFill>
                  <a:schemeClr val="tx2">
                    <a:lumMod val="50000"/>
                  </a:schemeClr>
                </a:solidFill>
              </a:rPr>
              <a:t>Comparisons between countries may be valuable, due to different</a:t>
            </a:r>
          </a:p>
          <a:p>
            <a:pPr lvl="1"/>
            <a:r>
              <a:rPr lang="en-CA" sz="2000" dirty="0">
                <a:solidFill>
                  <a:schemeClr val="tx2">
                    <a:lumMod val="50000"/>
                  </a:schemeClr>
                </a:solidFill>
              </a:rPr>
              <a:t>Population characteristics </a:t>
            </a:r>
          </a:p>
          <a:p>
            <a:pPr lvl="1"/>
            <a:r>
              <a:rPr lang="en-CA" sz="2000" dirty="0">
                <a:solidFill>
                  <a:schemeClr val="tx2">
                    <a:lumMod val="50000"/>
                  </a:schemeClr>
                </a:solidFill>
              </a:rPr>
              <a:t>Healthcare delivery and Payment systems</a:t>
            </a:r>
          </a:p>
          <a:p>
            <a:pPr lvl="1"/>
            <a:r>
              <a:rPr lang="en-CA" sz="2000" dirty="0">
                <a:solidFill>
                  <a:schemeClr val="tx2">
                    <a:lumMod val="50000"/>
                  </a:schemeClr>
                </a:solidFill>
              </a:rPr>
              <a:t>Social context</a:t>
            </a:r>
          </a:p>
          <a:p>
            <a:pPr lvl="1"/>
            <a:r>
              <a:rPr lang="en-CA" sz="2000" dirty="0">
                <a:solidFill>
                  <a:schemeClr val="tx2">
                    <a:lumMod val="50000"/>
                  </a:schemeClr>
                </a:solidFill>
              </a:rPr>
              <a:t>Availability of different data elements</a:t>
            </a:r>
          </a:p>
        </p:txBody>
      </p:sp>
    </p:spTree>
    <p:extLst>
      <p:ext uri="{BB962C8B-B14F-4D97-AF65-F5344CB8AC3E}">
        <p14:creationId xmlns:p14="http://schemas.microsoft.com/office/powerpoint/2010/main" val="1635153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ED90BE-A0EF-426E-B319-C6F48747A15B}"/>
              </a:ext>
            </a:extLst>
          </p:cNvPr>
          <p:cNvSpPr>
            <a:spLocks noGrp="1"/>
          </p:cNvSpPr>
          <p:nvPr>
            <p:ph type="title"/>
          </p:nvPr>
        </p:nvSpPr>
        <p:spPr>
          <a:xfrm>
            <a:off x="457200" y="101407"/>
            <a:ext cx="8229600" cy="1143000"/>
          </a:xfrm>
        </p:spPr>
        <p:txBody>
          <a:bodyPr/>
          <a:lstStyle/>
          <a:p>
            <a:r>
              <a:rPr lang="en-US" dirty="0"/>
              <a:t>Objective</a:t>
            </a:r>
          </a:p>
        </p:txBody>
      </p:sp>
      <p:sp>
        <p:nvSpPr>
          <p:cNvPr id="3" name="Content Placeholder 2">
            <a:extLst>
              <a:ext uri="{FF2B5EF4-FFF2-40B4-BE49-F238E27FC236}">
                <a16:creationId xmlns:a16="http://schemas.microsoft.com/office/drawing/2014/main" xmlns="" id="{1C6BCDC7-813E-4F0E-A3BD-D612E01C3C4A}"/>
              </a:ext>
            </a:extLst>
          </p:cNvPr>
          <p:cNvSpPr>
            <a:spLocks noGrp="1"/>
          </p:cNvSpPr>
          <p:nvPr>
            <p:ph idx="1"/>
          </p:nvPr>
        </p:nvSpPr>
        <p:spPr>
          <a:xfrm>
            <a:off x="365760" y="1244407"/>
            <a:ext cx="8321040" cy="4653473"/>
          </a:xfrm>
        </p:spPr>
        <p:txBody>
          <a:bodyPr/>
          <a:lstStyle/>
          <a:p>
            <a:r>
              <a:rPr lang="en-US" dirty="0"/>
              <a:t>To describe a research collaboration among  PBRNs in three countries</a:t>
            </a:r>
          </a:p>
          <a:p>
            <a:pPr lvl="1"/>
            <a:r>
              <a:rPr lang="en-US" b="1" dirty="0"/>
              <a:t>Canada</a:t>
            </a:r>
            <a:r>
              <a:rPr lang="en-US" dirty="0"/>
              <a:t> (UTOPIAN)</a:t>
            </a:r>
          </a:p>
          <a:p>
            <a:pPr lvl="1"/>
            <a:r>
              <a:rPr lang="en-US" b="1" dirty="0"/>
              <a:t>UK</a:t>
            </a:r>
            <a:r>
              <a:rPr lang="en-US" dirty="0"/>
              <a:t> (Royal College of General Practitioners Surveillance and Research Centre database)</a:t>
            </a:r>
          </a:p>
          <a:p>
            <a:pPr lvl="1"/>
            <a:r>
              <a:rPr lang="en-US" b="1" dirty="0"/>
              <a:t>USA</a:t>
            </a:r>
            <a:r>
              <a:rPr lang="en-US" dirty="0"/>
              <a:t> (Clinical Directors Network, Inc. (CDN))</a:t>
            </a:r>
          </a:p>
          <a:p>
            <a:r>
              <a:rPr lang="en-US" dirty="0"/>
              <a:t>All of the research networks have a shared interest in studying and improving cardiovascular health outcomes and have key common data elements </a:t>
            </a:r>
          </a:p>
        </p:txBody>
      </p:sp>
    </p:spTree>
    <p:extLst>
      <p:ext uri="{BB962C8B-B14F-4D97-AF65-F5344CB8AC3E}">
        <p14:creationId xmlns:p14="http://schemas.microsoft.com/office/powerpoint/2010/main" val="417537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384690" y="4387870"/>
            <a:ext cx="3603879" cy="31019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Calibri"/>
              </a:defRPr>
            </a:lvl1pPr>
            <a:lvl2pPr marL="742950" indent="-285750" algn="l" defTabSz="457200" rtl="0" eaLnBrk="1" latinLnBrk="0" hangingPunct="1">
              <a:spcBef>
                <a:spcPct val="20000"/>
              </a:spcBef>
              <a:buFont typeface="Arial"/>
              <a:buChar char="–"/>
              <a:defRPr sz="2400" kern="1200">
                <a:solidFill>
                  <a:schemeClr val="tx1"/>
                </a:solidFill>
                <a:latin typeface="Calibri"/>
                <a:ea typeface="+mn-ea"/>
                <a:cs typeface="Calibri"/>
              </a:defRPr>
            </a:lvl2pPr>
            <a:lvl3pPr marL="1143000" indent="-228600" algn="l" defTabSz="457200" rtl="0" eaLnBrk="1" latinLnBrk="0" hangingPunct="1">
              <a:spcBef>
                <a:spcPct val="20000"/>
              </a:spcBef>
              <a:buFont typeface="Arial"/>
              <a:buChar char="•"/>
              <a:defRPr sz="1800" kern="1200">
                <a:solidFill>
                  <a:schemeClr val="tx1"/>
                </a:solidFill>
                <a:latin typeface="Calibri"/>
                <a:ea typeface="+mn-ea"/>
                <a:cs typeface="Calibri"/>
              </a:defRPr>
            </a:lvl3pPr>
            <a:lvl4pPr marL="1600200" indent="-228600" algn="l" defTabSz="457200" rtl="0" eaLnBrk="1" latinLnBrk="0" hangingPunct="1">
              <a:spcBef>
                <a:spcPct val="20000"/>
              </a:spcBef>
              <a:buFont typeface="Arial"/>
              <a:buChar char="–"/>
              <a:defRPr sz="1800" kern="1200">
                <a:solidFill>
                  <a:schemeClr val="tx1"/>
                </a:solidFill>
                <a:latin typeface="Calibri"/>
                <a:ea typeface="+mn-ea"/>
                <a:cs typeface="Calibri"/>
              </a:defRPr>
            </a:lvl4pPr>
            <a:lvl5pPr marL="2057400" indent="-228600" algn="l" defTabSz="457200" rtl="0" eaLnBrk="1" latinLnBrk="0" hangingPunct="1">
              <a:spcBef>
                <a:spcPct val="20000"/>
              </a:spcBef>
              <a:buFont typeface="Arial"/>
              <a:buChar char="»"/>
              <a:defRPr sz="18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28600" defTabSz="914400">
              <a:spcBef>
                <a:spcPts val="1000"/>
              </a:spcBef>
              <a:buClr>
                <a:schemeClr val="accent2"/>
              </a:buClr>
              <a:buFont typeface="Arial" panose="020B0604020202020204" pitchFamily="34" charset="0"/>
              <a:buChar char="•"/>
            </a:pPr>
            <a:r>
              <a:rPr lang="en-US" sz="1400" b="1" dirty="0">
                <a:solidFill>
                  <a:schemeClr val="tx1">
                    <a:lumMod val="85000"/>
                    <a:lumOff val="15000"/>
                  </a:schemeClr>
                </a:solidFill>
                <a:latin typeface="+mn-lt"/>
                <a:cs typeface="+mn-cs"/>
              </a:rPr>
              <a:t>14 teaching units</a:t>
            </a:r>
            <a:r>
              <a:rPr lang="en-US" sz="1400" dirty="0">
                <a:solidFill>
                  <a:schemeClr val="tx1">
                    <a:lumMod val="85000"/>
                    <a:lumOff val="15000"/>
                  </a:schemeClr>
                </a:solidFill>
                <a:latin typeface="+mn-lt"/>
                <a:cs typeface="+mn-cs"/>
              </a:rPr>
              <a:t>, ~400 practices, ~1,500 faculty, ~1M patients</a:t>
            </a:r>
          </a:p>
          <a:p>
            <a:pPr indent="-228600" defTabSz="914400">
              <a:spcBef>
                <a:spcPts val="1000"/>
              </a:spcBef>
              <a:buClr>
                <a:schemeClr val="accent2"/>
              </a:buClr>
              <a:buFont typeface="Arial" panose="020B0604020202020204" pitchFamily="34" charset="0"/>
              <a:buChar char="•"/>
            </a:pPr>
            <a:r>
              <a:rPr lang="en-US" sz="1400" dirty="0">
                <a:solidFill>
                  <a:schemeClr val="tx1">
                    <a:lumMod val="85000"/>
                    <a:lumOff val="15000"/>
                  </a:schemeClr>
                </a:solidFill>
                <a:latin typeface="+mn-lt"/>
                <a:cs typeface="+mn-cs"/>
              </a:rPr>
              <a:t>Providing support for primary care research (practice facilitators, data management and analysis, courses on research methods/writing)</a:t>
            </a:r>
          </a:p>
          <a:p>
            <a:pPr indent="-228600" defTabSz="914400">
              <a:spcBef>
                <a:spcPts val="1000"/>
              </a:spcBef>
              <a:buClr>
                <a:schemeClr val="accent2"/>
              </a:buClr>
              <a:buFont typeface="Arial" panose="020B0604020202020204" pitchFamily="34" charset="0"/>
              <a:buChar char="•"/>
            </a:pPr>
            <a:r>
              <a:rPr lang="en-US" sz="1400" dirty="0">
                <a:solidFill>
                  <a:schemeClr val="tx1">
                    <a:lumMod val="85000"/>
                    <a:lumOff val="15000"/>
                  </a:schemeClr>
                </a:solidFill>
                <a:latin typeface="+mn-lt"/>
                <a:cs typeface="+mn-cs"/>
              </a:rPr>
              <a:t>Primary care </a:t>
            </a:r>
            <a:r>
              <a:rPr lang="en-US" sz="1400" b="1" dirty="0">
                <a:solidFill>
                  <a:schemeClr val="tx1">
                    <a:lumMod val="85000"/>
                    <a:lumOff val="15000"/>
                  </a:schemeClr>
                </a:solidFill>
                <a:latin typeface="+mn-lt"/>
                <a:cs typeface="+mn-cs"/>
              </a:rPr>
              <a:t>EMR database (&gt;550k+ </a:t>
            </a:r>
            <a:r>
              <a:rPr lang="en-US" sz="1400" dirty="0">
                <a:solidFill>
                  <a:schemeClr val="tx1">
                    <a:lumMod val="85000"/>
                    <a:lumOff val="15000"/>
                  </a:schemeClr>
                </a:solidFill>
                <a:latin typeface="+mn-lt"/>
                <a:cs typeface="+mn-cs"/>
              </a:rPr>
              <a:t>patient records in 2017.Q4)</a:t>
            </a:r>
          </a:p>
          <a:p>
            <a:pPr marL="114300" indent="0" defTabSz="914400">
              <a:spcBef>
                <a:spcPts val="1000"/>
              </a:spcBef>
              <a:buClr>
                <a:schemeClr val="accent2"/>
              </a:buClr>
              <a:buNone/>
            </a:pPr>
            <a:endParaRPr lang="en-US" sz="1400" dirty="0">
              <a:solidFill>
                <a:schemeClr val="tx1">
                  <a:lumMod val="85000"/>
                  <a:lumOff val="15000"/>
                </a:schemeClr>
              </a:solidFill>
              <a:latin typeface="+mn-lt"/>
              <a:cs typeface="+mn-cs"/>
            </a:endParaRPr>
          </a:p>
          <a:p>
            <a:pPr indent="-228600" defTabSz="914400">
              <a:spcBef>
                <a:spcPts val="1000"/>
              </a:spcBef>
              <a:buClr>
                <a:schemeClr val="accent2"/>
              </a:buClr>
              <a:buFont typeface="Arial" panose="020B0604020202020204" pitchFamily="34" charset="0"/>
              <a:buChar char="•"/>
            </a:pPr>
            <a:endParaRPr lang="en-US" sz="1400" dirty="0">
              <a:solidFill>
                <a:schemeClr val="tx1">
                  <a:lumMod val="85000"/>
                  <a:lumOff val="15000"/>
                </a:schemeClr>
              </a:solidFill>
              <a:latin typeface="+mn-lt"/>
              <a:cs typeface="+mn-cs"/>
            </a:endParaRPr>
          </a:p>
          <a:p>
            <a:pPr indent="-228600" defTabSz="914400">
              <a:spcBef>
                <a:spcPts val="1000"/>
              </a:spcBef>
              <a:buClr>
                <a:schemeClr val="accent2"/>
              </a:buClr>
              <a:buFont typeface="Arial" panose="020B0604020202020204" pitchFamily="34" charset="0"/>
              <a:buChar char="•"/>
            </a:pPr>
            <a:endParaRPr lang="en-US" sz="1400" dirty="0">
              <a:solidFill>
                <a:schemeClr val="tx1">
                  <a:lumMod val="85000"/>
                  <a:lumOff val="15000"/>
                </a:schemeClr>
              </a:solidFill>
              <a:latin typeface="+mn-lt"/>
              <a:cs typeface="+mn-cs"/>
            </a:endParaRPr>
          </a:p>
          <a:p>
            <a:pPr lvl="1" indent="-228600" defTabSz="914400">
              <a:spcBef>
                <a:spcPts val="1000"/>
              </a:spcBef>
              <a:buClr>
                <a:schemeClr val="accent2"/>
              </a:buClr>
              <a:buFont typeface="Arial" panose="020B0604020202020204" pitchFamily="34" charset="0"/>
              <a:buChar char="•"/>
            </a:pPr>
            <a:endParaRPr lang="en-US" sz="1400" dirty="0">
              <a:solidFill>
                <a:schemeClr val="tx1">
                  <a:lumMod val="85000"/>
                  <a:lumOff val="15000"/>
                </a:schemeClr>
              </a:solidFill>
              <a:latin typeface="+mn-lt"/>
              <a:cs typeface="+mn-cs"/>
            </a:endParaRPr>
          </a:p>
        </p:txBody>
      </p:sp>
      <p:sp>
        <p:nvSpPr>
          <p:cNvPr id="54" name="Rectangle 53">
            <a:extLst>
              <a:ext uri="{FF2B5EF4-FFF2-40B4-BE49-F238E27FC236}">
                <a16:creationId xmlns:a16="http://schemas.microsoft.com/office/drawing/2014/main" xmlns="" id="{A5215C9F-69F7-48E2-8F1C-5C81D04A6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2"/>
            <a:ext cx="457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8CF24A69-D3BC-48BF-8E5D-6648755BFB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6617" y="479893"/>
            <a:ext cx="3842766" cy="5458969"/>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xmlns="" id="{26D66E10-67AA-454B-91B5-0E31C0BC9F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7516" y="644485"/>
            <a:ext cx="3567668" cy="51297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xmlns="" id="{956622D0-38F0-4D98-8ED5-40FC2AF8DF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95" r="7912" b="3"/>
          <a:stretch/>
        </p:blipFill>
        <p:spPr bwMode="auto">
          <a:xfrm>
            <a:off x="6043694" y="2982375"/>
            <a:ext cx="1621025" cy="13325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4">
            <a:extLst>
              <a:ext uri="{FF2B5EF4-FFF2-40B4-BE49-F238E27FC236}">
                <a16:creationId xmlns:a16="http://schemas.microsoft.com/office/drawing/2014/main" xmlns="" id="{1CD6E7DA-6AEF-41E1-B096-B5CE331EA5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208" y="1411556"/>
            <a:ext cx="3175737" cy="271525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5" descr="SPOR">
            <a:extLst>
              <a:ext uri="{FF2B5EF4-FFF2-40B4-BE49-F238E27FC236}">
                <a16:creationId xmlns:a16="http://schemas.microsoft.com/office/drawing/2014/main" xmlns="" id="{50989D82-5EE8-4243-926E-3E18040BD9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1412" y="4877423"/>
            <a:ext cx="1621025" cy="49121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5">
            <a:extLst>
              <a:ext uri="{FF2B5EF4-FFF2-40B4-BE49-F238E27FC236}">
                <a16:creationId xmlns:a16="http://schemas.microsoft.com/office/drawing/2014/main" xmlns="" id="{592637B5-5A5A-4E9B-9CCC-CC00D97820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8406" y="4314919"/>
            <a:ext cx="1567957" cy="112500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2" descr="http://www.dfcm.utoronto.ca/sites/default/files/UTP%20Data%20Flow.png">
            <a:extLst>
              <a:ext uri="{FF2B5EF4-FFF2-40B4-BE49-F238E27FC236}">
                <a16:creationId xmlns:a16="http://schemas.microsoft.com/office/drawing/2014/main" xmlns="" id="{43411C61-A439-47B7-A8C1-3904F03A07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7516" y="930659"/>
            <a:ext cx="3554318" cy="16885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75CFE5D0-33DC-425E-BBA9-DF6D4C1521B7}"/>
              </a:ext>
            </a:extLst>
          </p:cNvPr>
          <p:cNvPicPr>
            <a:picLocks noChangeAspect="1"/>
          </p:cNvPicPr>
          <p:nvPr/>
        </p:nvPicPr>
        <p:blipFill>
          <a:blip r:embed="rId8"/>
          <a:stretch>
            <a:fillRect/>
          </a:stretch>
        </p:blipFill>
        <p:spPr>
          <a:xfrm>
            <a:off x="1560351" y="245853"/>
            <a:ext cx="1597753" cy="1059380"/>
          </a:xfrm>
          <a:prstGeom prst="rect">
            <a:avLst/>
          </a:prstGeom>
        </p:spPr>
      </p:pic>
    </p:spTree>
    <p:extLst>
      <p:ext uri="{BB962C8B-B14F-4D97-AF65-F5344CB8AC3E}">
        <p14:creationId xmlns:p14="http://schemas.microsoft.com/office/powerpoint/2010/main" val="200847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9026" t="16259" r="7057" b="19235"/>
          <a:stretch/>
        </p:blipFill>
        <p:spPr>
          <a:xfrm>
            <a:off x="6548378" y="492756"/>
            <a:ext cx="2595622" cy="3149258"/>
          </a:xfrm>
          <a:prstGeom prst="rect">
            <a:avLst/>
          </a:prstGeom>
        </p:spPr>
      </p:pic>
      <p:sp>
        <p:nvSpPr>
          <p:cNvPr id="4" name="Title 3"/>
          <p:cNvSpPr>
            <a:spLocks noGrp="1"/>
          </p:cNvSpPr>
          <p:nvPr>
            <p:ph type="title"/>
          </p:nvPr>
        </p:nvSpPr>
        <p:spPr>
          <a:xfrm>
            <a:off x="0" y="21382"/>
            <a:ext cx="6059016" cy="1143000"/>
          </a:xfrm>
        </p:spPr>
        <p:txBody>
          <a:bodyPr/>
          <a:lstStyle/>
          <a:p>
            <a:r>
              <a:rPr lang="en-GB" dirty="0">
                <a:solidFill>
                  <a:srgbClr val="003D7D"/>
                </a:solidFill>
              </a:rPr>
              <a:t>RCGP RSC</a:t>
            </a:r>
            <a:br>
              <a:rPr lang="en-GB" dirty="0">
                <a:solidFill>
                  <a:srgbClr val="003D7D"/>
                </a:solidFill>
              </a:rPr>
            </a:br>
            <a:r>
              <a:rPr lang="en-GB" sz="1600" dirty="0"/>
              <a:t>Royal College of General Practitioners – Research &amp; Surveillance Centre</a:t>
            </a:r>
            <a:r>
              <a:rPr lang="en-GB" dirty="0">
                <a:solidFill>
                  <a:srgbClr val="003D7D"/>
                </a:solidFill>
              </a:rPr>
              <a:t/>
            </a:r>
            <a:br>
              <a:rPr lang="en-GB" dirty="0">
                <a:solidFill>
                  <a:srgbClr val="003D7D"/>
                </a:solidFill>
              </a:rPr>
            </a:br>
            <a:endParaRPr lang="en-GB" dirty="0">
              <a:solidFill>
                <a:srgbClr val="003D7D"/>
              </a:solidFill>
            </a:endParaRPr>
          </a:p>
        </p:txBody>
      </p:sp>
      <p:sp>
        <p:nvSpPr>
          <p:cNvPr id="5" name="Content Placeholder 4"/>
          <p:cNvSpPr>
            <a:spLocks noGrp="1"/>
          </p:cNvSpPr>
          <p:nvPr>
            <p:ph idx="1"/>
          </p:nvPr>
        </p:nvSpPr>
        <p:spPr>
          <a:xfrm>
            <a:off x="0" y="1172824"/>
            <a:ext cx="6202392" cy="5685176"/>
          </a:xfrm>
        </p:spPr>
        <p:txBody>
          <a:bodyPr>
            <a:normAutofit fontScale="77500" lnSpcReduction="20000"/>
          </a:bodyPr>
          <a:lstStyle/>
          <a:p>
            <a:r>
              <a:rPr lang="en-GB" sz="2400" dirty="0"/>
              <a:t>One of Europe’s oldest sentinel system</a:t>
            </a:r>
          </a:p>
          <a:p>
            <a:pPr lvl="1"/>
            <a:r>
              <a:rPr lang="en-GB" sz="2000" dirty="0"/>
              <a:t>First data collections in 1957</a:t>
            </a:r>
          </a:p>
          <a:p>
            <a:pPr lvl="1"/>
            <a:r>
              <a:rPr lang="en-GB" sz="2000" dirty="0"/>
              <a:t>National distribution of practices</a:t>
            </a:r>
          </a:p>
          <a:p>
            <a:pPr lvl="1"/>
            <a:r>
              <a:rPr lang="en-GB" sz="2000" dirty="0"/>
              <a:t>&gt;250 practice members </a:t>
            </a:r>
          </a:p>
          <a:p>
            <a:pPr lvl="1"/>
            <a:r>
              <a:rPr lang="en-GB" sz="2000" dirty="0"/>
              <a:t>uploading &gt;2 million patient records each week</a:t>
            </a:r>
          </a:p>
          <a:p>
            <a:pPr lvl="1"/>
            <a:r>
              <a:rPr lang="en-GB" sz="2000" dirty="0"/>
              <a:t>Data available for research, surveillance </a:t>
            </a:r>
          </a:p>
          <a:p>
            <a:r>
              <a:rPr lang="en-GB" sz="2400" dirty="0"/>
              <a:t>Surveillance of influenza, infections &amp; respiratory illness</a:t>
            </a:r>
          </a:p>
          <a:p>
            <a:pPr lvl="1"/>
            <a:r>
              <a:rPr lang="en-GB" sz="2000" dirty="0"/>
              <a:t>National surveillance system for influenza, etc. since 1967</a:t>
            </a:r>
          </a:p>
          <a:p>
            <a:pPr lvl="1"/>
            <a:r>
              <a:rPr lang="en-GB" sz="2000" dirty="0"/>
              <a:t>Important role in spotting the 2009 pandemic</a:t>
            </a:r>
          </a:p>
          <a:p>
            <a:r>
              <a:rPr lang="en-GB" sz="2400" dirty="0"/>
              <a:t>Nationally representative growing database:</a:t>
            </a:r>
          </a:p>
          <a:p>
            <a:pPr lvl="1"/>
            <a:r>
              <a:rPr lang="en-GB" sz="2000" dirty="0"/>
              <a:t>UK has a registration-based system – one patient – one GP</a:t>
            </a:r>
          </a:p>
          <a:p>
            <a:pPr lvl="1"/>
            <a:r>
              <a:rPr lang="en-GB" sz="2000" dirty="0"/>
              <a:t>National linkable unique ID – NHS number</a:t>
            </a:r>
          </a:p>
          <a:p>
            <a:pPr lvl="1"/>
            <a:r>
              <a:rPr lang="en-GB" sz="2000" dirty="0"/>
              <a:t>Nationally representative of chronic disease and prescribing</a:t>
            </a:r>
          </a:p>
          <a:p>
            <a:pPr lvl="1"/>
            <a:r>
              <a:rPr lang="en-GB" sz="2000" dirty="0"/>
              <a:t>Cardiovascular outcomes well recorded (e.g. </a:t>
            </a:r>
            <a:r>
              <a:rPr lang="en-GB" sz="1800" dirty="0"/>
              <a:t>BMJ</a:t>
            </a:r>
            <a:r>
              <a:rPr lang="en-GB" sz="1800" b="0" dirty="0"/>
              <a:t>. 2018 Feb 14;360:k342. </a:t>
            </a:r>
            <a:r>
              <a:rPr lang="en-GB" sz="1800" b="0" dirty="0" err="1"/>
              <a:t>doi</a:t>
            </a:r>
            <a:r>
              <a:rPr lang="en-GB" sz="1800" b="0" dirty="0"/>
              <a:t>: 10.1136/</a:t>
            </a:r>
            <a:r>
              <a:rPr lang="en-GB" sz="1800" dirty="0"/>
              <a:t>bmj</a:t>
            </a:r>
            <a:r>
              <a:rPr lang="en-GB" sz="1800" b="0" dirty="0"/>
              <a:t>.k342)</a:t>
            </a:r>
            <a:endParaRPr lang="en-GB" sz="2000" dirty="0"/>
          </a:p>
          <a:p>
            <a:r>
              <a:rPr lang="en-GB" sz="2400" dirty="0"/>
              <a:t>Plentiful recording of BP</a:t>
            </a:r>
          </a:p>
          <a:p>
            <a:pPr lvl="1"/>
            <a:r>
              <a:rPr lang="en-GB" sz="2000" dirty="0"/>
              <a:t> &gt;1.4 billion “encounter”/consultation records</a:t>
            </a:r>
          </a:p>
          <a:p>
            <a:pPr lvl="1"/>
            <a:r>
              <a:rPr lang="en-GB" sz="2000" dirty="0"/>
              <a:t>&gt;31 million BP recordings in our network database</a:t>
            </a:r>
          </a:p>
          <a:p>
            <a:r>
              <a:rPr lang="en-GB" sz="2400" dirty="0"/>
              <a:t>Data &amp; analytics hub @ University of Surrey 	</a:t>
            </a:r>
          </a:p>
          <a:p>
            <a:pPr lvl="1"/>
            <a:r>
              <a:rPr lang="en-GB" sz="2100" dirty="0"/>
              <a:t>Since March 2015 – Director:  Prof Simon de Lusignan</a:t>
            </a:r>
          </a:p>
          <a:p>
            <a:pPr lvl="1"/>
            <a:r>
              <a:rPr lang="en-GB" sz="2400" dirty="0">
                <a:solidFill>
                  <a:srgbClr val="003D7D"/>
                </a:solidFill>
                <a:ea typeface="+mn-ea"/>
                <a:cs typeface="+mn-cs"/>
              </a:rPr>
              <a:t>www.rcgp.org.uk/rsc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0022" y="116632"/>
            <a:ext cx="2762250" cy="952500"/>
          </a:xfrm>
          <a:prstGeom prst="rect">
            <a:avLst/>
          </a:prstGeom>
        </p:spPr>
      </p:pic>
      <p:pic>
        <p:nvPicPr>
          <p:cNvPr id="8" name="Picture 7"/>
          <p:cNvPicPr>
            <a:picLocks noChangeAspect="1"/>
          </p:cNvPicPr>
          <p:nvPr/>
        </p:nvPicPr>
        <p:blipFill rotWithShape="1">
          <a:blip r:embed="rId4"/>
          <a:srcRect l="1812" r="1951" b="7704"/>
          <a:stretch/>
        </p:blipFill>
        <p:spPr>
          <a:xfrm>
            <a:off x="6059016" y="3952564"/>
            <a:ext cx="3043862" cy="1438081"/>
          </a:xfrm>
          <a:prstGeom prst="rect">
            <a:avLst/>
          </a:prstGeom>
        </p:spPr>
      </p:pic>
      <p:pic>
        <p:nvPicPr>
          <p:cNvPr id="9"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3233" y="5646409"/>
            <a:ext cx="2497672" cy="116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202392" y="1445256"/>
            <a:ext cx="1223412" cy="738664"/>
          </a:xfrm>
          <a:prstGeom prst="rect">
            <a:avLst/>
          </a:prstGeom>
          <a:noFill/>
        </p:spPr>
        <p:txBody>
          <a:bodyPr wrap="none" rtlCol="0">
            <a:spAutoFit/>
          </a:bodyPr>
          <a:lstStyle/>
          <a:p>
            <a:r>
              <a:rPr lang="en-GB" sz="1400" dirty="0">
                <a:solidFill>
                  <a:srgbClr val="002060"/>
                </a:solidFill>
                <a:latin typeface="Baskerville Old Face" panose="02020602080505020303" pitchFamily="18" charset="0"/>
              </a:rPr>
              <a:t>Representative</a:t>
            </a:r>
          </a:p>
          <a:p>
            <a:r>
              <a:rPr lang="en-GB" sz="1400" dirty="0">
                <a:solidFill>
                  <a:srgbClr val="002060"/>
                </a:solidFill>
                <a:latin typeface="Baskerville Old Face" panose="02020602080505020303" pitchFamily="18" charset="0"/>
              </a:rPr>
              <a:t>distribution of</a:t>
            </a:r>
          </a:p>
          <a:p>
            <a:r>
              <a:rPr lang="en-GB" sz="1400" dirty="0">
                <a:solidFill>
                  <a:srgbClr val="002060"/>
                </a:solidFill>
                <a:latin typeface="Baskerville Old Face" panose="02020602080505020303" pitchFamily="18" charset="0"/>
              </a:rPr>
              <a:t>practices &gt;&gt;</a:t>
            </a:r>
          </a:p>
        </p:txBody>
      </p:sp>
      <p:sp>
        <p:nvSpPr>
          <p:cNvPr id="11" name="TextBox 10"/>
          <p:cNvSpPr txBox="1"/>
          <p:nvPr/>
        </p:nvSpPr>
        <p:spPr>
          <a:xfrm>
            <a:off x="6593824" y="3772279"/>
            <a:ext cx="1974246" cy="738664"/>
          </a:xfrm>
          <a:prstGeom prst="rect">
            <a:avLst/>
          </a:prstGeom>
          <a:noFill/>
        </p:spPr>
        <p:txBody>
          <a:bodyPr wrap="square" rtlCol="0">
            <a:spAutoFit/>
          </a:bodyPr>
          <a:lstStyle/>
          <a:p>
            <a:r>
              <a:rPr lang="en-GB" sz="1400" dirty="0">
                <a:solidFill>
                  <a:srgbClr val="002060"/>
                </a:solidFill>
                <a:latin typeface="Baskerville Old Face" panose="02020602080505020303" pitchFamily="18" charset="0"/>
              </a:rPr>
              <a:t>Spotted 2009 influenza out of season pandemic</a:t>
            </a:r>
          </a:p>
          <a:p>
            <a:r>
              <a:rPr lang="en-GB" sz="1400" dirty="0">
                <a:solidFill>
                  <a:srgbClr val="002060"/>
                </a:solidFill>
                <a:latin typeface="Baskerville Old Face" panose="02020602080505020303" pitchFamily="18" charset="0"/>
              </a:rPr>
              <a:t>&lt;&lt;</a:t>
            </a:r>
          </a:p>
        </p:txBody>
      </p:sp>
      <p:sp>
        <p:nvSpPr>
          <p:cNvPr id="12" name="TextBox 11"/>
          <p:cNvSpPr txBox="1"/>
          <p:nvPr/>
        </p:nvSpPr>
        <p:spPr>
          <a:xfrm>
            <a:off x="6130704" y="5338632"/>
            <a:ext cx="3043862" cy="307777"/>
          </a:xfrm>
          <a:prstGeom prst="rect">
            <a:avLst/>
          </a:prstGeom>
          <a:noFill/>
        </p:spPr>
        <p:txBody>
          <a:bodyPr wrap="square" rtlCol="0">
            <a:spAutoFit/>
          </a:bodyPr>
          <a:lstStyle/>
          <a:p>
            <a:r>
              <a:rPr lang="en-GB" sz="1400" dirty="0">
                <a:solidFill>
                  <a:srgbClr val="002060"/>
                </a:solidFill>
                <a:latin typeface="Baskerville Old Face" panose="02020602080505020303" pitchFamily="18" charset="0"/>
              </a:rPr>
              <a:t>Representative prescribing by drug type</a:t>
            </a:r>
          </a:p>
        </p:txBody>
      </p:sp>
    </p:spTree>
    <p:extLst>
      <p:ext uri="{BB962C8B-B14F-4D97-AF65-F5344CB8AC3E}">
        <p14:creationId xmlns:p14="http://schemas.microsoft.com/office/powerpoint/2010/main" val="346704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1077688" y="104015"/>
            <a:ext cx="7772399" cy="488633"/>
          </a:xfrm>
          <a:prstGeom prst="rect">
            <a:avLst/>
          </a:prstGeom>
          <a:solidFill>
            <a:srgbClr val="1F497D"/>
          </a:soli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lvl1pPr algn="l" defTabSz="457200" rtl="0" eaLnBrk="0" fontAlgn="base" hangingPunct="0">
              <a:spcBef>
                <a:spcPct val="0"/>
              </a:spcBef>
              <a:spcAft>
                <a:spcPct val="0"/>
              </a:spcAft>
              <a:defRPr sz="3200" b="1" kern="1200">
                <a:solidFill>
                  <a:srgbClr val="1F497D"/>
                </a:solidFill>
                <a:latin typeface="Arial"/>
                <a:ea typeface="+mj-ea"/>
                <a:cs typeface="Arial"/>
              </a:defRPr>
            </a:lvl1pPr>
            <a:lvl2pPr algn="l" defTabSz="457200" rtl="0" eaLnBrk="0" fontAlgn="base" hangingPunct="0">
              <a:spcBef>
                <a:spcPct val="0"/>
              </a:spcBef>
              <a:spcAft>
                <a:spcPct val="0"/>
              </a:spcAft>
              <a:defRPr sz="3200" b="1">
                <a:solidFill>
                  <a:srgbClr val="1F497D"/>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200" b="1">
                <a:solidFill>
                  <a:srgbClr val="1F497D"/>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200" b="1">
                <a:solidFill>
                  <a:srgbClr val="1F497D"/>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200" b="1">
                <a:solidFill>
                  <a:srgbClr val="1F497D"/>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200" b="1">
                <a:solidFill>
                  <a:srgbClr val="1F497D"/>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200" b="1">
                <a:solidFill>
                  <a:srgbClr val="1F497D"/>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200" b="1">
                <a:solidFill>
                  <a:srgbClr val="1F497D"/>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200" b="1">
                <a:solidFill>
                  <a:srgbClr val="1F497D"/>
                </a:solidFill>
                <a:latin typeface="Arial" panose="020B0604020202020204" pitchFamily="34" charset="0"/>
                <a:cs typeface="Arial" panose="020B0604020202020204" pitchFamily="34" charset="0"/>
              </a:defRPr>
            </a:lvl9pPr>
          </a:lstStyle>
          <a:p>
            <a:pPr marL="222647" lvl="1" indent="-51197" defTabSz="342900" eaLnBrk="1" hangingPunct="1">
              <a:defRPr/>
            </a:pPr>
            <a:r>
              <a:rPr lang="en-US" altLang="en-US" sz="2100" dirty="0">
                <a:solidFill>
                  <a:srgbClr val="FEE34E">
                    <a:lumMod val="75000"/>
                  </a:srgbClr>
                </a:solidFill>
                <a:effectLst>
                  <a:outerShdw blurRad="38100" dist="38100" dir="2700000" algn="tl">
                    <a:srgbClr val="000000"/>
                  </a:outerShdw>
                </a:effectLst>
                <a:latin typeface="Calibri" panose="020F0502020204030204" pitchFamily="34" charset="0"/>
                <a:ea typeface="+mn-ea"/>
              </a:rPr>
              <a:t>CDN N</a:t>
            </a:r>
            <a:r>
              <a:rPr lang="en-US" altLang="en-US" sz="2100" baseline="30000" dirty="0">
                <a:solidFill>
                  <a:srgbClr val="FEE34E">
                    <a:lumMod val="75000"/>
                  </a:srgbClr>
                </a:solidFill>
                <a:effectLst>
                  <a:outerShdw blurRad="38100" dist="38100" dir="2700000" algn="tl">
                    <a:srgbClr val="000000"/>
                  </a:outerShdw>
                </a:effectLst>
                <a:latin typeface="Calibri" panose="020F0502020204030204" pitchFamily="34" charset="0"/>
                <a:ea typeface="+mn-ea"/>
              </a:rPr>
              <a:t>2 </a:t>
            </a:r>
            <a:r>
              <a:rPr lang="en-US" altLang="en-US" sz="2100" dirty="0">
                <a:solidFill>
                  <a:srgbClr val="FEE34E">
                    <a:lumMod val="75000"/>
                  </a:srgbClr>
                </a:solidFill>
                <a:effectLst>
                  <a:outerShdw blurRad="38100" dist="38100" dir="2700000" algn="tl">
                    <a:srgbClr val="000000"/>
                  </a:outerShdw>
                </a:effectLst>
                <a:latin typeface="Calibri" panose="020F0502020204030204" pitchFamily="34" charset="0"/>
              </a:rPr>
              <a:t>–</a:t>
            </a:r>
            <a:r>
              <a:rPr lang="en-US" altLang="en-US" sz="2100" dirty="0" err="1">
                <a:solidFill>
                  <a:srgbClr val="FEE34E">
                    <a:lumMod val="75000"/>
                  </a:srgbClr>
                </a:solidFill>
                <a:effectLst>
                  <a:outerShdw blurRad="38100" dist="38100" dir="2700000" algn="tl">
                    <a:srgbClr val="000000"/>
                  </a:outerShdw>
                </a:effectLst>
                <a:latin typeface="Calibri" panose="020F0502020204030204" pitchFamily="34" charset="0"/>
              </a:rPr>
              <a:t>PBRN</a:t>
            </a:r>
            <a:r>
              <a:rPr lang="en-US" altLang="en-US" sz="2100" dirty="0">
                <a:solidFill>
                  <a:srgbClr val="DDD9C3"/>
                </a:solidFill>
                <a:effectLst>
                  <a:outerShdw blurRad="38100" dist="38100" dir="2700000" algn="tl">
                    <a:srgbClr val="000000"/>
                  </a:outerShdw>
                </a:effectLst>
                <a:latin typeface="Calibri" panose="020F0502020204030204" pitchFamily="34" charset="0"/>
                <a:ea typeface="+mn-ea"/>
              </a:rPr>
              <a:t>: Building a Network of Safety Net PBRNs</a:t>
            </a:r>
            <a:r>
              <a:rPr lang="en-US" altLang="en-US" sz="2400" dirty="0">
                <a:solidFill>
                  <a:srgbClr val="DDD9C3"/>
                </a:solidFill>
                <a:effectLst>
                  <a:outerShdw blurRad="38100" dist="38100" dir="2700000" algn="tl">
                    <a:srgbClr val="000000"/>
                  </a:outerShdw>
                </a:effectLst>
                <a:latin typeface="Calibri" panose="020F0502020204030204" pitchFamily="34" charset="0"/>
                <a:ea typeface="+mn-ea"/>
              </a:rPr>
              <a:t> </a:t>
            </a:r>
            <a:br>
              <a:rPr lang="en-US" altLang="en-US" sz="2400" dirty="0">
                <a:solidFill>
                  <a:srgbClr val="DDD9C3"/>
                </a:solidFill>
                <a:effectLst>
                  <a:outerShdw blurRad="38100" dist="38100" dir="2700000" algn="tl">
                    <a:srgbClr val="000000"/>
                  </a:outerShdw>
                </a:effectLst>
                <a:latin typeface="Calibri" panose="020F0502020204030204" pitchFamily="34" charset="0"/>
                <a:ea typeface="+mn-ea"/>
              </a:rPr>
            </a:br>
            <a:endParaRPr lang="en-US" altLang="en-US" sz="2400" dirty="0">
              <a:solidFill>
                <a:srgbClr val="DDD9C3"/>
              </a:solidFill>
              <a:effectLst>
                <a:outerShdw blurRad="38100" dist="38100" dir="2700000" algn="tl">
                  <a:srgbClr val="000000"/>
                </a:outerShdw>
              </a:effectLst>
              <a:latin typeface="Calibri" panose="020F0502020204030204" pitchFamily="34" charset="0"/>
              <a:ea typeface="+mn-ea"/>
            </a:endParaRPr>
          </a:p>
        </p:txBody>
      </p:sp>
      <p:pic>
        <p:nvPicPr>
          <p:cNvPr id="14" name="Picture 13"/>
          <p:cNvPicPr>
            <a:picLocks noChangeAspect="1"/>
          </p:cNvPicPr>
          <p:nvPr/>
        </p:nvPicPr>
        <p:blipFill>
          <a:blip r:embed="rId3"/>
          <a:stretch>
            <a:fillRect/>
          </a:stretch>
        </p:blipFill>
        <p:spPr>
          <a:xfrm>
            <a:off x="8433707" y="107761"/>
            <a:ext cx="664444" cy="495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7383651" y="6481996"/>
            <a:ext cx="1714500" cy="323165"/>
          </a:xfrm>
          <a:prstGeom prst="rect">
            <a:avLst/>
          </a:prstGeom>
          <a:noFill/>
        </p:spPr>
        <p:txBody>
          <a:bodyPr wrap="square" rtlCol="0">
            <a:spAutoFit/>
          </a:bodyPr>
          <a:lstStyle/>
          <a:p>
            <a:pPr marL="10716" defTabSz="685800" fontAlgn="auto" hangingPunct="0">
              <a:spcBef>
                <a:spcPts val="0"/>
              </a:spcBef>
              <a:spcAft>
                <a:spcPts val="0"/>
              </a:spcAft>
              <a:defRPr/>
            </a:pPr>
            <a:r>
              <a:rPr lang="en-US" altLang="en-US" sz="750" b="1" dirty="0">
                <a:solidFill>
                  <a:srgbClr val="000000"/>
                </a:solidFill>
                <a:latin typeface="Calibri"/>
                <a:ea typeface="+mn-ea"/>
                <a:cs typeface="+mn-cs"/>
              </a:rPr>
              <a:t>Funded by AHRQ Grant: P30HS021667</a:t>
            </a:r>
          </a:p>
          <a:p>
            <a:pPr marL="10716" defTabSz="685800" fontAlgn="auto" hangingPunct="0">
              <a:spcBef>
                <a:spcPts val="0"/>
              </a:spcBef>
              <a:spcAft>
                <a:spcPts val="0"/>
              </a:spcAft>
              <a:defRPr/>
            </a:pPr>
            <a:r>
              <a:rPr lang="en-US" altLang="en-US" sz="750" b="1" dirty="0">
                <a:solidFill>
                  <a:srgbClr val="000000"/>
                </a:solidFill>
                <a:latin typeface="Calibri"/>
                <a:ea typeface="+mn-ea"/>
                <a:cs typeface="+mn-cs"/>
              </a:rPr>
              <a:t>PI:  Jonathan N. Tobin, PhD (CDN)</a:t>
            </a:r>
          </a:p>
        </p:txBody>
      </p:sp>
      <p:pic>
        <p:nvPicPr>
          <p:cNvPr id="17" name="Picture 2"/>
          <p:cNvPicPr>
            <a:picLocks noGrp="1" noChangeArrowheads="1"/>
          </p:cNvPicPr>
          <p:nvPr>
            <p:ph idx="1"/>
          </p:nvPr>
        </p:nvPicPr>
        <p:blipFill rotWithShape="1">
          <a:blip r:embed="rId4">
            <a:extLst>
              <a:ext uri="{28A0092B-C50C-407E-A947-70E740481C1C}">
                <a14:useLocalDpi xmlns:a14="http://schemas.microsoft.com/office/drawing/2010/main" val="0"/>
              </a:ext>
            </a:extLst>
          </a:blip>
          <a:srcRect l="4661" t="11830" r="11712" b="20470"/>
          <a:stretch/>
        </p:blipFill>
        <p:spPr>
          <a:xfrm>
            <a:off x="108657" y="2756357"/>
            <a:ext cx="2185834" cy="1706303"/>
          </a:xfrm>
        </p:spPr>
      </p:pic>
      <p:sp>
        <p:nvSpPr>
          <p:cNvPr id="15" name="Title 1"/>
          <p:cNvSpPr>
            <a:spLocks noGrp="1"/>
          </p:cNvSpPr>
          <p:nvPr>
            <p:ph type="title"/>
          </p:nvPr>
        </p:nvSpPr>
        <p:spPr>
          <a:xfrm>
            <a:off x="4999682" y="800370"/>
            <a:ext cx="4000500" cy="1407041"/>
          </a:xfrm>
        </p:spPr>
        <p:txBody>
          <a:bodyPr vert="horz" lIns="0" tIns="0" rIns="0" bIns="0" rtlCol="0" anchor="ctr">
            <a:noAutofit/>
          </a:bodyPr>
          <a:lstStyle/>
          <a:p>
            <a:r>
              <a:rPr lang="en-US" sz="1200" b="1" cap="none" spc="0" dirty="0">
                <a:latin typeface="Helvetica Neue Condensed"/>
                <a:ea typeface="Helvetica Neue Condensed" charset="0"/>
                <a:cs typeface="Helvetica Neue Condensed" charset="0"/>
              </a:rPr>
              <a:t>CDN has built a </a:t>
            </a:r>
            <a:r>
              <a:rPr lang="en-US" sz="1200" b="1" cap="none" spc="0" dirty="0">
                <a:solidFill>
                  <a:schemeClr val="accent1"/>
                </a:solidFill>
                <a:latin typeface="Helvetica Neue Condensed"/>
                <a:ea typeface="Helvetica Neue Condensed" charset="0"/>
                <a:cs typeface="Helvetica Neue Condensed" charset="0"/>
              </a:rPr>
              <a:t>scalable research infrastructure </a:t>
            </a:r>
            <a:r>
              <a:rPr lang="en-US" sz="1200" b="1" cap="none" spc="0" dirty="0">
                <a:latin typeface="Helvetica Neue Condensed"/>
                <a:ea typeface="Helvetica Neue Condensed" charset="0"/>
                <a:cs typeface="Helvetica Neue Condensed" charset="0"/>
              </a:rPr>
              <a:t>to serve the needs of the clinicians who practice in the </a:t>
            </a:r>
            <a:br>
              <a:rPr lang="en-US" sz="1200" b="1" cap="none" spc="0" dirty="0">
                <a:latin typeface="Helvetica Neue Condensed"/>
                <a:ea typeface="Helvetica Neue Condensed" charset="0"/>
                <a:cs typeface="Helvetica Neue Condensed" charset="0"/>
              </a:rPr>
            </a:br>
            <a:r>
              <a:rPr lang="en-US" sz="1200" b="1" cap="none" spc="0" dirty="0">
                <a:solidFill>
                  <a:schemeClr val="accent1"/>
                </a:solidFill>
                <a:latin typeface="Helvetica Neue Condensed"/>
                <a:ea typeface="Helvetica Neue Condensed" charset="0"/>
                <a:cs typeface="Helvetica Neue Condensed" charset="0"/>
              </a:rPr>
              <a:t>health care safety-net </a:t>
            </a:r>
            <a:r>
              <a:rPr lang="en-US" sz="1200" b="1" cap="none" spc="0" dirty="0">
                <a:latin typeface="Helvetica Neue Condensed"/>
                <a:ea typeface="Helvetica Neue Condensed" charset="0"/>
                <a:cs typeface="Helvetica Neue Condensed" charset="0"/>
              </a:rPr>
              <a:t>by building on existing infrastructure, creating </a:t>
            </a:r>
            <a:r>
              <a:rPr lang="en-US" sz="1200" b="1" cap="none" spc="0" dirty="0">
                <a:solidFill>
                  <a:schemeClr val="accent1"/>
                </a:solidFill>
                <a:latin typeface="Helvetica Neue Condensed"/>
                <a:ea typeface="Helvetica Neue Condensed" charset="0"/>
                <a:cs typeface="Helvetica Neue Condensed" charset="0"/>
              </a:rPr>
              <a:t>new relationships, providing external practice facilitators  (onsite, online), and </a:t>
            </a:r>
            <a:br>
              <a:rPr lang="en-US" sz="1200" b="1" cap="none" spc="0" dirty="0">
                <a:solidFill>
                  <a:schemeClr val="accent1"/>
                </a:solidFill>
                <a:latin typeface="Helvetica Neue Condensed"/>
                <a:ea typeface="Helvetica Neue Condensed" charset="0"/>
                <a:cs typeface="Helvetica Neue Condensed" charset="0"/>
              </a:rPr>
            </a:br>
            <a:r>
              <a:rPr lang="en-US" sz="1200" b="1" cap="none" spc="0" dirty="0">
                <a:solidFill>
                  <a:schemeClr val="accent1"/>
                </a:solidFill>
                <a:latin typeface="Helvetica Neue Condensed"/>
                <a:ea typeface="Helvetica Neue Condensed" charset="0"/>
                <a:cs typeface="Helvetica Neue Condensed" charset="0"/>
              </a:rPr>
              <a:t>dissemination channels</a:t>
            </a:r>
          </a:p>
        </p:txBody>
      </p:sp>
      <p:pic>
        <p:nvPicPr>
          <p:cNvPr id="22" name="Content Placeholder 2"/>
          <p:cNvPicPr>
            <a:picLocks noGrp="1" noChangeAspect="1"/>
          </p:cNvPicPr>
          <p:nvPr>
            <p:ph sz="half" idx="2"/>
          </p:nvPr>
        </p:nvPicPr>
        <p:blipFill>
          <a:blip r:embed="rId5"/>
          <a:stretch>
            <a:fillRect/>
          </a:stretch>
        </p:blipFill>
        <p:spPr>
          <a:xfrm>
            <a:off x="193986" y="4808724"/>
            <a:ext cx="2084921" cy="1564408"/>
          </a:xfrm>
          <a:prstGeom prst="rect">
            <a:avLst/>
          </a:prstGeom>
          <a:ln w="28575">
            <a:solidFill>
              <a:schemeClr val="tx1"/>
            </a:solidFill>
          </a:ln>
        </p:spPr>
      </p:pic>
      <p:sp>
        <p:nvSpPr>
          <p:cNvPr id="27" name="Title 1"/>
          <p:cNvSpPr txBox="1">
            <a:spLocks/>
          </p:cNvSpPr>
          <p:nvPr/>
        </p:nvSpPr>
        <p:spPr>
          <a:xfrm>
            <a:off x="557386" y="1094391"/>
            <a:ext cx="4000500" cy="1082837"/>
          </a:xfrm>
          <a:prstGeom prst="rect">
            <a:avLst/>
          </a:prstGeom>
          <a:solidFill>
            <a:schemeClr val="bg1"/>
          </a:solidFill>
          <a:ln w="31750" cap="sq">
            <a:solidFill>
              <a:schemeClr val="tx1">
                <a:lumMod val="75000"/>
                <a:lumOff val="25000"/>
              </a:schemeClr>
            </a:solidFill>
            <a:miter lim="800000"/>
          </a:ln>
        </p:spPr>
        <p:txBody>
          <a:bodyPr vert="horz" lIns="0" tIns="0" rIns="0" bIns="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defTabSz="685800" fontAlgn="auto">
              <a:lnSpc>
                <a:spcPct val="100000"/>
              </a:lnSpc>
              <a:spcAft>
                <a:spcPts val="0"/>
              </a:spcAft>
            </a:pPr>
            <a:r>
              <a:rPr lang="en-US" altLang="en-US" sz="1200" b="1" spc="150" dirty="0">
                <a:solidFill>
                  <a:srgbClr val="0070C0"/>
                </a:solidFill>
                <a:latin typeface="Helvetica Neue Condensed" charset="0"/>
                <a:ea typeface="Helvetica Neue Condensed" charset="0"/>
                <a:cs typeface="Helvetica Neue Condensed" charset="0"/>
              </a:rPr>
              <a:t>CDN</a:t>
            </a:r>
            <a:r>
              <a:rPr lang="en-US" altLang="en-US" sz="1200" b="1" spc="150" dirty="0">
                <a:solidFill>
                  <a:srgbClr val="4A452A"/>
                </a:solidFill>
                <a:latin typeface="Helvetica Neue Condensed" charset="0"/>
                <a:ea typeface="Helvetica Neue Condensed" charset="0"/>
                <a:cs typeface="Helvetica Neue Condensed" charset="0"/>
              </a:rPr>
              <a:t> is A </a:t>
            </a:r>
            <a:r>
              <a:rPr lang="en-US" altLang="en-US" sz="1200" b="1" spc="150" dirty="0">
                <a:solidFill>
                  <a:srgbClr val="0070C0"/>
                </a:solidFill>
                <a:latin typeface="Helvetica Neue Condensed" charset="0"/>
                <a:ea typeface="Helvetica Neue Condensed" charset="0"/>
                <a:cs typeface="Helvetica Neue Condensed" charset="0"/>
              </a:rPr>
              <a:t>Practice-based Research Network (PBRN)</a:t>
            </a:r>
            <a:r>
              <a:rPr lang="en-US" altLang="en-US" sz="1200" b="1" spc="150" dirty="0">
                <a:solidFill>
                  <a:srgbClr val="4A452A"/>
                </a:solidFill>
                <a:latin typeface="Helvetica Neue Condensed" charset="0"/>
                <a:ea typeface="Helvetica Neue Condensed" charset="0"/>
                <a:cs typeface="Helvetica Neue Condensed" charset="0"/>
              </a:rPr>
              <a:t> that works with Federally Qualified Health Centers </a:t>
            </a:r>
            <a:r>
              <a:rPr lang="en-US" altLang="en-US" sz="1200" b="1" spc="150" dirty="0">
                <a:solidFill>
                  <a:srgbClr val="0070C0"/>
                </a:solidFill>
                <a:latin typeface="Helvetica Neue Condensed" charset="0"/>
                <a:ea typeface="Helvetica Neue Condensed" charset="0"/>
                <a:cs typeface="Helvetica Neue Condensed" charset="0"/>
              </a:rPr>
              <a:t>(FQHCs) </a:t>
            </a:r>
            <a:r>
              <a:rPr lang="en-US" altLang="en-US" sz="1200" b="1" spc="150" dirty="0">
                <a:solidFill>
                  <a:srgbClr val="4A452A"/>
                </a:solidFill>
                <a:latin typeface="Helvetica Neue Condensed" charset="0"/>
                <a:ea typeface="Helvetica Neue Condensed" charset="0"/>
                <a:cs typeface="Helvetica Neue Condensed" charset="0"/>
              </a:rPr>
              <a:t>and other Primary Health Care </a:t>
            </a:r>
            <a:r>
              <a:rPr lang="en-US" altLang="en-US" sz="1200" b="1" spc="150" dirty="0">
                <a:solidFill>
                  <a:srgbClr val="0070C0"/>
                </a:solidFill>
                <a:latin typeface="Helvetica Neue Condensed" charset="0"/>
                <a:ea typeface="Helvetica Neue Condensed" charset="0"/>
                <a:cs typeface="Helvetica Neue Condensed" charset="0"/>
              </a:rPr>
              <a:t>Safety-net Practices</a:t>
            </a:r>
            <a:endParaRPr lang="en-US" sz="1200" b="1" spc="150" dirty="0">
              <a:solidFill>
                <a:srgbClr val="0070C0"/>
              </a:solidFill>
              <a:latin typeface="Helvetica Neue Condensed" charset="0"/>
              <a:ea typeface="Helvetica Neue Condensed" charset="0"/>
              <a:cs typeface="Helvetica Neue Condensed" charset="0"/>
            </a:endParaRPr>
          </a:p>
        </p:txBody>
      </p:sp>
      <p:sp>
        <p:nvSpPr>
          <p:cNvPr id="6" name="Rectangle 5"/>
          <p:cNvSpPr/>
          <p:nvPr/>
        </p:nvSpPr>
        <p:spPr>
          <a:xfrm>
            <a:off x="77768" y="2538578"/>
            <a:ext cx="2247612" cy="194612"/>
          </a:xfrm>
          <a:prstGeom prst="rect">
            <a:avLst/>
          </a:prstGeom>
          <a:solidFill>
            <a:schemeClr val="accent1"/>
          </a:solidFill>
          <a:ln>
            <a:solidFill>
              <a:schemeClr val="tx1">
                <a:lumMod val="75000"/>
                <a:lumOff val="25000"/>
              </a:schemeClr>
            </a:solidFill>
          </a:ln>
        </p:spPr>
        <p:txBody>
          <a:bodyPr wrap="square" lIns="0" tIns="0" rIns="0" bIns="0" anchor="ctr">
            <a:noAutofit/>
          </a:bodyPr>
          <a:lstStyle/>
          <a:p>
            <a:pPr algn="ctr" defTabSz="685800" fontAlgn="auto">
              <a:spcBef>
                <a:spcPts val="0"/>
              </a:spcBef>
              <a:spcAft>
                <a:spcPts val="0"/>
              </a:spcAft>
            </a:pPr>
            <a:r>
              <a:rPr lang="en-US" sz="713" b="1" dirty="0">
                <a:solidFill>
                  <a:srgbClr val="FFFFFF">
                    <a:lumMod val="95000"/>
                  </a:srgbClr>
                </a:solidFill>
                <a:latin typeface="Helvetica Neue Condensed"/>
                <a:ea typeface="Abadi MT Condensed Extra Bold" charset="0"/>
                <a:cs typeface="Abadi MT Condensed Extra Bold" charset="0"/>
              </a:rPr>
              <a:t>DHHS – HRSA: The Primary Health Care Safety-Net</a:t>
            </a:r>
          </a:p>
        </p:txBody>
      </p:sp>
      <p:grpSp>
        <p:nvGrpSpPr>
          <p:cNvPr id="28" name="Group 27"/>
          <p:cNvGrpSpPr/>
          <p:nvPr/>
        </p:nvGrpSpPr>
        <p:grpSpPr>
          <a:xfrm>
            <a:off x="5367391" y="2606460"/>
            <a:ext cx="3622417" cy="3359826"/>
            <a:chOff x="11630" y="3610414"/>
            <a:chExt cx="1635898" cy="601988"/>
          </a:xfrm>
        </p:grpSpPr>
        <p:sp>
          <p:nvSpPr>
            <p:cNvPr id="29" name="Round Same Side Corner Rectangle 28"/>
            <p:cNvSpPr/>
            <p:nvPr/>
          </p:nvSpPr>
          <p:spPr>
            <a:xfrm>
              <a:off x="11630" y="3688731"/>
              <a:ext cx="1635898" cy="523671"/>
            </a:xfrm>
            <a:prstGeom prst="round2SameRect">
              <a:avLst>
                <a:gd name="adj1" fmla="val 0"/>
                <a:gd name="adj2" fmla="val 20110"/>
              </a:avLst>
            </a:prstGeom>
            <a:solidFill>
              <a:schemeClr val="bg1">
                <a:lumMod val="85000"/>
                <a:alpha val="56000"/>
              </a:schemeClr>
            </a:solidFill>
            <a:ln w="25400" cap="flat" cmpd="sng" algn="ctr">
              <a:noFill/>
              <a:prstDash val="solid"/>
            </a:ln>
            <a:effectLst/>
            <a:scene3d>
              <a:camera prst="orthographicFront">
                <a:rot lat="0" lon="0" rev="0"/>
              </a:camera>
              <a:lightRig rig="contrasting" dir="t">
                <a:rot lat="0" lon="0" rev="7800000"/>
              </a:lightRig>
            </a:scene3d>
            <a:sp3d/>
          </p:spPr>
          <p:txBody>
            <a:bodyPr vert="horz" lIns="0" tIns="0" rIns="0" bIns="0" rtlCol="0" anchor="t"/>
            <a:lstStyle/>
            <a:p>
              <a:pPr marL="123825" lvl="1" indent="-123825" defTabSz="685800" fontAlgn="auto">
                <a:spcBef>
                  <a:spcPts val="0"/>
                </a:spcBef>
                <a:spcAft>
                  <a:spcPts val="0"/>
                </a:spcAft>
                <a:buFont typeface="Verdana" panose="020B0604030504040204" pitchFamily="34" charset="0"/>
                <a:buChar char="◦"/>
                <a:defRPr/>
              </a:pPr>
              <a:r>
                <a:rPr lang="en-US" altLang="en-US" sz="975" b="1" dirty="0">
                  <a:solidFill>
                    <a:srgbClr val="4A452A"/>
                  </a:solidFill>
                  <a:latin typeface="Helvetica Neue Condensed" charset="0"/>
                  <a:ea typeface="Helvetica Neue Condensed" charset="0"/>
                  <a:cs typeface="Helvetica Neue Condensed" charset="0"/>
                </a:rPr>
                <a:t>Access Community Health Network (ACCESS)</a:t>
              </a:r>
            </a:p>
            <a:p>
              <a:pPr marL="123825" lvl="1" indent="-123825" defTabSz="685800" fontAlgn="auto">
                <a:spcBef>
                  <a:spcPts val="0"/>
                </a:spcBef>
                <a:spcAft>
                  <a:spcPts val="0"/>
                </a:spcAft>
                <a:buFont typeface="Verdana" panose="020B0604030504040204" pitchFamily="34" charset="0"/>
                <a:buChar char="◦"/>
                <a:defRPr/>
              </a:pPr>
              <a:r>
                <a:rPr lang="en-US" altLang="en-US" sz="975" b="1" dirty="0">
                  <a:solidFill>
                    <a:srgbClr val="4A452A"/>
                  </a:solidFill>
                  <a:latin typeface="Helvetica Neue Condensed" charset="0"/>
                  <a:ea typeface="Helvetica Neue Condensed" charset="0"/>
                  <a:cs typeface="Helvetica Neue Condensed" charset="0"/>
                </a:rPr>
                <a:t>Alliance of Chicago (ALLIANCE)</a:t>
              </a:r>
            </a:p>
            <a:p>
              <a:pPr marL="123825" lvl="1" indent="-123825" defTabSz="685800" fontAlgn="auto">
                <a:spcBef>
                  <a:spcPts val="0"/>
                </a:spcBef>
                <a:spcAft>
                  <a:spcPts val="0"/>
                </a:spcAft>
                <a:buFont typeface="Verdana" panose="020B0604030504040204" pitchFamily="34" charset="0"/>
                <a:buChar char="◦"/>
                <a:defRPr/>
              </a:pPr>
              <a:r>
                <a:rPr lang="en-US" altLang="en-US" sz="975" b="1" dirty="0">
                  <a:solidFill>
                    <a:srgbClr val="4A452A"/>
                  </a:solidFill>
                  <a:latin typeface="Helvetica Neue Condensed" charset="0"/>
                  <a:ea typeface="Helvetica Neue Condensed" charset="0"/>
                  <a:cs typeface="Helvetica Neue Condensed" charset="0"/>
                </a:rPr>
                <a:t>Association of Asian Pacific Community Health Organization (AAPCHO)</a:t>
              </a:r>
            </a:p>
            <a:p>
              <a:pPr marL="123825" lvl="1" indent="-123825" defTabSz="685800" fontAlgn="auto">
                <a:spcBef>
                  <a:spcPts val="0"/>
                </a:spcBef>
                <a:spcAft>
                  <a:spcPts val="0"/>
                </a:spcAft>
                <a:buFont typeface="Verdana" panose="020B0604030504040204" pitchFamily="34" charset="0"/>
                <a:buChar char="◦"/>
                <a:defRPr/>
              </a:pPr>
              <a:r>
                <a:rPr lang="en-US" altLang="en-US" sz="975" b="1" dirty="0">
                  <a:solidFill>
                    <a:srgbClr val="4A452A"/>
                  </a:solidFill>
                  <a:latin typeface="Helvetica Neue Condensed" charset="0"/>
                  <a:ea typeface="Helvetica Neue Condensed" charset="0"/>
                  <a:cs typeface="Helvetica Neue Condensed" charset="0"/>
                </a:rPr>
                <a:t>Center for Community Health Education Research and Service (CCHERS)</a:t>
              </a:r>
            </a:p>
            <a:p>
              <a:pPr marL="123825" lvl="1" indent="-123825" defTabSz="685800" fontAlgn="auto">
                <a:spcBef>
                  <a:spcPts val="0"/>
                </a:spcBef>
                <a:spcAft>
                  <a:spcPts val="0"/>
                </a:spcAft>
                <a:buFont typeface="Verdana" panose="020B0604030504040204" pitchFamily="34" charset="0"/>
                <a:buChar char="◦"/>
                <a:defRPr/>
              </a:pPr>
              <a:r>
                <a:rPr lang="en-US" altLang="en-US" sz="975" b="1" dirty="0">
                  <a:solidFill>
                    <a:srgbClr val="4A452A"/>
                  </a:solidFill>
                  <a:latin typeface="Helvetica Neue Condensed" charset="0"/>
                  <a:ea typeface="Helvetica Neue Condensed" charset="0"/>
                  <a:cs typeface="Helvetica Neue Condensed" charset="0"/>
                </a:rPr>
                <a:t>Clinical Directors Network (CDN) [LEAD PBRN]</a:t>
              </a:r>
            </a:p>
            <a:p>
              <a:pPr marL="123825" lvl="1" indent="-123825" defTabSz="685800" fontAlgn="auto">
                <a:spcBef>
                  <a:spcPts val="0"/>
                </a:spcBef>
                <a:spcAft>
                  <a:spcPts val="0"/>
                </a:spcAft>
                <a:buFont typeface="Verdana" panose="020B0604030504040204" pitchFamily="34" charset="0"/>
                <a:buChar char="◦"/>
                <a:defRPr/>
              </a:pPr>
              <a:r>
                <a:rPr lang="en-US" altLang="en-US" sz="975" b="1" dirty="0">
                  <a:solidFill>
                    <a:srgbClr val="4A452A"/>
                  </a:solidFill>
                  <a:latin typeface="Helvetica Neue Condensed" charset="0"/>
                  <a:ea typeface="Helvetica Neue Condensed" charset="0"/>
                  <a:cs typeface="Helvetica Neue Condensed" charset="0"/>
                </a:rPr>
                <a:t>Community Health Applied Research Network (CHARN)</a:t>
              </a:r>
            </a:p>
            <a:p>
              <a:pPr marL="123825" lvl="1" indent="-123825" defTabSz="685800" fontAlgn="auto">
                <a:spcBef>
                  <a:spcPts val="0"/>
                </a:spcBef>
                <a:spcAft>
                  <a:spcPts val="0"/>
                </a:spcAft>
                <a:buFont typeface="Verdana" panose="020B0604030504040204" pitchFamily="34" charset="0"/>
                <a:buChar char="◦"/>
                <a:defRPr/>
              </a:pPr>
              <a:r>
                <a:rPr lang="en-US" altLang="en-US" sz="975" b="1" dirty="0">
                  <a:solidFill>
                    <a:srgbClr val="4A452A"/>
                  </a:solidFill>
                  <a:latin typeface="Helvetica Neue Condensed" charset="0"/>
                  <a:ea typeface="Helvetica Neue Condensed" charset="0"/>
                  <a:cs typeface="Helvetica Neue Condensed" charset="0"/>
                </a:rPr>
                <a:t>Fenway Institute (FENWAY)</a:t>
              </a:r>
            </a:p>
            <a:p>
              <a:pPr marL="123825" lvl="1" indent="-123825" defTabSz="685800" fontAlgn="auto">
                <a:spcBef>
                  <a:spcPts val="0"/>
                </a:spcBef>
                <a:spcAft>
                  <a:spcPts val="0"/>
                </a:spcAft>
                <a:buFont typeface="Verdana" panose="020B0604030504040204" pitchFamily="34" charset="0"/>
                <a:buChar char="◦"/>
                <a:defRPr/>
              </a:pPr>
              <a:r>
                <a:rPr lang="en-US" altLang="en-US" sz="975" b="1" dirty="0">
                  <a:solidFill>
                    <a:srgbClr val="4A452A"/>
                  </a:solidFill>
                  <a:latin typeface="Helvetica Neue Condensed" charset="0"/>
                  <a:ea typeface="Helvetica Neue Condensed" charset="0"/>
                  <a:cs typeface="Helvetica Neue Condensed" charset="0"/>
                </a:rPr>
                <a:t>New York City Research and Improvement Group (NYCRING)</a:t>
              </a:r>
            </a:p>
            <a:p>
              <a:pPr marL="123825" lvl="1" indent="-123825" defTabSz="685800" fontAlgn="auto">
                <a:spcBef>
                  <a:spcPts val="0"/>
                </a:spcBef>
                <a:spcAft>
                  <a:spcPts val="0"/>
                </a:spcAft>
                <a:buFont typeface="Verdana" panose="020B0604030504040204" pitchFamily="34" charset="0"/>
                <a:buChar char="◦"/>
                <a:defRPr/>
              </a:pPr>
              <a:r>
                <a:rPr lang="en-US" altLang="en-US" sz="975" b="1" dirty="0">
                  <a:solidFill>
                    <a:srgbClr val="4A452A"/>
                  </a:solidFill>
                  <a:latin typeface="Helvetica Neue Condensed" charset="0"/>
                  <a:ea typeface="Helvetica Neue Condensed" charset="0"/>
                  <a:cs typeface="Helvetica Neue Condensed" charset="0"/>
                </a:rPr>
                <a:t>Oregon Community Health Information Network (OCHIN)</a:t>
              </a:r>
            </a:p>
            <a:p>
              <a:pPr marL="123825" lvl="1" indent="-123825" defTabSz="685800" fontAlgn="auto">
                <a:spcBef>
                  <a:spcPts val="0"/>
                </a:spcBef>
                <a:spcAft>
                  <a:spcPts val="0"/>
                </a:spcAft>
                <a:buFont typeface="Verdana" panose="020B0604030504040204" pitchFamily="34" charset="0"/>
                <a:buChar char="◦"/>
                <a:defRPr/>
              </a:pPr>
              <a:r>
                <a:rPr lang="en-US" altLang="en-US" sz="975" b="1" dirty="0">
                  <a:solidFill>
                    <a:srgbClr val="4A452A"/>
                  </a:solidFill>
                  <a:latin typeface="Helvetica Neue Condensed" charset="0"/>
                  <a:ea typeface="Helvetica Neue Condensed" charset="0"/>
                  <a:cs typeface="Helvetica Neue Condensed" charset="0"/>
                </a:rPr>
                <a:t>South Texas Ambulatory Research Network (</a:t>
              </a:r>
              <a:r>
                <a:rPr lang="en-US" altLang="en-US" sz="975" b="1" dirty="0" err="1">
                  <a:solidFill>
                    <a:srgbClr val="4A452A"/>
                  </a:solidFill>
                  <a:latin typeface="Helvetica Neue Condensed" charset="0"/>
                  <a:ea typeface="Helvetica Neue Condensed" charset="0"/>
                  <a:cs typeface="Helvetica Neue Condensed" charset="0"/>
                </a:rPr>
                <a:t>STARNet</a:t>
              </a:r>
              <a:r>
                <a:rPr lang="en-US" altLang="en-US" sz="975" b="1" dirty="0">
                  <a:solidFill>
                    <a:srgbClr val="4A452A"/>
                  </a:solidFill>
                  <a:latin typeface="Helvetica Neue Condensed" charset="0"/>
                  <a:ea typeface="Helvetica Neue Condensed" charset="0"/>
                  <a:cs typeface="Helvetica Neue Condensed" charset="0"/>
                </a:rPr>
                <a:t>)</a:t>
              </a:r>
            </a:p>
            <a:p>
              <a:pPr marL="123825" lvl="1" indent="-123825" defTabSz="685800" fontAlgn="auto">
                <a:spcBef>
                  <a:spcPts val="0"/>
                </a:spcBef>
                <a:spcAft>
                  <a:spcPts val="0"/>
                </a:spcAft>
                <a:buFont typeface="Verdana" panose="020B0604030504040204" pitchFamily="34" charset="0"/>
                <a:buChar char="◦"/>
                <a:defRPr/>
              </a:pPr>
              <a:r>
                <a:rPr lang="en-US" altLang="en-US" sz="975" b="1" dirty="0">
                  <a:solidFill>
                    <a:srgbClr val="4A452A"/>
                  </a:solidFill>
                  <a:latin typeface="Helvetica Neue Condensed" charset="0"/>
                  <a:ea typeface="Helvetica Neue Condensed" charset="0"/>
                  <a:cs typeface="Helvetica Neue Condensed" charset="0"/>
                </a:rPr>
                <a:t>Southeast Regional Clinicians Network (SERCN)</a:t>
              </a:r>
            </a:p>
            <a:p>
              <a:pPr marL="123825" lvl="1" indent="-123825" defTabSz="685800" fontAlgn="auto">
                <a:spcBef>
                  <a:spcPts val="0"/>
                </a:spcBef>
                <a:spcAft>
                  <a:spcPts val="0"/>
                </a:spcAft>
                <a:buFont typeface="Verdana" panose="020B0604030504040204" pitchFamily="34" charset="0"/>
                <a:buChar char="◦"/>
                <a:defRPr/>
              </a:pPr>
              <a:r>
                <a:rPr lang="en-US" altLang="en-US" sz="975" b="1" dirty="0">
                  <a:solidFill>
                    <a:srgbClr val="4A452A"/>
                  </a:solidFill>
                  <a:latin typeface="Helvetica Neue Condensed" charset="0"/>
                  <a:ea typeface="Helvetica Neue Condensed" charset="0"/>
                  <a:cs typeface="Helvetica Neue Condensed" charset="0"/>
                </a:rPr>
                <a:t>Florida Clinical  Research Consortium (One Florida)</a:t>
              </a:r>
            </a:p>
          </p:txBody>
        </p:sp>
        <p:sp>
          <p:nvSpPr>
            <p:cNvPr id="30" name="Round Same Side Corner Rectangle 29"/>
            <p:cNvSpPr/>
            <p:nvPr/>
          </p:nvSpPr>
          <p:spPr>
            <a:xfrm>
              <a:off x="11630" y="3610414"/>
              <a:ext cx="1635897" cy="67231"/>
            </a:xfrm>
            <a:prstGeom prst="round2SameRect">
              <a:avLst/>
            </a:prstGeom>
            <a:solidFill>
              <a:schemeClr val="accent1">
                <a:lumMod val="75000"/>
              </a:schemeClr>
            </a:solidFill>
            <a:ln w="25400" cap="flat" cmpd="sng" algn="ctr">
              <a:noFill/>
              <a:prstDash val="solid"/>
            </a:ln>
            <a:effectLst/>
            <a:scene3d>
              <a:camera prst="orthographicFront">
                <a:rot lat="0" lon="0" rev="0"/>
              </a:camera>
              <a:lightRig rig="contrasting" dir="t">
                <a:rot lat="0" lon="0" rev="7800000"/>
              </a:lightRig>
            </a:scene3d>
            <a:sp3d/>
          </p:spPr>
          <p:txBody>
            <a:bodyPr rtlCol="0" anchor="ctr"/>
            <a:lstStyle/>
            <a:p>
              <a:pPr algn="ctr" defTabSz="685800" fontAlgn="auto">
                <a:spcBef>
                  <a:spcPts val="0"/>
                </a:spcBef>
                <a:spcAft>
                  <a:spcPts val="0"/>
                </a:spcAft>
                <a:defRPr/>
              </a:pPr>
              <a:r>
                <a:rPr lang="en-GB" b="1" kern="0" dirty="0">
                  <a:solidFill>
                    <a:prstClr val="white"/>
                  </a:solidFill>
                  <a:latin typeface="Helvetica Neue" charset="0"/>
                  <a:ea typeface="Helvetica Neue" charset="0"/>
                  <a:cs typeface="Helvetica Neue" charset="0"/>
                </a:rPr>
                <a:t>PBRN Partners</a:t>
              </a:r>
            </a:p>
          </p:txBody>
        </p:sp>
      </p:grpSp>
      <p:sp>
        <p:nvSpPr>
          <p:cNvPr id="7" name="Rectangle 6"/>
          <p:cNvSpPr/>
          <p:nvPr/>
        </p:nvSpPr>
        <p:spPr>
          <a:xfrm>
            <a:off x="88587" y="4066035"/>
            <a:ext cx="420665" cy="444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Gill Sans MT" panose="020B0502020104020203"/>
            </a:endParaRPr>
          </a:p>
        </p:txBody>
      </p:sp>
      <p:pic>
        <p:nvPicPr>
          <p:cNvPr id="33" name="Picture 32"/>
          <p:cNvPicPr>
            <a:picLocks noChangeAspect="1"/>
          </p:cNvPicPr>
          <p:nvPr/>
        </p:nvPicPr>
        <p:blipFill rotWithShape="1">
          <a:blip r:embed="rId6"/>
          <a:srcRect l="-1910" t="-2474" r="-1745" b="19925"/>
          <a:stretch/>
        </p:blipFill>
        <p:spPr>
          <a:xfrm>
            <a:off x="60849" y="107761"/>
            <a:ext cx="896805" cy="478296"/>
          </a:xfrm>
          <a:prstGeom prst="rect">
            <a:avLst/>
          </a:prstGeom>
        </p:spPr>
      </p:pic>
      <p:sp>
        <p:nvSpPr>
          <p:cNvPr id="35" name="AutoShape 5"/>
          <p:cNvSpPr>
            <a:spLocks/>
          </p:cNvSpPr>
          <p:nvPr/>
        </p:nvSpPr>
        <p:spPr bwMode="auto">
          <a:xfrm>
            <a:off x="1883520" y="4059732"/>
            <a:ext cx="615218" cy="57149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70C0"/>
          </a:solidFill>
          <a:ln w="12700" cap="flat" cmpd="sng">
            <a:noFill/>
            <a:prstDash val="solid"/>
            <a:miter lim="0"/>
            <a:headEnd type="none" w="med" len="med"/>
            <a:tailEnd type="none" w="med" len="med"/>
          </a:ln>
          <a:effectLst/>
          <a:extLst/>
        </p:spPr>
        <p:txBody>
          <a:bodyPr lIns="34290" tIns="34290" rIns="0" bIns="0" anchor="ctr" anchorCtr="0"/>
          <a:lstStyle/>
          <a:p>
            <a:pPr algn="ctr" defTabSz="685800" fontAlgn="auto">
              <a:spcBef>
                <a:spcPts val="0"/>
              </a:spcBef>
              <a:spcAft>
                <a:spcPts val="0"/>
              </a:spcAft>
            </a:pPr>
            <a:r>
              <a:rPr lang="en-US" sz="800" b="1" dirty="0">
                <a:ln w="0"/>
                <a:solidFill>
                  <a:srgbClr val="FEE34E">
                    <a:lumMod val="75000"/>
                  </a:srgbClr>
                </a:solidFill>
                <a:effectLst>
                  <a:outerShdw blurRad="38100" dist="25400" dir="5400000" algn="ctr" rotWithShape="0">
                    <a:srgbClr val="6E747A">
                      <a:alpha val="43000"/>
                    </a:srgbClr>
                  </a:outerShdw>
                </a:effectLst>
                <a:latin typeface="Helvetica Neue Condensed" charset="0"/>
                <a:ea typeface="Helvetica Neue Condensed" charset="0"/>
                <a:cs typeface="Helvetica Neue Condensed" charset="0"/>
              </a:rPr>
              <a:t>9,000 sites, 22 million patients </a:t>
            </a:r>
          </a:p>
        </p:txBody>
      </p:sp>
      <p:sp>
        <p:nvSpPr>
          <p:cNvPr id="38" name="Arc 37"/>
          <p:cNvSpPr/>
          <p:nvPr/>
        </p:nvSpPr>
        <p:spPr>
          <a:xfrm rot="5822009">
            <a:off x="1148428" y="3305341"/>
            <a:ext cx="1434416" cy="878514"/>
          </a:xfrm>
          <a:prstGeom prst="arc">
            <a:avLst>
              <a:gd name="adj1" fmla="val 12225100"/>
              <a:gd name="adj2" fmla="val 18199808"/>
            </a:avLst>
          </a:prstGeom>
          <a:noFill/>
          <a:ln w="57150" cap="flat" cmpd="sng" algn="ctr">
            <a:solidFill>
              <a:srgbClr val="FFE939"/>
            </a:solidFill>
            <a:prstDash val="sysDash"/>
            <a:miter lim="800000"/>
          </a:ln>
          <a:effectLst/>
        </p:spPr>
        <p:txBody>
          <a:bodyPr rtlCol="0" anchor="ctr"/>
          <a:lstStyle/>
          <a:p>
            <a:pPr algn="ctr" defTabSz="685800" fontAlgn="auto">
              <a:spcBef>
                <a:spcPts val="0"/>
              </a:spcBef>
              <a:spcAft>
                <a:spcPts val="0"/>
              </a:spcAft>
              <a:defRPr/>
            </a:pPr>
            <a:endParaRPr lang="en-US" sz="825" kern="0">
              <a:solidFill>
                <a:srgbClr val="FEE34E">
                  <a:lumMod val="75000"/>
                </a:srgbClr>
              </a:solidFill>
              <a:latin typeface="Calibri" panose="020F0502020204030204"/>
              <a:ea typeface="+mn-ea"/>
              <a:cs typeface="+mn-cs"/>
            </a:endParaRPr>
          </a:p>
        </p:txBody>
      </p:sp>
      <p:grpSp>
        <p:nvGrpSpPr>
          <p:cNvPr id="5" name="Group 4"/>
          <p:cNvGrpSpPr/>
          <p:nvPr/>
        </p:nvGrpSpPr>
        <p:grpSpPr>
          <a:xfrm>
            <a:off x="2649346" y="2538578"/>
            <a:ext cx="2516162" cy="2126804"/>
            <a:chOff x="2508623" y="2218463"/>
            <a:chExt cx="2516162" cy="2126804"/>
          </a:xfrm>
        </p:grpSpPr>
        <p:pic>
          <p:nvPicPr>
            <p:cNvPr id="18" name="Picture 17"/>
            <p:cNvPicPr>
              <a:picLocks noChangeAspect="1" noChangeArrowheads="1"/>
            </p:cNvPicPr>
            <p:nvPr/>
          </p:nvPicPr>
          <p:blipFill>
            <a:blip r:embed="rId7" cstate="print">
              <a:extLst>
                <a:ext uri="{28A0092B-C50C-407E-A947-70E740481C1C}">
                  <a14:useLocalDpi xmlns:a14="http://schemas.microsoft.com/office/drawing/2010/main" val="0"/>
                </a:ext>
              </a:extLst>
            </a:blip>
            <a:srcRect l="37041" t="24806" r="22475" b="20604"/>
            <a:stretch>
              <a:fillRect/>
            </a:stretch>
          </p:blipFill>
          <p:spPr bwMode="auto">
            <a:xfrm>
              <a:off x="2508623" y="2408924"/>
              <a:ext cx="2209112" cy="174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p:nvPr/>
          </p:nvSpPr>
          <p:spPr>
            <a:xfrm>
              <a:off x="2508623" y="2218463"/>
              <a:ext cx="2209112" cy="207749"/>
            </a:xfrm>
            <a:prstGeom prst="rect">
              <a:avLst/>
            </a:prstGeom>
            <a:solidFill>
              <a:schemeClr val="accent1"/>
            </a:solidFill>
            <a:ln>
              <a:solidFill>
                <a:schemeClr val="bg1"/>
              </a:solidFill>
            </a:ln>
          </p:spPr>
          <p:txBody>
            <a:bodyPr wrap="square" lIns="0" tIns="0" rIns="0" bIns="0" anchor="ctr">
              <a:noAutofit/>
            </a:bodyPr>
            <a:lstStyle/>
            <a:p>
              <a:pPr algn="ctr" defTabSz="685800" fontAlgn="auto">
                <a:spcBef>
                  <a:spcPts val="0"/>
                </a:spcBef>
                <a:spcAft>
                  <a:spcPts val="0"/>
                </a:spcAft>
              </a:pPr>
              <a:r>
                <a:rPr lang="en-US" sz="1050" b="1" dirty="0">
                  <a:solidFill>
                    <a:srgbClr val="FFFFFF">
                      <a:lumMod val="95000"/>
                    </a:srgbClr>
                  </a:solidFill>
                  <a:latin typeface="Abadi MT Condensed Extra Bold" charset="0"/>
                  <a:ea typeface="Abadi MT Condensed Extra Bold" charset="0"/>
                  <a:cs typeface="Abadi MT Condensed Extra Bold" charset="0"/>
                </a:rPr>
                <a:t>CDN N2-PBRN </a:t>
              </a:r>
            </a:p>
          </p:txBody>
        </p:sp>
        <p:sp>
          <p:nvSpPr>
            <p:cNvPr id="37" name="AutoShape 5"/>
            <p:cNvSpPr>
              <a:spLocks/>
            </p:cNvSpPr>
            <p:nvPr/>
          </p:nvSpPr>
          <p:spPr bwMode="auto">
            <a:xfrm>
              <a:off x="4417163" y="3716616"/>
              <a:ext cx="607622" cy="62865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70C0"/>
            </a:solidFill>
            <a:ln w="12700" cap="flat" cmpd="sng">
              <a:solidFill>
                <a:srgbClr val="0070C0"/>
              </a:solidFill>
              <a:prstDash val="solid"/>
              <a:miter lim="0"/>
              <a:headEnd type="none" w="med" len="med"/>
              <a:tailEnd type="none" w="med" len="med"/>
            </a:ln>
            <a:effectLst/>
            <a:extLst/>
          </p:spPr>
          <p:txBody>
            <a:bodyPr lIns="34290" tIns="34290" rIns="0" bIns="0" anchor="ctr" anchorCtr="0"/>
            <a:lstStyle/>
            <a:p>
              <a:pPr algn="ctr" defTabSz="685800" fontAlgn="auto">
                <a:spcBef>
                  <a:spcPts val="0"/>
                </a:spcBef>
                <a:spcAft>
                  <a:spcPts val="0"/>
                </a:spcAft>
              </a:pPr>
              <a:r>
                <a:rPr lang="en-US" sz="800" b="1" dirty="0">
                  <a:ln w="0"/>
                  <a:solidFill>
                    <a:srgbClr val="FEE34E">
                      <a:lumMod val="75000"/>
                    </a:srgbClr>
                  </a:solidFill>
                  <a:effectLst>
                    <a:outerShdw blurRad="38100" dist="25400" dir="5400000" algn="ctr" rotWithShape="0">
                      <a:srgbClr val="6E747A">
                        <a:alpha val="43000"/>
                      </a:srgbClr>
                    </a:outerShdw>
                  </a:effectLst>
                  <a:latin typeface="Helvetica Neue Condensed" charset="0"/>
                  <a:ea typeface="Helvetica Neue Condensed" charset="0"/>
                  <a:cs typeface="Helvetica Neue Condensed" charset="0"/>
                </a:rPr>
                <a:t>9 PBRNs, </a:t>
              </a:r>
            </a:p>
            <a:p>
              <a:pPr algn="ctr" defTabSz="685800" fontAlgn="auto">
                <a:spcBef>
                  <a:spcPts val="0"/>
                </a:spcBef>
                <a:spcAft>
                  <a:spcPts val="0"/>
                </a:spcAft>
              </a:pPr>
              <a:r>
                <a:rPr lang="en-US" sz="800" b="1" dirty="0">
                  <a:ln w="0"/>
                  <a:solidFill>
                    <a:srgbClr val="FEE34E">
                      <a:lumMod val="75000"/>
                    </a:srgbClr>
                  </a:solidFill>
                  <a:effectLst>
                    <a:outerShdw blurRad="38100" dist="25400" dir="5400000" algn="ctr" rotWithShape="0">
                      <a:srgbClr val="6E747A">
                        <a:alpha val="43000"/>
                      </a:srgbClr>
                    </a:outerShdw>
                  </a:effectLst>
                  <a:latin typeface="Helvetica Neue Condensed" charset="0"/>
                  <a:ea typeface="Helvetica Neue Condensed" charset="0"/>
                  <a:cs typeface="Helvetica Neue Condensed" charset="0"/>
                </a:rPr>
                <a:t>600 sites, </a:t>
              </a:r>
            </a:p>
            <a:p>
              <a:pPr algn="ctr" defTabSz="685800" fontAlgn="auto">
                <a:spcBef>
                  <a:spcPts val="0"/>
                </a:spcBef>
                <a:spcAft>
                  <a:spcPts val="0"/>
                </a:spcAft>
              </a:pPr>
              <a:r>
                <a:rPr lang="en-US" sz="800" b="1" dirty="0">
                  <a:ln w="0"/>
                  <a:solidFill>
                    <a:srgbClr val="FEE34E">
                      <a:lumMod val="75000"/>
                    </a:srgbClr>
                  </a:solidFill>
                  <a:effectLst>
                    <a:outerShdw blurRad="38100" dist="25400" dir="5400000" algn="ctr" rotWithShape="0">
                      <a:srgbClr val="6E747A">
                        <a:alpha val="43000"/>
                      </a:srgbClr>
                    </a:outerShdw>
                  </a:effectLst>
                  <a:latin typeface="Helvetica Neue Condensed" charset="0"/>
                  <a:ea typeface="Helvetica Neue Condensed" charset="0"/>
                  <a:cs typeface="Helvetica Neue Condensed" charset="0"/>
                </a:rPr>
                <a:t>4.5 million patients </a:t>
              </a:r>
            </a:p>
          </p:txBody>
        </p:sp>
        <p:sp>
          <p:nvSpPr>
            <p:cNvPr id="39" name="Arc 38"/>
            <p:cNvSpPr/>
            <p:nvPr/>
          </p:nvSpPr>
          <p:spPr>
            <a:xfrm rot="5400000">
              <a:off x="3630279" y="2923256"/>
              <a:ext cx="1434416" cy="878514"/>
            </a:xfrm>
            <a:prstGeom prst="arc">
              <a:avLst>
                <a:gd name="adj1" fmla="val 12597829"/>
                <a:gd name="adj2" fmla="val 18675550"/>
              </a:avLst>
            </a:prstGeom>
            <a:noFill/>
            <a:ln w="57150" cap="flat" cmpd="sng" algn="ctr">
              <a:solidFill>
                <a:schemeClr val="accent2"/>
              </a:solidFill>
              <a:prstDash val="sysDash"/>
              <a:miter lim="800000"/>
            </a:ln>
            <a:effectLst/>
          </p:spPr>
          <p:txBody>
            <a:bodyPr rtlCol="0" anchor="ctr"/>
            <a:lstStyle/>
            <a:p>
              <a:pPr algn="ctr" defTabSz="685800" fontAlgn="auto">
                <a:spcBef>
                  <a:spcPts val="0"/>
                </a:spcBef>
                <a:spcAft>
                  <a:spcPts val="0"/>
                </a:spcAft>
                <a:defRPr/>
              </a:pPr>
              <a:endParaRPr lang="en-US" sz="825" kern="0">
                <a:solidFill>
                  <a:srgbClr val="FEE34E">
                    <a:lumMod val="75000"/>
                  </a:srgbClr>
                </a:solidFill>
                <a:latin typeface="Calibri" panose="020F0502020204030204"/>
                <a:ea typeface="+mn-ea"/>
                <a:cs typeface="+mn-cs"/>
              </a:endParaRPr>
            </a:p>
          </p:txBody>
        </p:sp>
      </p:grpSp>
      <p:grpSp>
        <p:nvGrpSpPr>
          <p:cNvPr id="2" name="Group 1"/>
          <p:cNvGrpSpPr/>
          <p:nvPr/>
        </p:nvGrpSpPr>
        <p:grpSpPr>
          <a:xfrm>
            <a:off x="3296886" y="4889826"/>
            <a:ext cx="1504134" cy="1462969"/>
            <a:chOff x="3028953" y="4579617"/>
            <a:chExt cx="1504134" cy="1462969"/>
          </a:xfrm>
        </p:grpSpPr>
        <p:sp>
          <p:nvSpPr>
            <p:cNvPr id="31" name="AutoShape 5"/>
            <p:cNvSpPr>
              <a:spLocks noChangeAspect="1"/>
            </p:cNvSpPr>
            <p:nvPr/>
          </p:nvSpPr>
          <p:spPr bwMode="auto">
            <a:xfrm>
              <a:off x="3028953" y="4579617"/>
              <a:ext cx="1504134" cy="146296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70C0"/>
            </a:solidFill>
            <a:ln w="12700" cap="flat" cmpd="sng">
              <a:no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0"/>
            <a:lstStyle/>
            <a:p>
              <a:pPr algn="ctr" defTabSz="685800" fontAlgn="auto">
                <a:spcBef>
                  <a:spcPts val="0"/>
                </a:spcBef>
                <a:spcAft>
                  <a:spcPts val="0"/>
                </a:spcAft>
              </a:pPr>
              <a:endParaRPr lang="en-US" altLang="en-US" sz="1000" b="1" dirty="0">
                <a:solidFill>
                  <a:srgbClr val="FEE34E">
                    <a:lumMod val="75000"/>
                  </a:srgbClr>
                </a:solidFill>
                <a:effectLst>
                  <a:outerShdw blurRad="38100" dist="38100" dir="2700000" algn="tl">
                    <a:srgbClr val="000000"/>
                  </a:outerShdw>
                </a:effectLst>
                <a:latin typeface="Helvetica Neue Condensed" charset="0"/>
                <a:ea typeface="Helvetica Neue Condensed" charset="0"/>
                <a:cs typeface="Helvetica Neue Condensed" charset="0"/>
              </a:endParaRPr>
            </a:p>
            <a:p>
              <a:pPr algn="ctr" defTabSz="685800" fontAlgn="auto">
                <a:spcBef>
                  <a:spcPts val="0"/>
                </a:spcBef>
                <a:spcAft>
                  <a:spcPts val="0"/>
                </a:spcAft>
              </a:pPr>
              <a:endParaRPr lang="en-US" altLang="en-US" sz="1000" b="1" dirty="0">
                <a:solidFill>
                  <a:srgbClr val="FEE34E">
                    <a:lumMod val="75000"/>
                  </a:srgbClr>
                </a:solidFill>
                <a:effectLst>
                  <a:outerShdw blurRad="38100" dist="38100" dir="2700000" algn="tl">
                    <a:srgbClr val="000000"/>
                  </a:outerShdw>
                </a:effectLst>
                <a:latin typeface="Helvetica Neue Condensed" charset="0"/>
                <a:ea typeface="Helvetica Neue Condensed" charset="0"/>
                <a:cs typeface="Helvetica Neue Condensed" charset="0"/>
              </a:endParaRPr>
            </a:p>
            <a:p>
              <a:pPr algn="ctr" defTabSz="685800" fontAlgn="auto">
                <a:spcBef>
                  <a:spcPts val="0"/>
                </a:spcBef>
                <a:spcAft>
                  <a:spcPts val="0"/>
                </a:spcAft>
              </a:pPr>
              <a:r>
                <a:rPr lang="en-US" altLang="en-US" sz="1000" b="1" dirty="0">
                  <a:solidFill>
                    <a:srgbClr val="FEE34E">
                      <a:lumMod val="75000"/>
                    </a:srgbClr>
                  </a:solidFill>
                  <a:effectLst>
                    <a:outerShdw blurRad="38100" dist="38100" dir="2700000" algn="tl">
                      <a:srgbClr val="000000"/>
                    </a:outerShdw>
                  </a:effectLst>
                  <a:latin typeface="Helvetica Neue Condensed" charset="0"/>
                  <a:ea typeface="Helvetica Neue Condensed" charset="0"/>
                  <a:cs typeface="Helvetica Neue Condensed" charset="0"/>
                </a:rPr>
                <a:t>CDN is an </a:t>
              </a:r>
            </a:p>
            <a:p>
              <a:pPr algn="ctr" defTabSz="685800" fontAlgn="auto">
                <a:spcBef>
                  <a:spcPts val="0"/>
                </a:spcBef>
                <a:spcAft>
                  <a:spcPts val="0"/>
                </a:spcAft>
              </a:pPr>
              <a:r>
                <a:rPr lang="en-US" altLang="en-US" sz="1000" b="1" dirty="0" err="1">
                  <a:solidFill>
                    <a:srgbClr val="FEE34E">
                      <a:lumMod val="75000"/>
                    </a:srgbClr>
                  </a:solidFill>
                  <a:effectLst>
                    <a:outerShdw blurRad="38100" dist="38100" dir="2700000" algn="tl">
                      <a:srgbClr val="000000"/>
                    </a:outerShdw>
                  </a:effectLst>
                  <a:latin typeface="Helvetica Neue Condensed" charset="0"/>
                  <a:ea typeface="Helvetica Neue Condensed" charset="0"/>
                  <a:cs typeface="Helvetica Neue Condensed" charset="0"/>
                </a:rPr>
                <a:t>AHRQ</a:t>
              </a:r>
              <a:r>
                <a:rPr lang="en-US" altLang="en-US" sz="1000" b="1" dirty="0">
                  <a:solidFill>
                    <a:srgbClr val="FEE34E">
                      <a:lumMod val="75000"/>
                    </a:srgbClr>
                  </a:solidFill>
                  <a:effectLst>
                    <a:outerShdw blurRad="38100" dist="38100" dir="2700000" algn="tl">
                      <a:srgbClr val="000000"/>
                    </a:outerShdw>
                  </a:effectLst>
                  <a:latin typeface="Helvetica Neue Condensed" charset="0"/>
                  <a:ea typeface="Helvetica Neue Condensed" charset="0"/>
                  <a:cs typeface="Helvetica Neue Condensed" charset="0"/>
                </a:rPr>
                <a:t> Center of</a:t>
              </a:r>
            </a:p>
            <a:p>
              <a:pPr algn="ctr" defTabSz="685800" fontAlgn="auto">
                <a:spcBef>
                  <a:spcPts val="0"/>
                </a:spcBef>
                <a:spcAft>
                  <a:spcPts val="0"/>
                </a:spcAft>
              </a:pPr>
              <a:r>
                <a:rPr lang="en-US" altLang="en-US" sz="1000" b="1" dirty="0">
                  <a:solidFill>
                    <a:srgbClr val="FEE34E">
                      <a:lumMod val="75000"/>
                    </a:srgbClr>
                  </a:solidFill>
                  <a:effectLst>
                    <a:outerShdw blurRad="38100" dist="38100" dir="2700000" algn="tl">
                      <a:srgbClr val="000000"/>
                    </a:outerShdw>
                  </a:effectLst>
                  <a:latin typeface="Helvetica Neue Condensed" charset="0"/>
                  <a:ea typeface="Helvetica Neue Condensed" charset="0"/>
                  <a:cs typeface="Helvetica Neue Condensed" charset="0"/>
                </a:rPr>
                <a:t> Excellence for </a:t>
              </a:r>
            </a:p>
            <a:p>
              <a:pPr algn="ctr" defTabSz="685800" fontAlgn="auto">
                <a:spcBef>
                  <a:spcPts val="0"/>
                </a:spcBef>
                <a:spcAft>
                  <a:spcPts val="0"/>
                </a:spcAft>
              </a:pPr>
              <a:r>
                <a:rPr lang="en-US" altLang="en-US" sz="1000" b="1" dirty="0">
                  <a:solidFill>
                    <a:srgbClr val="FEE34E">
                      <a:lumMod val="75000"/>
                    </a:srgbClr>
                  </a:solidFill>
                  <a:effectLst>
                    <a:outerShdw blurRad="38100" dist="38100" dir="2700000" algn="tl">
                      <a:srgbClr val="000000"/>
                    </a:outerShdw>
                  </a:effectLst>
                  <a:latin typeface="Helvetica Neue Condensed" charset="0"/>
                  <a:ea typeface="Helvetica Neue Condensed" charset="0"/>
                  <a:cs typeface="Helvetica Neue Condensed" charset="0"/>
                </a:rPr>
                <a:t>Practice-based </a:t>
              </a:r>
            </a:p>
            <a:p>
              <a:pPr algn="ctr" defTabSz="685800" fontAlgn="auto">
                <a:spcBef>
                  <a:spcPts val="0"/>
                </a:spcBef>
                <a:spcAft>
                  <a:spcPts val="0"/>
                </a:spcAft>
              </a:pPr>
              <a:r>
                <a:rPr lang="en-US" altLang="en-US" sz="1000" b="1" dirty="0">
                  <a:solidFill>
                    <a:srgbClr val="FEE34E">
                      <a:lumMod val="75000"/>
                    </a:srgbClr>
                  </a:solidFill>
                  <a:effectLst>
                    <a:outerShdw blurRad="38100" dist="38100" dir="2700000" algn="tl">
                      <a:srgbClr val="000000"/>
                    </a:outerShdw>
                  </a:effectLst>
                  <a:latin typeface="Helvetica Neue Condensed" charset="0"/>
                  <a:ea typeface="Helvetica Neue Condensed" charset="0"/>
                  <a:cs typeface="Helvetica Neue Condensed" charset="0"/>
                </a:rPr>
                <a:t>Research </a:t>
              </a:r>
              <a:br>
                <a:rPr lang="en-US" altLang="en-US" sz="1000" b="1" dirty="0">
                  <a:solidFill>
                    <a:srgbClr val="FEE34E">
                      <a:lumMod val="75000"/>
                    </a:srgbClr>
                  </a:solidFill>
                  <a:effectLst>
                    <a:outerShdw blurRad="38100" dist="38100" dir="2700000" algn="tl">
                      <a:srgbClr val="000000"/>
                    </a:outerShdw>
                  </a:effectLst>
                  <a:latin typeface="Helvetica Neue Condensed" charset="0"/>
                  <a:ea typeface="Helvetica Neue Condensed" charset="0"/>
                  <a:cs typeface="Helvetica Neue Condensed" charset="0"/>
                </a:rPr>
              </a:br>
              <a:r>
                <a:rPr lang="en-US" altLang="en-US" sz="1000" b="1" dirty="0">
                  <a:solidFill>
                    <a:srgbClr val="FEE34E">
                      <a:lumMod val="75000"/>
                    </a:srgbClr>
                  </a:solidFill>
                  <a:effectLst>
                    <a:outerShdw blurRad="38100" dist="38100" dir="2700000" algn="tl">
                      <a:srgbClr val="000000"/>
                    </a:outerShdw>
                  </a:effectLst>
                  <a:latin typeface="Helvetica Neue Condensed" charset="0"/>
                  <a:ea typeface="Helvetica Neue Condensed" charset="0"/>
                  <a:cs typeface="Helvetica Neue Condensed" charset="0"/>
                </a:rPr>
                <a:t>and Learning</a:t>
              </a:r>
              <a:endParaRPr lang="en-US" altLang="en-US" sz="1000" b="1" dirty="0">
                <a:ln w="0">
                  <a:noFill/>
                </a:ln>
                <a:solidFill>
                  <a:srgbClr val="FEE34E">
                    <a:lumMod val="75000"/>
                  </a:srgbClr>
                </a:solidFill>
                <a:effectLst>
                  <a:outerShdw blurRad="38100" dist="19050" dir="2700000" algn="tl" rotWithShape="0">
                    <a:srgbClr val="000000">
                      <a:alpha val="40000"/>
                    </a:srgbClr>
                  </a:outerShdw>
                </a:effectLst>
                <a:latin typeface="Helvetica Neue Condensed" charset="0"/>
                <a:ea typeface="Helvetica Neue Condensed" charset="0"/>
                <a:cs typeface="Helvetica Neue Condensed" charset="0"/>
              </a:endParaRPr>
            </a:p>
          </p:txBody>
        </p:sp>
        <p:pic>
          <p:nvPicPr>
            <p:cNvPr id="23" name="Picture 9">
              <a:extLst>
                <a:ext uri="{FF2B5EF4-FFF2-40B4-BE49-F238E27FC236}">
                  <a16:creationId xmlns:a16="http://schemas.microsoft.com/office/drawing/2014/main" xmlns="" id="{18F6DFCA-D009-8B4A-9EC7-1D19A28F8242}"/>
                </a:ext>
              </a:extLst>
            </p:cNvPr>
            <p:cNvPicPr>
              <a:picLocks noChangeAspect="1"/>
            </p:cNvPicPr>
            <p:nvPr/>
          </p:nvPicPr>
          <p:blipFill>
            <a:blip r:embed="rId8">
              <a:extLst>
                <a:ext uri="{28A0092B-C50C-407E-A947-70E740481C1C}">
                  <a14:useLocalDpi xmlns:a14="http://schemas.microsoft.com/office/drawing/2010/main" val="0"/>
                </a:ext>
              </a:extLst>
            </a:blip>
            <a:srcRect l="4301" t="10643" r="75916" b="30186"/>
            <a:stretch>
              <a:fillRect/>
            </a:stretch>
          </p:blipFill>
          <p:spPr bwMode="auto">
            <a:xfrm>
              <a:off x="3404967" y="4720593"/>
              <a:ext cx="752105" cy="2514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97847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61F66F5E-7EFF-4F1A-A595-081F8A5D10EA}"/>
              </a:ext>
            </a:extLst>
          </p:cNvPr>
          <p:cNvSpPr>
            <a:spLocks noGrp="1"/>
          </p:cNvSpPr>
          <p:nvPr>
            <p:ph type="title"/>
          </p:nvPr>
        </p:nvSpPr>
        <p:spPr>
          <a:xfrm>
            <a:off x="264226" y="106878"/>
            <a:ext cx="8686800" cy="824775"/>
          </a:xfrm>
        </p:spPr>
        <p:txBody>
          <a:bodyPr/>
          <a:lstStyle/>
          <a:p>
            <a:r>
              <a:rPr lang="en-US" altLang="en-US" sz="3600" dirty="0">
                <a:latin typeface="Arial" panose="020B0604020202020204" pitchFamily="34" charset="0"/>
                <a:cs typeface="Arial" panose="020B0604020202020204" pitchFamily="34" charset="0"/>
              </a:rPr>
              <a:t>The study:  End digit preference for BP</a:t>
            </a:r>
          </a:p>
        </p:txBody>
      </p:sp>
      <p:sp>
        <p:nvSpPr>
          <p:cNvPr id="23555" name="Content Placeholder 2">
            <a:extLst>
              <a:ext uri="{FF2B5EF4-FFF2-40B4-BE49-F238E27FC236}">
                <a16:creationId xmlns:a16="http://schemas.microsoft.com/office/drawing/2014/main" xmlns="" id="{21ABA81B-76F3-4736-BBE8-E57DBED8928E}"/>
              </a:ext>
            </a:extLst>
          </p:cNvPr>
          <p:cNvSpPr>
            <a:spLocks noGrp="1"/>
          </p:cNvSpPr>
          <p:nvPr>
            <p:ph idx="1"/>
          </p:nvPr>
        </p:nvSpPr>
        <p:spPr>
          <a:xfrm>
            <a:off x="362198" y="1050407"/>
            <a:ext cx="8229600" cy="3474759"/>
          </a:xfrm>
        </p:spPr>
        <p:txBody>
          <a:bodyPr/>
          <a:lstStyle/>
          <a:p>
            <a:r>
              <a:rPr lang="en-US" altLang="en-US" sz="2400" dirty="0">
                <a:latin typeface="Arial" panose="020B0604020202020204" pitchFamily="34" charset="0"/>
                <a:cs typeface="Arial" panose="020B0604020202020204" pitchFamily="34" charset="0"/>
              </a:rPr>
              <a:t>Manual BP and AOBP are associated with </a:t>
            </a:r>
            <a:r>
              <a:rPr lang="en-US" altLang="en-US" sz="2400" b="1" dirty="0">
                <a:latin typeface="Arial" panose="020B0604020202020204" pitchFamily="34" charset="0"/>
                <a:cs typeface="Arial" panose="020B0604020202020204" pitchFamily="34" charset="0"/>
              </a:rPr>
              <a:t>different patterns </a:t>
            </a:r>
            <a:r>
              <a:rPr lang="en-US" altLang="en-US" sz="2400" dirty="0">
                <a:latin typeface="Arial" panose="020B0604020202020204" pitchFamily="34" charset="0"/>
                <a:cs typeface="Arial" panose="020B0604020202020204" pitchFamily="34" charset="0"/>
              </a:rPr>
              <a:t>of data for BP in both routine care and RCTs</a:t>
            </a:r>
          </a:p>
          <a:p>
            <a:pPr lvl="1"/>
            <a:r>
              <a:rPr lang="en-US" altLang="en-US" sz="2000" b="1" dirty="0">
                <a:latin typeface="Arial" panose="020B0604020202020204" pitchFamily="34" charset="0"/>
                <a:cs typeface="Arial" panose="020B0604020202020204" pitchFamily="34" charset="0"/>
              </a:rPr>
              <a:t>50% to 60% </a:t>
            </a:r>
            <a:r>
              <a:rPr lang="en-US" altLang="en-US" sz="2000" dirty="0">
                <a:latin typeface="Arial" panose="020B0604020202020204" pitchFamily="34" charset="0"/>
                <a:cs typeface="Arial" panose="020B0604020202020204" pitchFamily="34" charset="0"/>
              </a:rPr>
              <a:t>of manual BPs end in </a:t>
            </a:r>
            <a:r>
              <a:rPr lang="en-US" altLang="en-US" sz="2000" b="1" dirty="0">
                <a:latin typeface="Arial" panose="020B0604020202020204" pitchFamily="34" charset="0"/>
                <a:cs typeface="Arial" panose="020B0604020202020204" pitchFamily="34" charset="0"/>
              </a:rPr>
              <a:t>zero</a:t>
            </a:r>
            <a:r>
              <a:rPr lang="en-US" altLang="en-US" sz="2000" dirty="0">
                <a:latin typeface="Arial" panose="020B0604020202020204" pitchFamily="34" charset="0"/>
                <a:cs typeface="Arial" panose="020B0604020202020204" pitchFamily="34" charset="0"/>
              </a:rPr>
              <a:t> (example, 140/90)</a:t>
            </a:r>
          </a:p>
          <a:p>
            <a:pPr lvl="2"/>
            <a:r>
              <a:rPr lang="en-US" altLang="en-US" sz="1050" dirty="0">
                <a:latin typeface="Arial" panose="020B0604020202020204" pitchFamily="34" charset="0"/>
                <a:cs typeface="Arial" panose="020B0604020202020204" pitchFamily="34" charset="0"/>
              </a:rPr>
              <a:t>de </a:t>
            </a:r>
            <a:r>
              <a:rPr lang="en-US" altLang="en-US" sz="1050" dirty="0" err="1">
                <a:latin typeface="Arial" panose="020B0604020202020204" pitchFamily="34" charset="0"/>
                <a:cs typeface="Arial" panose="020B0604020202020204" pitchFamily="34" charset="0"/>
              </a:rPr>
              <a:t>Lusignan</a:t>
            </a:r>
            <a:r>
              <a:rPr lang="en-US" altLang="en-US" sz="1050" dirty="0">
                <a:latin typeface="Arial" panose="020B0604020202020204" pitchFamily="34" charset="0"/>
                <a:cs typeface="Arial" panose="020B0604020202020204" pitchFamily="34" charset="0"/>
              </a:rPr>
              <a:t> S, </a:t>
            </a:r>
            <a:r>
              <a:rPr lang="en-US" altLang="en-US" sz="1050" dirty="0" err="1">
                <a:latin typeface="Arial" panose="020B0604020202020204" pitchFamily="34" charset="0"/>
                <a:cs typeface="Arial" panose="020B0604020202020204" pitchFamily="34" charset="0"/>
              </a:rPr>
              <a:t>Belsey</a:t>
            </a:r>
            <a:r>
              <a:rPr lang="en-US" altLang="en-US" sz="1050" dirty="0">
                <a:latin typeface="Arial" panose="020B0604020202020204" pitchFamily="34" charset="0"/>
                <a:cs typeface="Arial" panose="020B0604020202020204" pitchFamily="34" charset="0"/>
              </a:rPr>
              <a:t> J, Hague N, </a:t>
            </a:r>
            <a:r>
              <a:rPr lang="en-US" altLang="en-US" sz="1050" dirty="0" err="1">
                <a:latin typeface="Arial" panose="020B0604020202020204" pitchFamily="34" charset="0"/>
                <a:cs typeface="Arial" panose="020B0604020202020204" pitchFamily="34" charset="0"/>
              </a:rPr>
              <a:t>Dzregah</a:t>
            </a:r>
            <a:r>
              <a:rPr lang="en-US" altLang="en-US" sz="1050" dirty="0">
                <a:latin typeface="Arial" panose="020B0604020202020204" pitchFamily="34" charset="0"/>
                <a:cs typeface="Arial" panose="020B0604020202020204" pitchFamily="34" charset="0"/>
              </a:rPr>
              <a:t> B. End-digit preference in blood pressure recordings of patients with </a:t>
            </a:r>
            <a:r>
              <a:rPr lang="en-US" altLang="en-US" sz="1050" dirty="0" err="1">
                <a:latin typeface="Arial" panose="020B0604020202020204" pitchFamily="34" charset="0"/>
                <a:cs typeface="Arial" panose="020B0604020202020204" pitchFamily="34" charset="0"/>
              </a:rPr>
              <a:t>ischaemic</a:t>
            </a:r>
            <a:r>
              <a:rPr lang="en-US" altLang="en-US" sz="1050" dirty="0">
                <a:latin typeface="Arial" panose="020B0604020202020204" pitchFamily="34" charset="0"/>
                <a:cs typeface="Arial" panose="020B0604020202020204" pitchFamily="34" charset="0"/>
              </a:rPr>
              <a:t> heart disease in primary care. J Hum </a:t>
            </a:r>
            <a:r>
              <a:rPr lang="en-US" altLang="en-US" sz="1050" dirty="0" err="1">
                <a:latin typeface="Arial" panose="020B0604020202020204" pitchFamily="34" charset="0"/>
                <a:cs typeface="Arial" panose="020B0604020202020204" pitchFamily="34" charset="0"/>
              </a:rPr>
              <a:t>Hypertens</a:t>
            </a:r>
            <a:r>
              <a:rPr lang="en-US" altLang="en-US" sz="1050" dirty="0">
                <a:latin typeface="Arial" panose="020B0604020202020204" pitchFamily="34" charset="0"/>
                <a:cs typeface="Arial" panose="020B0604020202020204" pitchFamily="34" charset="0"/>
              </a:rPr>
              <a:t>. 2004 Apr;18(4):261-5. </a:t>
            </a:r>
          </a:p>
          <a:p>
            <a:pPr lvl="1"/>
            <a:r>
              <a:rPr lang="en-US" altLang="en-US" sz="2000" dirty="0">
                <a:latin typeface="Arial" panose="020B0604020202020204" pitchFamily="34" charset="0"/>
                <a:cs typeface="Arial" panose="020B0604020202020204" pitchFamily="34" charset="0"/>
              </a:rPr>
              <a:t>Clinical care is driven by manual and AOBP readings taken in office-based settings</a:t>
            </a:r>
          </a:p>
          <a:p>
            <a:pPr lvl="1"/>
            <a:r>
              <a:rPr lang="en-US" altLang="en-US" sz="2000" dirty="0">
                <a:latin typeface="Arial" panose="020B0604020202020204" pitchFamily="34" charset="0"/>
                <a:cs typeface="Arial" panose="020B0604020202020204" pitchFamily="34" charset="0"/>
              </a:rPr>
              <a:t>Inaccurate readings may be:</a:t>
            </a:r>
          </a:p>
          <a:p>
            <a:pPr lvl="2"/>
            <a:r>
              <a:rPr lang="en-US" altLang="en-US" b="1" dirty="0">
                <a:latin typeface="Arial" panose="020B0604020202020204" pitchFamily="34" charset="0"/>
                <a:cs typeface="Arial" panose="020B0604020202020204" pitchFamily="34" charset="0"/>
              </a:rPr>
              <a:t>Rounded down </a:t>
            </a:r>
            <a:r>
              <a:rPr lang="en-US" altLang="en-US" dirty="0">
                <a:latin typeface="Arial" panose="020B0604020202020204" pitchFamily="34" charset="0"/>
                <a:cs typeface="Arial" panose="020B0604020202020204" pitchFamily="34" charset="0"/>
                <a:sym typeface="Wingdings" pitchFamily="2" charset="2"/>
              </a:rPr>
              <a:t> leading to undertreatment</a:t>
            </a:r>
          </a:p>
          <a:p>
            <a:pPr lvl="2"/>
            <a:r>
              <a:rPr lang="en-US" altLang="en-US" b="1" dirty="0">
                <a:latin typeface="Arial" panose="020B0604020202020204" pitchFamily="34" charset="0"/>
                <a:cs typeface="Arial" panose="020B0604020202020204" pitchFamily="34" charset="0"/>
                <a:sym typeface="Wingdings" pitchFamily="2" charset="2"/>
              </a:rPr>
              <a:t>Rounded up </a:t>
            </a:r>
            <a:r>
              <a:rPr lang="en-US" altLang="en-US" dirty="0">
                <a:latin typeface="Arial" panose="020B0604020202020204" pitchFamily="34" charset="0"/>
                <a:cs typeface="Arial" panose="020B0604020202020204" pitchFamily="34" charset="0"/>
                <a:sym typeface="Wingdings" pitchFamily="2" charset="2"/>
              </a:rPr>
              <a:t> leading to overtreatment </a:t>
            </a:r>
          </a:p>
          <a:p>
            <a:r>
              <a:rPr lang="en-US" altLang="en-US" dirty="0">
                <a:latin typeface="Arial" panose="020B0604020202020204" pitchFamily="34" charset="0"/>
                <a:cs typeface="Arial" panose="020B0604020202020204" pitchFamily="34" charset="0"/>
              </a:rPr>
              <a:t>Does adoption of AOBP result in less EDP?</a:t>
            </a:r>
          </a:p>
          <a:p>
            <a:r>
              <a:rPr lang="en-US" altLang="en-US" dirty="0">
                <a:latin typeface="Arial" panose="020B0604020202020204" pitchFamily="34" charset="0"/>
                <a:cs typeface="Arial" panose="020B0604020202020204" pitchFamily="34" charset="0"/>
              </a:rPr>
              <a:t>Does this make a difference to patient outcomes?</a:t>
            </a:r>
          </a:p>
          <a:p>
            <a:pPr marL="0" indent="0">
              <a:buNone/>
            </a:pPr>
            <a:endParaRPr lang="en-US" altLang="en-US" dirty="0">
              <a:latin typeface="Arial" panose="020B0604020202020204" pitchFamily="34" charset="0"/>
              <a:cs typeface="Arial" panose="020B0604020202020204" pitchFamily="34" charset="0"/>
            </a:endParaRPr>
          </a:p>
          <a:p>
            <a:pPr lvl="2"/>
            <a:endParaRPr lang="en-US" altLang="en-US" sz="1100" dirty="0">
              <a:latin typeface="Arial" panose="020B0604020202020204" pitchFamily="34" charset="0"/>
              <a:cs typeface="Arial" panose="020B0604020202020204" pitchFamily="34" charset="0"/>
            </a:endParaRPr>
          </a:p>
          <a:p>
            <a:pPr marL="0" indent="0">
              <a:buNone/>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12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BC2FAE-ED6E-4063-94BC-2D2F1418E8DA}"/>
              </a:ext>
            </a:extLst>
          </p:cNvPr>
          <p:cNvSpPr>
            <a:spLocks noGrp="1"/>
          </p:cNvSpPr>
          <p:nvPr>
            <p:ph type="title"/>
          </p:nvPr>
        </p:nvSpPr>
        <p:spPr>
          <a:xfrm>
            <a:off x="457200" y="663575"/>
            <a:ext cx="8229600" cy="1143000"/>
          </a:xfrm>
        </p:spPr>
        <p:txBody>
          <a:bodyPr/>
          <a:lstStyle/>
          <a:p>
            <a:r>
              <a:rPr lang="en-US" dirty="0"/>
              <a:t>Methods: </a:t>
            </a:r>
            <a:br>
              <a:rPr lang="en-US" dirty="0"/>
            </a:br>
            <a:r>
              <a:rPr lang="en-US" dirty="0"/>
              <a:t>Working across borders</a:t>
            </a:r>
          </a:p>
        </p:txBody>
      </p:sp>
      <p:sp>
        <p:nvSpPr>
          <p:cNvPr id="3" name="Content Placeholder 2">
            <a:extLst>
              <a:ext uri="{FF2B5EF4-FFF2-40B4-BE49-F238E27FC236}">
                <a16:creationId xmlns:a16="http://schemas.microsoft.com/office/drawing/2014/main" xmlns="" id="{399412BA-D9A2-4A9C-888F-199C0B033015}"/>
              </a:ext>
            </a:extLst>
          </p:cNvPr>
          <p:cNvSpPr>
            <a:spLocks noGrp="1"/>
          </p:cNvSpPr>
          <p:nvPr>
            <p:ph idx="1"/>
          </p:nvPr>
        </p:nvSpPr>
        <p:spPr>
          <a:xfrm>
            <a:off x="457200" y="2218057"/>
            <a:ext cx="8229600" cy="3648075"/>
          </a:xfrm>
        </p:spPr>
        <p:txBody>
          <a:bodyPr/>
          <a:lstStyle/>
          <a:p>
            <a:r>
              <a:rPr lang="en-US" dirty="0"/>
              <a:t>Computable phenotypes and analytic codes were shared across US border</a:t>
            </a:r>
          </a:p>
          <a:p>
            <a:r>
              <a:rPr lang="en-US" dirty="0"/>
              <a:t>Results were analyzed separately </a:t>
            </a:r>
          </a:p>
          <a:p>
            <a:r>
              <a:rPr lang="en-US" dirty="0"/>
              <a:t>Aggregate results were shared and integrated </a:t>
            </a:r>
          </a:p>
        </p:txBody>
      </p:sp>
    </p:spTree>
    <p:extLst>
      <p:ext uri="{BB962C8B-B14F-4D97-AF65-F5344CB8AC3E}">
        <p14:creationId xmlns:p14="http://schemas.microsoft.com/office/powerpoint/2010/main" val="2654871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a:extLst>
              <a:ext uri="{FF2B5EF4-FFF2-40B4-BE49-F238E27FC236}">
                <a16:creationId xmlns:a16="http://schemas.microsoft.com/office/drawing/2014/main" xmlns="" id="{1787A34C-F9AF-4E15-8DDE-FB23FAF55190}"/>
              </a:ext>
            </a:extLst>
          </p:cNvPr>
          <p:cNvSpPr>
            <a:spLocks noGrp="1"/>
          </p:cNvSpPr>
          <p:nvPr>
            <p:ph type="title"/>
          </p:nvPr>
        </p:nvSpPr>
        <p:spPr>
          <a:xfrm>
            <a:off x="457200" y="141288"/>
            <a:ext cx="8229600" cy="1143000"/>
          </a:xfrm>
        </p:spPr>
        <p:txBody>
          <a:bodyPr/>
          <a:lstStyle/>
          <a:p>
            <a:r>
              <a:rPr lang="en-US" altLang="en-US" dirty="0">
                <a:latin typeface="Arial" panose="020B0604020202020204" pitchFamily="34" charset="0"/>
                <a:cs typeface="Arial" panose="020B0604020202020204" pitchFamily="34" charset="0"/>
              </a:rPr>
              <a:t>Systolic and diastolic BPs in UK and Canadian EMR databases</a:t>
            </a:r>
          </a:p>
        </p:txBody>
      </p:sp>
      <p:sp>
        <p:nvSpPr>
          <p:cNvPr id="30723" name="Content Placeholder 9">
            <a:extLst>
              <a:ext uri="{FF2B5EF4-FFF2-40B4-BE49-F238E27FC236}">
                <a16:creationId xmlns:a16="http://schemas.microsoft.com/office/drawing/2014/main" xmlns="" id="{070A3453-ADA9-42E2-87BE-550D0C9096F3}"/>
              </a:ext>
            </a:extLst>
          </p:cNvPr>
          <p:cNvSpPr>
            <a:spLocks noGrp="1"/>
          </p:cNvSpPr>
          <p:nvPr>
            <p:ph sz="half" idx="1"/>
          </p:nvPr>
        </p:nvSpPr>
        <p:spPr>
          <a:xfrm>
            <a:off x="457200" y="1457325"/>
            <a:ext cx="4038600" cy="4692650"/>
          </a:xfrm>
        </p:spPr>
        <p:txBody>
          <a:bodyPr/>
          <a:lstStyle/>
          <a:p>
            <a:r>
              <a:rPr lang="en-US" altLang="en-US">
                <a:latin typeface="Arial" panose="020B0604020202020204" pitchFamily="34" charset="0"/>
                <a:cs typeface="Arial" panose="020B0604020202020204" pitchFamily="34" charset="0"/>
              </a:rPr>
              <a:t>Canadian blood pressures</a:t>
            </a:r>
          </a:p>
        </p:txBody>
      </p:sp>
      <p:sp>
        <p:nvSpPr>
          <p:cNvPr id="30724" name="Content Placeholder 10">
            <a:extLst>
              <a:ext uri="{FF2B5EF4-FFF2-40B4-BE49-F238E27FC236}">
                <a16:creationId xmlns:a16="http://schemas.microsoft.com/office/drawing/2014/main" xmlns="" id="{D5F7B582-00CF-4C39-AFEE-77565CF306D5}"/>
              </a:ext>
            </a:extLst>
          </p:cNvPr>
          <p:cNvSpPr>
            <a:spLocks noGrp="1"/>
          </p:cNvSpPr>
          <p:nvPr>
            <p:ph sz="half" idx="2"/>
          </p:nvPr>
        </p:nvSpPr>
        <p:spPr>
          <a:xfrm>
            <a:off x="4648200" y="1457325"/>
            <a:ext cx="4038600" cy="4692650"/>
          </a:xfrm>
        </p:spPr>
        <p:txBody>
          <a:bodyPr/>
          <a:lstStyle/>
          <a:p>
            <a:r>
              <a:rPr lang="en-US" altLang="en-US">
                <a:latin typeface="Arial" panose="020B0604020202020204" pitchFamily="34" charset="0"/>
                <a:cs typeface="Arial" panose="020B0604020202020204" pitchFamily="34" charset="0"/>
              </a:rPr>
              <a:t>UK blood pressures</a:t>
            </a:r>
          </a:p>
        </p:txBody>
      </p:sp>
      <p:pic>
        <p:nvPicPr>
          <p:cNvPr id="9" name="Picture 8" descr="The SGPlot Procedure">
            <a:extLst>
              <a:ext uri="{FF2B5EF4-FFF2-40B4-BE49-F238E27FC236}">
                <a16:creationId xmlns:a16="http://schemas.microsoft.com/office/drawing/2014/main" xmlns="" id="{D363021F-9928-42D7-B8FA-5221A11C9D2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826" y="2522479"/>
            <a:ext cx="3907364" cy="3036946"/>
          </a:xfrm>
          <a:prstGeom prst="rect">
            <a:avLst/>
          </a:prstGeom>
          <a:noFill/>
          <a:ln>
            <a:noFill/>
          </a:ln>
        </p:spPr>
      </p:pic>
      <p:cxnSp>
        <p:nvCxnSpPr>
          <p:cNvPr id="6" name="Straight Arrow Connector 5">
            <a:extLst>
              <a:ext uri="{FF2B5EF4-FFF2-40B4-BE49-F238E27FC236}">
                <a16:creationId xmlns:a16="http://schemas.microsoft.com/office/drawing/2014/main" xmlns="" id="{E253D458-A532-4D9E-948A-79F79E865451}"/>
              </a:ext>
            </a:extLst>
          </p:cNvPr>
          <p:cNvCxnSpPr>
            <a:cxnSpLocks/>
          </p:cNvCxnSpPr>
          <p:nvPr/>
        </p:nvCxnSpPr>
        <p:spPr>
          <a:xfrm flipH="1">
            <a:off x="3313115" y="3729038"/>
            <a:ext cx="663575" cy="5461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 name="Picture 9" descr="The SGPlot Procedure">
            <a:extLst>
              <a:ext uri="{FF2B5EF4-FFF2-40B4-BE49-F238E27FC236}">
                <a16:creationId xmlns:a16="http://schemas.microsoft.com/office/drawing/2014/main" xmlns="" id="{688EB599-3751-47D2-B76D-26CE0EB5158D}"/>
              </a:ext>
            </a:extLst>
          </p:cNvPr>
          <p:cNvPicPr/>
          <p:nvPr/>
        </p:nvPicPr>
        <p:blipFill>
          <a:blip r:embed="rId4" cstate="print"/>
          <a:srcRect/>
          <a:stretch>
            <a:fillRect/>
          </a:stretch>
        </p:blipFill>
        <p:spPr bwMode="auto">
          <a:xfrm>
            <a:off x="4648200" y="2522479"/>
            <a:ext cx="3769461" cy="3036946"/>
          </a:xfrm>
          <a:prstGeom prst="rect">
            <a:avLst/>
          </a:prstGeom>
          <a:noFill/>
          <a:ln w="9525">
            <a:noFill/>
            <a:miter lim="800000"/>
            <a:headEnd/>
            <a:tailEnd/>
          </a:ln>
        </p:spPr>
      </p:pic>
      <p:cxnSp>
        <p:nvCxnSpPr>
          <p:cNvPr id="7" name="Straight Arrow Connector 6">
            <a:extLst>
              <a:ext uri="{FF2B5EF4-FFF2-40B4-BE49-F238E27FC236}">
                <a16:creationId xmlns:a16="http://schemas.microsoft.com/office/drawing/2014/main" xmlns="" id="{25AD331C-B71E-4056-B2F5-1EB252436214}"/>
              </a:ext>
            </a:extLst>
          </p:cNvPr>
          <p:cNvCxnSpPr>
            <a:cxnSpLocks/>
          </p:cNvCxnSpPr>
          <p:nvPr/>
        </p:nvCxnSpPr>
        <p:spPr>
          <a:xfrm flipH="1">
            <a:off x="7367166" y="3830638"/>
            <a:ext cx="602376" cy="4445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4170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TOPIAN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arcel">
  <a:themeElements>
    <a:clrScheme name="Custom 2">
      <a:dk1>
        <a:srgbClr val="000000"/>
      </a:dk1>
      <a:lt1>
        <a:srgbClr val="FFFFFF"/>
      </a:lt1>
      <a:dk2>
        <a:srgbClr val="335B74"/>
      </a:dk2>
      <a:lt2>
        <a:srgbClr val="DFE3E5"/>
      </a:lt2>
      <a:accent1>
        <a:srgbClr val="1B6AC5"/>
      </a:accent1>
      <a:accent2>
        <a:srgbClr val="FEE34E"/>
      </a:accent2>
      <a:accent3>
        <a:srgbClr val="FF93D4"/>
      </a:accent3>
      <a:accent4>
        <a:srgbClr val="26EFC2"/>
      </a:accent4>
      <a:accent5>
        <a:srgbClr val="DDA4FE"/>
      </a:accent5>
      <a:accent6>
        <a:srgbClr val="FF8B6A"/>
      </a:accent6>
      <a:hlink>
        <a:srgbClr val="16B8FE"/>
      </a:hlink>
      <a:folHlink>
        <a:srgbClr val="B20B15"/>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UTOPIAN PowerPoint Template</Template>
  <TotalTime>1054</TotalTime>
  <Words>1179</Words>
  <Application>Microsoft Macintosh PowerPoint</Application>
  <PresentationFormat>On-screen Show (4:3)</PresentationFormat>
  <Paragraphs>154</Paragraphs>
  <Slides>18</Slides>
  <Notes>4</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18</vt:i4>
      </vt:variant>
    </vt:vector>
  </HeadingPairs>
  <TitlesOfParts>
    <vt:vector size="35" baseType="lpstr">
      <vt:lpstr>Abadi MT Condensed Extra Bold</vt:lpstr>
      <vt:lpstr>Abadi MT Condensed Light</vt:lpstr>
      <vt:lpstr>Arial Narrow</vt:lpstr>
      <vt:lpstr>Baskerville Old Face</vt:lpstr>
      <vt:lpstr>Calibri</vt:lpstr>
      <vt:lpstr>Calibri Light</vt:lpstr>
      <vt:lpstr>Gill Sans MT</vt:lpstr>
      <vt:lpstr>Helvetica Neue</vt:lpstr>
      <vt:lpstr>Helvetica Neue Condensed</vt:lpstr>
      <vt:lpstr>Lato</vt:lpstr>
      <vt:lpstr>ＭＳ Ｐゴシック</vt:lpstr>
      <vt:lpstr>Verdana</vt:lpstr>
      <vt:lpstr>Wingdings</vt:lpstr>
      <vt:lpstr>Arial</vt:lpstr>
      <vt:lpstr>UTOPIAN_PPT</vt:lpstr>
      <vt:lpstr>1_Parcel</vt:lpstr>
      <vt:lpstr>1_Default Design</vt:lpstr>
      <vt:lpstr>People travel but data do not: How we compared PBRN data across three countries</vt:lpstr>
      <vt:lpstr>Background</vt:lpstr>
      <vt:lpstr>Objective</vt:lpstr>
      <vt:lpstr>PowerPoint Presentation</vt:lpstr>
      <vt:lpstr>RCGP RSC Royal College of General Practitioners – Research &amp; Surveillance Centre </vt:lpstr>
      <vt:lpstr>CDN has built a scalable research infrastructure to serve the needs of the clinicians who practice in the  health care safety-net by building on existing infrastructure, creating new relationships, providing external practice facilitators  (onsite, online), and  dissemination channels</vt:lpstr>
      <vt:lpstr>The study:  End digit preference for BP</vt:lpstr>
      <vt:lpstr>Methods:  Working across borders</vt:lpstr>
      <vt:lpstr>Systolic and diastolic BPs in UK and Canadian EMR databases</vt:lpstr>
      <vt:lpstr>Canada:  Impact of adoption of AOBP machine on end digit preference: Linked survey result and EMR data</vt:lpstr>
      <vt:lpstr>UK:  Association between EDP and Cardiovascular outcomes</vt:lpstr>
      <vt:lpstr>Blood Pressure Visit Intensification for Successful       Improvement of Treatment (BP Visit) </vt:lpstr>
      <vt:lpstr>Conclusions about  Blood Pressure Research</vt:lpstr>
      <vt:lpstr>Conclusions about multinational PBRN Collaborations</vt:lpstr>
      <vt:lpstr>Connections</vt:lpstr>
      <vt:lpstr>PowerPoint Presentation</vt:lpstr>
      <vt:lpstr>Sackler Study: Blood pressure distribution by site</vt:lpstr>
      <vt:lpstr>Thank you. Questions?</vt:lpstr>
    </vt:vector>
  </TitlesOfParts>
  <Company>North York General Hospital</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travel but data do not: How we compared PBRN data across three countries</dc:title>
  <dc:creator>Michelle Greiver</dc:creator>
  <cp:lastModifiedBy>JILL Haught</cp:lastModifiedBy>
  <cp:revision>49</cp:revision>
  <dcterms:created xsi:type="dcterms:W3CDTF">2018-06-07T20:35:08Z</dcterms:created>
  <dcterms:modified xsi:type="dcterms:W3CDTF">2018-07-16T15:54:51Z</dcterms:modified>
</cp:coreProperties>
</file>