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0"/>
  </p:notesMasterIdLst>
  <p:handoutMasterIdLst>
    <p:handoutMasterId r:id="rId21"/>
  </p:handoutMasterIdLst>
  <p:sldIdLst>
    <p:sldId id="681" r:id="rId2"/>
    <p:sldId id="754" r:id="rId3"/>
    <p:sldId id="764" r:id="rId4"/>
    <p:sldId id="755" r:id="rId5"/>
    <p:sldId id="763" r:id="rId6"/>
    <p:sldId id="766" r:id="rId7"/>
    <p:sldId id="767" r:id="rId8"/>
    <p:sldId id="774" r:id="rId9"/>
    <p:sldId id="752" r:id="rId10"/>
    <p:sldId id="778" r:id="rId11"/>
    <p:sldId id="779" r:id="rId12"/>
    <p:sldId id="756" r:id="rId13"/>
    <p:sldId id="765" r:id="rId14"/>
    <p:sldId id="773" r:id="rId15"/>
    <p:sldId id="770" r:id="rId16"/>
    <p:sldId id="775" r:id="rId17"/>
    <p:sldId id="776" r:id="rId18"/>
    <p:sldId id="777" r:id="rId19"/>
  </p:sldIdLst>
  <p:sldSz cx="6858000" cy="51435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3FC0A7-7C91-4B59-B61C-71FD3A3B16B1}">
          <p14:sldIdLst>
            <p14:sldId id="681"/>
            <p14:sldId id="754"/>
            <p14:sldId id="764"/>
            <p14:sldId id="755"/>
            <p14:sldId id="763"/>
            <p14:sldId id="766"/>
            <p14:sldId id="767"/>
            <p14:sldId id="774"/>
            <p14:sldId id="752"/>
            <p14:sldId id="778"/>
            <p14:sldId id="779"/>
            <p14:sldId id="756"/>
            <p14:sldId id="765"/>
            <p14:sldId id="773"/>
            <p14:sldId id="770"/>
            <p14:sldId id="775"/>
            <p14:sldId id="776"/>
          </p14:sldIdLst>
        </p14:section>
        <p14:section name="Extra Slides" id="{2E9F7EFC-8082-4114-92DA-EAC72B618820}">
          <p14:sldIdLst/>
        </p14:section>
        <p14:section name="Appendix Slides" id="{72EB7E25-F9F2-4039-B387-C60CA282FF11}">
          <p14:sldIdLst>
            <p14:sldId id="777"/>
          </p14:sldIdLst>
        </p14:section>
      </p14:sectionLst>
    </p:ex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JL" initials="C" lastIdx="1" clrIdx="0">
    <p:extLst>
      <p:ext uri="{19B8F6BF-5375-455C-9EA6-DF929625EA0E}">
        <p15:presenceInfo xmlns:p15="http://schemas.microsoft.com/office/powerpoint/2012/main" userId="CJ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339933"/>
    <a:srgbClr val="0A8091"/>
    <a:srgbClr val="BBD531"/>
    <a:srgbClr val="1FB2B2"/>
    <a:srgbClr val="DEF3FD"/>
    <a:srgbClr val="6CA9BC"/>
    <a:srgbClr val="008080"/>
    <a:srgbClr val="660033"/>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392" autoAdjust="0"/>
    <p:restoredTop sz="93304" autoAdjust="0"/>
  </p:normalViewPr>
  <p:slideViewPr>
    <p:cSldViewPr>
      <p:cViewPr>
        <p:scale>
          <a:sx n="64" d="100"/>
          <a:sy n="64" d="100"/>
        </p:scale>
        <p:origin x="1424" y="364"/>
      </p:cViewPr>
      <p:guideLst>
        <p:guide orient="horz" pos="1620"/>
        <p:guide pos="2160"/>
      </p:guideLst>
    </p:cSldViewPr>
  </p:slideViewPr>
  <p:outlineViewPr>
    <p:cViewPr>
      <p:scale>
        <a:sx n="33" d="100"/>
        <a:sy n="33" d="100"/>
      </p:scale>
      <p:origin x="0" y="5214"/>
    </p:cViewPr>
  </p:outlineViewPr>
  <p:notesTextViewPr>
    <p:cViewPr>
      <p:scale>
        <a:sx n="1" d="1"/>
        <a:sy n="1" d="1"/>
      </p:scale>
      <p:origin x="0" y="0"/>
    </p:cViewPr>
  </p:notesTextViewPr>
  <p:sorterViewPr>
    <p:cViewPr>
      <p:scale>
        <a:sx n="200" d="100"/>
        <a:sy n="200" d="100"/>
      </p:scale>
      <p:origin x="0" y="-3656"/>
    </p:cViewPr>
  </p:sorterViewPr>
  <p:notesViewPr>
    <p:cSldViewPr>
      <p:cViewPr varScale="1">
        <p:scale>
          <a:sx n="68" d="100"/>
          <a:sy n="68" d="100"/>
        </p:scale>
        <p:origin x="-324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1" tIns="48325" rIns="96651" bIns="48325"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1" tIns="48325" rIns="96651" bIns="48325" rtlCol="0"/>
          <a:lstStyle>
            <a:lvl1pPr algn="r">
              <a:defRPr sz="1200"/>
            </a:lvl1pPr>
          </a:lstStyle>
          <a:p>
            <a:fld id="{0D5D100A-7B74-447A-9CE7-F7A5C161860E}" type="datetimeFigureOut">
              <a:rPr lang="en-US" smtClean="0"/>
              <a:pPr/>
              <a:t>11/25/2017</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1" tIns="48325" rIns="96651" bIns="483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1" tIns="48325" rIns="96651" bIns="48325" rtlCol="0" anchor="b"/>
          <a:lstStyle>
            <a:lvl1pPr algn="r">
              <a:defRPr sz="1200"/>
            </a:lvl1pPr>
          </a:lstStyle>
          <a:p>
            <a:fld id="{0DBF4F2B-32C4-4783-AFE0-D11592D9626C}" type="slidenum">
              <a:rPr lang="en-US" smtClean="0"/>
              <a:pPr/>
              <a:t>‹#›</a:t>
            </a:fld>
            <a:endParaRPr lang="en-US" dirty="0"/>
          </a:p>
        </p:txBody>
      </p:sp>
    </p:spTree>
    <p:extLst>
      <p:ext uri="{BB962C8B-B14F-4D97-AF65-F5344CB8AC3E}">
        <p14:creationId xmlns:p14="http://schemas.microsoft.com/office/powerpoint/2010/main" val="1376750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1" tIns="48325" rIns="96651" bIns="48325"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1" tIns="48325" rIns="96651" bIns="48325" rtlCol="0"/>
          <a:lstStyle>
            <a:lvl1pPr algn="r">
              <a:defRPr sz="1200"/>
            </a:lvl1pPr>
          </a:lstStyle>
          <a:p>
            <a:fld id="{6488E018-4FDC-49B1-A719-853596CD1992}" type="datetimeFigureOut">
              <a:rPr lang="en-US" smtClean="0"/>
              <a:pPr/>
              <a:t>11/25/2017</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51" tIns="48325" rIns="96651" bIns="48325"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1" tIns="48325" rIns="96651" bIns="483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1" tIns="48325" rIns="96651" bIns="48325" rtlCol="0" anchor="b"/>
          <a:lstStyle>
            <a:lvl1pPr algn="r">
              <a:defRPr sz="1200"/>
            </a:lvl1pPr>
          </a:lstStyle>
          <a:p>
            <a:fld id="{D027EDAF-328B-4F99-B60E-8ADC7828E1D7}" type="slidenum">
              <a:rPr lang="en-US" smtClean="0"/>
              <a:pPr/>
              <a:t>‹#›</a:t>
            </a:fld>
            <a:endParaRPr lang="en-US" dirty="0"/>
          </a:p>
        </p:txBody>
      </p:sp>
    </p:spTree>
    <p:extLst>
      <p:ext uri="{BB962C8B-B14F-4D97-AF65-F5344CB8AC3E}">
        <p14:creationId xmlns:p14="http://schemas.microsoft.com/office/powerpoint/2010/main" val="3866787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 – State Innovation Model </a:t>
            </a:r>
          </a:p>
        </p:txBody>
      </p:sp>
      <p:sp>
        <p:nvSpPr>
          <p:cNvPr id="4" name="Slide Number Placeholder 3"/>
          <p:cNvSpPr>
            <a:spLocks noGrp="1"/>
          </p:cNvSpPr>
          <p:nvPr>
            <p:ph type="sldNum" sz="quarter" idx="10"/>
          </p:nvPr>
        </p:nvSpPr>
        <p:spPr/>
        <p:txBody>
          <a:bodyPr/>
          <a:lstStyle/>
          <a:p>
            <a:fld id="{D027EDAF-328B-4F99-B60E-8ADC7828E1D7}" type="slidenum">
              <a:rPr lang="en-US" smtClean="0"/>
              <a:pPr/>
              <a:t>5</a:t>
            </a:fld>
            <a:endParaRPr lang="en-US" dirty="0"/>
          </a:p>
        </p:txBody>
      </p:sp>
    </p:spTree>
    <p:extLst>
      <p:ext uri="{BB962C8B-B14F-4D97-AF65-F5344CB8AC3E}">
        <p14:creationId xmlns:p14="http://schemas.microsoft.com/office/powerpoint/2010/main" val="150048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TRANSLATE Model</a:t>
            </a:r>
          </a:p>
        </p:txBody>
      </p:sp>
      <p:sp>
        <p:nvSpPr>
          <p:cNvPr id="4" name="Slide Number Placeholder 3"/>
          <p:cNvSpPr>
            <a:spLocks noGrp="1"/>
          </p:cNvSpPr>
          <p:nvPr>
            <p:ph type="sldNum" sz="quarter" idx="10"/>
          </p:nvPr>
        </p:nvSpPr>
        <p:spPr/>
        <p:txBody>
          <a:bodyPr/>
          <a:lstStyle/>
          <a:p>
            <a:fld id="{D027EDAF-328B-4F99-B60E-8ADC7828E1D7}" type="slidenum">
              <a:rPr lang="en-US" smtClean="0"/>
              <a:pPr/>
              <a:t>8</a:t>
            </a:fld>
            <a:endParaRPr lang="en-US" dirty="0"/>
          </a:p>
        </p:txBody>
      </p:sp>
    </p:spTree>
    <p:extLst>
      <p:ext uri="{BB962C8B-B14F-4D97-AF65-F5344CB8AC3E}">
        <p14:creationId xmlns:p14="http://schemas.microsoft.com/office/powerpoint/2010/main" val="641569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think of the role as the mechanism/liaison that connects the who, what, how and why for an organization to affect change and improvement</a:t>
            </a:r>
            <a:endParaRPr lang="en-US" dirty="0"/>
          </a:p>
        </p:txBody>
      </p:sp>
      <p:sp>
        <p:nvSpPr>
          <p:cNvPr id="4" name="Slide Number Placeholder 3"/>
          <p:cNvSpPr>
            <a:spLocks noGrp="1"/>
          </p:cNvSpPr>
          <p:nvPr>
            <p:ph type="sldNum" sz="quarter" idx="10"/>
          </p:nvPr>
        </p:nvSpPr>
        <p:spPr/>
        <p:txBody>
          <a:bodyPr/>
          <a:lstStyle/>
          <a:p>
            <a:fld id="{D027EDAF-328B-4F99-B60E-8ADC7828E1D7}" type="slidenum">
              <a:rPr lang="en-US" smtClean="0"/>
              <a:pPr/>
              <a:t>9</a:t>
            </a:fld>
            <a:endParaRPr lang="en-US" dirty="0"/>
          </a:p>
        </p:txBody>
      </p:sp>
    </p:spTree>
    <p:extLst>
      <p:ext uri="{BB962C8B-B14F-4D97-AF65-F5344CB8AC3E}">
        <p14:creationId xmlns:p14="http://schemas.microsoft.com/office/powerpoint/2010/main" val="1823721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Practicum:  based on individuals past experience and gaps/needs. Assess clinic’s readiness for change, data collection and presentations, investigate and present content such as MOC or Adaptive Leadership</a:t>
            </a:r>
          </a:p>
        </p:txBody>
      </p:sp>
      <p:sp>
        <p:nvSpPr>
          <p:cNvPr id="4" name="Slide Number Placeholder 3"/>
          <p:cNvSpPr>
            <a:spLocks noGrp="1"/>
          </p:cNvSpPr>
          <p:nvPr>
            <p:ph type="sldNum" sz="quarter" idx="10"/>
          </p:nvPr>
        </p:nvSpPr>
        <p:spPr/>
        <p:txBody>
          <a:bodyPr/>
          <a:lstStyle/>
          <a:p>
            <a:fld id="{D027EDAF-328B-4F99-B60E-8ADC7828E1D7}" type="slidenum">
              <a:rPr lang="en-US" smtClean="0"/>
              <a:pPr/>
              <a:t>12</a:t>
            </a:fld>
            <a:endParaRPr lang="en-US" dirty="0"/>
          </a:p>
        </p:txBody>
      </p:sp>
    </p:spTree>
    <p:extLst>
      <p:ext uri="{BB962C8B-B14F-4D97-AF65-F5344CB8AC3E}">
        <p14:creationId xmlns:p14="http://schemas.microsoft.com/office/powerpoint/2010/main" val="255676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Elevator Speech, pre-readings, case studies</a:t>
            </a:r>
          </a:p>
        </p:txBody>
      </p:sp>
      <p:sp>
        <p:nvSpPr>
          <p:cNvPr id="4" name="Slide Number Placeholder 3"/>
          <p:cNvSpPr>
            <a:spLocks noGrp="1"/>
          </p:cNvSpPr>
          <p:nvPr>
            <p:ph type="sldNum" sz="quarter" idx="10"/>
          </p:nvPr>
        </p:nvSpPr>
        <p:spPr/>
        <p:txBody>
          <a:bodyPr/>
          <a:lstStyle/>
          <a:p>
            <a:fld id="{D027EDAF-328B-4F99-B60E-8ADC7828E1D7}" type="slidenum">
              <a:rPr lang="en-US" smtClean="0"/>
              <a:pPr/>
              <a:t>13</a:t>
            </a:fld>
            <a:endParaRPr lang="en-US" dirty="0"/>
          </a:p>
        </p:txBody>
      </p:sp>
    </p:spTree>
    <p:extLst>
      <p:ext uri="{BB962C8B-B14F-4D97-AF65-F5344CB8AC3E}">
        <p14:creationId xmlns:p14="http://schemas.microsoft.com/office/powerpoint/2010/main" val="1668515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day begins with an activity (ice breaker, elevator speech), closes with wrap up (re-write elevator speech)</a:t>
            </a:r>
          </a:p>
        </p:txBody>
      </p:sp>
      <p:sp>
        <p:nvSpPr>
          <p:cNvPr id="4" name="Slide Number Placeholder 3"/>
          <p:cNvSpPr>
            <a:spLocks noGrp="1"/>
          </p:cNvSpPr>
          <p:nvPr>
            <p:ph type="sldNum" sz="quarter" idx="10"/>
          </p:nvPr>
        </p:nvSpPr>
        <p:spPr/>
        <p:txBody>
          <a:bodyPr/>
          <a:lstStyle/>
          <a:p>
            <a:fld id="{D027EDAF-328B-4F99-B60E-8ADC7828E1D7}" type="slidenum">
              <a:rPr lang="en-US" smtClean="0"/>
              <a:pPr/>
              <a:t>14</a:t>
            </a:fld>
            <a:endParaRPr lang="en-US" dirty="0"/>
          </a:p>
        </p:txBody>
      </p:sp>
    </p:spTree>
    <p:extLst>
      <p:ext uri="{BB962C8B-B14F-4D97-AF65-F5344CB8AC3E}">
        <p14:creationId xmlns:p14="http://schemas.microsoft.com/office/powerpoint/2010/main" val="2080934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MNCPF Title">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44905"/>
            <a:ext cx="6858000" cy="648590"/>
          </a:xfrm>
          <a:prstGeom prst="rect">
            <a:avLst/>
          </a:prstGeom>
        </p:spPr>
        <p:txBody>
          <a:bodyPr anchor="t">
            <a:normAutofit/>
          </a:bodyPr>
          <a:lstStyle>
            <a:lvl1pPr algn="ctr">
              <a:defRPr sz="2700" b="0" baseline="0">
                <a:solidFill>
                  <a:schemeClr val="accent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dirty="0"/>
              <a:t>Click to edit session week</a:t>
            </a:r>
          </a:p>
        </p:txBody>
      </p:sp>
      <p:sp>
        <p:nvSpPr>
          <p:cNvPr id="11" name="Text Placeholder 10"/>
          <p:cNvSpPr>
            <a:spLocks noGrp="1"/>
          </p:cNvSpPr>
          <p:nvPr>
            <p:ph type="body" sz="quarter" idx="11" hasCustomPrompt="1"/>
          </p:nvPr>
        </p:nvSpPr>
        <p:spPr>
          <a:xfrm>
            <a:off x="0" y="2389729"/>
            <a:ext cx="6858000" cy="1208684"/>
          </a:xfrm>
          <a:prstGeom prst="rect">
            <a:avLst/>
          </a:prstGeom>
        </p:spPr>
        <p:txBody>
          <a:bodyPr>
            <a:normAutofit/>
          </a:bodyPr>
          <a:lstStyle>
            <a:lvl1pPr algn="ctr">
              <a:buFontTx/>
              <a:buNone/>
              <a:defRPr sz="2400">
                <a:solidFill>
                  <a:schemeClr val="accent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dirty="0"/>
              <a:t>Click to edit lecture title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2953" y="154045"/>
            <a:ext cx="1874524" cy="1040132"/>
          </a:xfrm>
          <a:prstGeom prst="rect">
            <a:avLst/>
          </a:prstGeom>
        </p:spPr>
      </p:pic>
      <p:sp>
        <p:nvSpPr>
          <p:cNvPr id="7" name="Text Placeholder 10"/>
          <p:cNvSpPr>
            <a:spLocks noGrp="1"/>
          </p:cNvSpPr>
          <p:nvPr>
            <p:ph type="body" sz="quarter" idx="12" hasCustomPrompt="1"/>
          </p:nvPr>
        </p:nvSpPr>
        <p:spPr>
          <a:xfrm>
            <a:off x="0" y="3724275"/>
            <a:ext cx="6858000" cy="748788"/>
          </a:xfrm>
          <a:prstGeom prst="rect">
            <a:avLst/>
          </a:prstGeom>
        </p:spPr>
        <p:txBody>
          <a:bodyPr/>
          <a:lstStyle>
            <a:lvl1pPr algn="ctr">
              <a:buFontTx/>
              <a:buNone/>
              <a:defRPr>
                <a:solidFill>
                  <a:schemeClr val="tx1"/>
                </a:solidFill>
                <a:effectLst/>
                <a:latin typeface="Arial" panose="020B0604020202020204" pitchFamily="34" charset="0"/>
                <a:cs typeface="Arial" panose="020B0604020202020204" pitchFamily="34" charset="0"/>
              </a:defRPr>
            </a:lvl1pPr>
          </a:lstStyle>
          <a:p>
            <a:pPr lvl="0"/>
            <a:r>
              <a:rPr lang="en-US" dirty="0"/>
              <a:t>Click to edit presenter</a:t>
            </a:r>
          </a:p>
        </p:txBody>
      </p:sp>
      <p:sp>
        <p:nvSpPr>
          <p:cNvPr id="10" name="Slide Number Placeholder 4"/>
          <p:cNvSpPr>
            <a:spLocks noGrp="1"/>
          </p:cNvSpPr>
          <p:nvPr>
            <p:ph type="sldNum" sz="quarter" idx="4"/>
          </p:nvPr>
        </p:nvSpPr>
        <p:spPr>
          <a:xfrm>
            <a:off x="6381750" y="4697730"/>
            <a:ext cx="314325" cy="411480"/>
          </a:xfrm>
          <a:prstGeom prst="rect">
            <a:avLst/>
          </a:prstGeom>
        </p:spPr>
        <p:txBody>
          <a:bodyPr anchor="ctr"/>
          <a:lstStyle>
            <a:lvl1pPr algn="r">
              <a:defRPr sz="563">
                <a:solidFill>
                  <a:schemeClr val="accent5">
                    <a:lumMod val="75000"/>
                  </a:schemeClr>
                </a:solidFill>
                <a:latin typeface="Arial" panose="020B0604020202020204" pitchFamily="34" charset="0"/>
                <a:cs typeface="Arial" panose="020B0604020202020204" pitchFamily="34" charset="0"/>
              </a:defRPr>
            </a:lvl1pPr>
          </a:lstStyle>
          <a:p>
            <a:fld id="{A7826E28-A657-7343-884D-068D75C5033F}" type="slidenum">
              <a:rPr lang="en-US" smtClean="0"/>
              <a:pPr/>
              <a:t>‹#›</a:t>
            </a:fld>
            <a:endParaRPr lang="en-US" dirty="0"/>
          </a:p>
        </p:txBody>
      </p:sp>
      <p:sp>
        <p:nvSpPr>
          <p:cNvPr id="12" name="TextBox 11"/>
          <p:cNvSpPr txBox="1"/>
          <p:nvPr/>
        </p:nvSpPr>
        <p:spPr>
          <a:xfrm>
            <a:off x="2996902" y="4837106"/>
            <a:ext cx="862737" cy="207749"/>
          </a:xfrm>
          <a:prstGeom prst="rect">
            <a:avLst/>
          </a:prstGeom>
          <a:noFill/>
        </p:spPr>
        <p:txBody>
          <a:bodyPr wrap="none" rtlCol="0">
            <a:spAutoFit/>
          </a:bodyPr>
          <a:lstStyle/>
          <a:p>
            <a:pPr algn="ctr"/>
            <a:r>
              <a:rPr lang="en-US" sz="750" dirty="0"/>
              <a:t>© </a:t>
            </a:r>
            <a:r>
              <a:rPr lang="en-US" sz="750" dirty="0">
                <a:latin typeface="Arial" panose="020B0604020202020204" pitchFamily="34" charset="0"/>
                <a:cs typeface="Arial" panose="020B0604020202020204" pitchFamily="34" charset="0"/>
              </a:rPr>
              <a:t>2017 MNCPF</a:t>
            </a:r>
          </a:p>
        </p:txBody>
      </p:sp>
    </p:spTree>
    <p:extLst>
      <p:ext uri="{BB962C8B-B14F-4D97-AF65-F5344CB8AC3E}">
        <p14:creationId xmlns:p14="http://schemas.microsoft.com/office/powerpoint/2010/main" val="258108432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bg>
      <p:bgRef idx="1003">
        <a:schemeClr val="bg2"/>
      </p:bgRef>
    </p:bg>
    <p:spTree>
      <p:nvGrpSpPr>
        <p:cNvPr id="1" name=""/>
        <p:cNvGrpSpPr/>
        <p:nvPr/>
      </p:nvGrpSpPr>
      <p:grpSpPr>
        <a:xfrm>
          <a:off x="0" y="0"/>
          <a:ext cx="0" cy="0"/>
          <a:chOff x="0" y="0"/>
          <a:chExt cx="0" cy="0"/>
        </a:xfrm>
      </p:grpSpPr>
      <p:sp>
        <p:nvSpPr>
          <p:cNvPr id="7" name="Text Placeholder 10"/>
          <p:cNvSpPr>
            <a:spLocks noGrp="1"/>
          </p:cNvSpPr>
          <p:nvPr>
            <p:ph type="body" sz="quarter" idx="12" hasCustomPrompt="1"/>
          </p:nvPr>
        </p:nvSpPr>
        <p:spPr>
          <a:xfrm>
            <a:off x="182852" y="895350"/>
            <a:ext cx="6513223" cy="3802380"/>
          </a:xfrm>
          <a:prstGeom prst="rect">
            <a:avLst/>
          </a:prstGeom>
        </p:spPr>
        <p:txBody>
          <a:bodyPr/>
          <a:lstStyle>
            <a:lvl1pPr marL="457200" indent="-457200" algn="l">
              <a:buFont typeface="+mj-lt"/>
              <a:buAutoNum type="arabicPeriod"/>
              <a:defRPr baseline="0">
                <a:solidFill>
                  <a:schemeClr val="tx1"/>
                </a:solidFill>
                <a:effectLst/>
                <a:latin typeface="Arial" panose="020B0604020202020204" pitchFamily="34" charset="0"/>
                <a:cs typeface="Arial" panose="020B0604020202020204" pitchFamily="34" charset="0"/>
              </a:defRPr>
            </a:lvl1pPr>
          </a:lstStyle>
          <a:p>
            <a:pPr lvl="0"/>
            <a:r>
              <a:rPr lang="en-US" dirty="0"/>
              <a:t>Click to edit objective a</a:t>
            </a:r>
          </a:p>
          <a:p>
            <a:pPr lvl="0"/>
            <a:r>
              <a:rPr lang="en-US" dirty="0"/>
              <a:t>Click to edit objective b</a:t>
            </a:r>
          </a:p>
        </p:txBody>
      </p:sp>
      <p:sp>
        <p:nvSpPr>
          <p:cNvPr id="10" name="Slide Number Placeholder 4"/>
          <p:cNvSpPr>
            <a:spLocks noGrp="1"/>
          </p:cNvSpPr>
          <p:nvPr>
            <p:ph type="sldNum" sz="quarter" idx="4"/>
          </p:nvPr>
        </p:nvSpPr>
        <p:spPr>
          <a:xfrm>
            <a:off x="6381750" y="4697730"/>
            <a:ext cx="314325" cy="411480"/>
          </a:xfrm>
          <a:prstGeom prst="rect">
            <a:avLst/>
          </a:prstGeom>
        </p:spPr>
        <p:txBody>
          <a:bodyPr anchor="ctr"/>
          <a:lstStyle>
            <a:lvl1pPr algn="r">
              <a:defRPr sz="563">
                <a:solidFill>
                  <a:schemeClr val="accent5">
                    <a:lumMod val="75000"/>
                  </a:schemeClr>
                </a:solidFill>
                <a:latin typeface="Arial" panose="020B0604020202020204" pitchFamily="34" charset="0"/>
                <a:cs typeface="Arial" panose="020B0604020202020204" pitchFamily="34" charset="0"/>
              </a:defRPr>
            </a:lvl1pPr>
          </a:lstStyle>
          <a:p>
            <a:fld id="{A7826E28-A657-7343-884D-068D75C5033F}" type="slidenum">
              <a:rPr lang="en-US" smtClean="0"/>
              <a:pPr/>
              <a:t>‹#›</a:t>
            </a:fld>
            <a:endParaRPr lang="en-US" dirty="0"/>
          </a:p>
        </p:txBody>
      </p:sp>
      <p:pic>
        <p:nvPicPr>
          <p:cNvPr id="8" name="Picture 7" descr="Use MarketMeSuite, Meetup &amp; Foursquare to locate your closest ..."/>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6400" y="39690"/>
            <a:ext cx="981075" cy="969863"/>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780"/>
          <a:stretch/>
        </p:blipFill>
        <p:spPr>
          <a:xfrm>
            <a:off x="182852" y="4697734"/>
            <a:ext cx="727977" cy="324038"/>
          </a:xfrm>
          <a:prstGeom prst="rect">
            <a:avLst/>
          </a:prstGeom>
          <a:noFill/>
        </p:spPr>
      </p:pic>
      <p:sp>
        <p:nvSpPr>
          <p:cNvPr id="3" name="TextBox 2"/>
          <p:cNvSpPr txBox="1"/>
          <p:nvPr userDrawn="1"/>
        </p:nvSpPr>
        <p:spPr>
          <a:xfrm>
            <a:off x="0" y="102147"/>
            <a:ext cx="6858000" cy="646331"/>
          </a:xfrm>
          <a:prstGeom prst="rect">
            <a:avLst/>
          </a:prstGeom>
          <a:noFill/>
        </p:spPr>
        <p:txBody>
          <a:bodyPr wrap="square" rtlCol="0">
            <a:spAutoFit/>
          </a:bodyPr>
          <a:lstStyle/>
          <a:p>
            <a:pPr algn="ctr"/>
            <a:r>
              <a:rPr lang="en-US" sz="3600" dirty="0">
                <a:solidFill>
                  <a:schemeClr val="accent1"/>
                </a:solidFill>
                <a:effectLst>
                  <a:outerShdw blurRad="38100" dist="38100" dir="2700000" algn="tl">
                    <a:srgbClr val="000000">
                      <a:alpha val="43137"/>
                    </a:srgbClr>
                  </a:outerShdw>
                </a:effectLst>
                <a:latin typeface="+mj-lt"/>
              </a:rPr>
              <a:t>Objectives</a:t>
            </a:r>
          </a:p>
        </p:txBody>
      </p:sp>
      <p:sp>
        <p:nvSpPr>
          <p:cNvPr id="11" name="TextBox 10"/>
          <p:cNvSpPr txBox="1"/>
          <p:nvPr userDrawn="1"/>
        </p:nvSpPr>
        <p:spPr>
          <a:xfrm>
            <a:off x="2996902" y="4837106"/>
            <a:ext cx="862737" cy="207749"/>
          </a:xfrm>
          <a:prstGeom prst="rect">
            <a:avLst/>
          </a:prstGeom>
          <a:noFill/>
        </p:spPr>
        <p:txBody>
          <a:bodyPr wrap="none" rtlCol="0">
            <a:spAutoFit/>
          </a:bodyPr>
          <a:lstStyle/>
          <a:p>
            <a:pPr algn="ctr"/>
            <a:r>
              <a:rPr lang="en-US" sz="750" dirty="0"/>
              <a:t>© </a:t>
            </a:r>
            <a:r>
              <a:rPr lang="en-US" sz="750" dirty="0">
                <a:latin typeface="Arial" panose="020B0604020202020204" pitchFamily="34" charset="0"/>
                <a:cs typeface="Arial" panose="020B0604020202020204" pitchFamily="34" charset="0"/>
              </a:rPr>
              <a:t>2017 MNCPF</a:t>
            </a:r>
          </a:p>
        </p:txBody>
      </p:sp>
    </p:spTree>
    <p:extLst>
      <p:ext uri="{BB962C8B-B14F-4D97-AF65-F5344CB8AC3E}">
        <p14:creationId xmlns:p14="http://schemas.microsoft.com/office/powerpoint/2010/main" val="126780577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MNCPF Lecture">
    <p:spTree>
      <p:nvGrpSpPr>
        <p:cNvPr id="1" name=""/>
        <p:cNvGrpSpPr/>
        <p:nvPr/>
      </p:nvGrpSpPr>
      <p:grpSpPr>
        <a:xfrm>
          <a:off x="0" y="0"/>
          <a:ext cx="0" cy="0"/>
          <a:chOff x="0" y="0"/>
          <a:chExt cx="0" cy="0"/>
        </a:xfrm>
      </p:grpSpPr>
      <p:sp>
        <p:nvSpPr>
          <p:cNvPr id="3" name="Title 2"/>
          <p:cNvSpPr>
            <a:spLocks noGrp="1"/>
          </p:cNvSpPr>
          <p:nvPr>
            <p:ph type="title"/>
          </p:nvPr>
        </p:nvSpPr>
        <p:spPr>
          <a:xfrm>
            <a:off x="342901" y="205979"/>
            <a:ext cx="6171470" cy="857250"/>
          </a:xfrm>
        </p:spPr>
        <p:txBody>
          <a:bodyPr>
            <a:normAutofit/>
          </a:bodyPr>
          <a:lstStyle>
            <a:lvl1pPr>
              <a:defRPr sz="270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8" name="Content Placeholder 7"/>
          <p:cNvSpPr>
            <a:spLocks noGrp="1"/>
          </p:cNvSpPr>
          <p:nvPr>
            <p:ph sz="quarter" idx="14"/>
          </p:nvPr>
        </p:nvSpPr>
        <p:spPr>
          <a:xfrm>
            <a:off x="342170" y="1268730"/>
            <a:ext cx="6172200" cy="3429000"/>
          </a:xfrm>
          <a:prstGeom prst="rect">
            <a:avLst/>
          </a:prstGeom>
        </p:spPr>
        <p:txBody>
          <a:bodyPr/>
          <a:lstStyle>
            <a:lvl1pPr>
              <a:defRPr>
                <a:latin typeface="Arial" panose="020B0604020202020204" pitchFamily="34" charset="0"/>
                <a:cs typeface="Arial" panose="020B0604020202020204" pitchFamily="34" charset="0"/>
              </a:defRPr>
            </a:lvl1pPr>
            <a:lvl2pPr>
              <a:buSzPct val="85000"/>
              <a:defRPr>
                <a:latin typeface="Arial" panose="020B0604020202020204" pitchFamily="34" charset="0"/>
                <a:cs typeface="Arial" panose="020B0604020202020204" pitchFamily="34" charset="0"/>
              </a:defRPr>
            </a:lvl2pPr>
            <a:lvl3pPr marL="642938" indent="-128588">
              <a:buSzPct val="80000"/>
              <a:buFont typeface="Courier New" panose="02070309020205020404" pitchFamily="49" charset="0"/>
              <a:buChar char="o"/>
              <a:defRPr>
                <a:latin typeface="Arial" panose="020B0604020202020204" pitchFamily="34" charset="0"/>
                <a:cs typeface="Arial" panose="020B0604020202020204" pitchFamily="34" charset="0"/>
              </a:defRPr>
            </a:lvl3pPr>
            <a:lvl4pPr marL="900113" indent="-128588">
              <a:buSzPct val="120000"/>
              <a:buFont typeface="Wingdings" panose="05000000000000000000" pitchFamily="2" charset="2"/>
              <a:buChar char="§"/>
              <a:defRPr>
                <a:latin typeface="Arial" panose="020B0604020202020204" pitchFamily="34" charset="0"/>
                <a:cs typeface="Arial" panose="020B0604020202020204" pitchFamily="34" charset="0"/>
              </a:defRPr>
            </a:lvl4pPr>
            <a:lvl5pPr marL="1157288" indent="-128588">
              <a:buSzPct val="70000"/>
              <a:buFont typeface="Wingdings" panose="05000000000000000000" pitchFamily="2" charset="2"/>
              <a:buChar char="q"/>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9780"/>
          <a:stretch/>
        </p:blipFill>
        <p:spPr>
          <a:xfrm>
            <a:off x="182852" y="4697734"/>
            <a:ext cx="727977" cy="324038"/>
          </a:xfrm>
          <a:prstGeom prst="rect">
            <a:avLst/>
          </a:prstGeom>
        </p:spPr>
      </p:pic>
      <p:sp>
        <p:nvSpPr>
          <p:cNvPr id="9" name="Slide Number Placeholder 4"/>
          <p:cNvSpPr>
            <a:spLocks noGrp="1"/>
          </p:cNvSpPr>
          <p:nvPr>
            <p:ph type="sldNum" sz="quarter" idx="4"/>
          </p:nvPr>
        </p:nvSpPr>
        <p:spPr>
          <a:xfrm>
            <a:off x="6381750" y="4697730"/>
            <a:ext cx="314325" cy="411480"/>
          </a:xfrm>
          <a:prstGeom prst="rect">
            <a:avLst/>
          </a:prstGeom>
        </p:spPr>
        <p:txBody>
          <a:bodyPr anchor="ctr"/>
          <a:lstStyle>
            <a:lvl1pPr algn="r">
              <a:defRPr sz="563">
                <a:solidFill>
                  <a:schemeClr val="accent5">
                    <a:lumMod val="75000"/>
                  </a:schemeClr>
                </a:solidFill>
                <a:latin typeface="Arial" panose="020B0604020202020204" pitchFamily="34" charset="0"/>
                <a:cs typeface="Arial" panose="020B0604020202020204" pitchFamily="34" charset="0"/>
              </a:defRPr>
            </a:lvl1pPr>
          </a:lstStyle>
          <a:p>
            <a:fld id="{A7826E28-A657-7343-884D-068D75C5033F}" type="slidenum">
              <a:rPr lang="en-US" smtClean="0"/>
              <a:pPr/>
              <a:t>‹#›</a:t>
            </a:fld>
            <a:endParaRPr lang="en-US" dirty="0"/>
          </a:p>
        </p:txBody>
      </p:sp>
      <p:sp>
        <p:nvSpPr>
          <p:cNvPr id="7" name="TextBox 6"/>
          <p:cNvSpPr txBox="1"/>
          <p:nvPr userDrawn="1"/>
        </p:nvSpPr>
        <p:spPr>
          <a:xfrm>
            <a:off x="2996902" y="4837106"/>
            <a:ext cx="862737" cy="207749"/>
          </a:xfrm>
          <a:prstGeom prst="rect">
            <a:avLst/>
          </a:prstGeom>
          <a:noFill/>
        </p:spPr>
        <p:txBody>
          <a:bodyPr wrap="none" rtlCol="0">
            <a:spAutoFit/>
          </a:bodyPr>
          <a:lstStyle/>
          <a:p>
            <a:pPr algn="ctr"/>
            <a:r>
              <a:rPr lang="en-US" sz="750" dirty="0"/>
              <a:t>© </a:t>
            </a:r>
            <a:r>
              <a:rPr lang="en-US" sz="750" dirty="0">
                <a:latin typeface="Arial" panose="020B0604020202020204" pitchFamily="34" charset="0"/>
                <a:cs typeface="Arial" panose="020B0604020202020204" pitchFamily="34" charset="0"/>
              </a:rPr>
              <a:t>2017 MNCPF</a:t>
            </a:r>
          </a:p>
        </p:txBody>
      </p:sp>
    </p:spTree>
    <p:extLst>
      <p:ext uri="{BB962C8B-B14F-4D97-AF65-F5344CB8AC3E}">
        <p14:creationId xmlns:p14="http://schemas.microsoft.com/office/powerpoint/2010/main" val="1289143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NCPF Table">
    <p:spTree>
      <p:nvGrpSpPr>
        <p:cNvPr id="1" name=""/>
        <p:cNvGrpSpPr/>
        <p:nvPr/>
      </p:nvGrpSpPr>
      <p:grpSpPr>
        <a:xfrm>
          <a:off x="0" y="0"/>
          <a:ext cx="0" cy="0"/>
          <a:chOff x="0" y="0"/>
          <a:chExt cx="0" cy="0"/>
        </a:xfrm>
      </p:grpSpPr>
      <p:sp>
        <p:nvSpPr>
          <p:cNvPr id="3" name="Title 2"/>
          <p:cNvSpPr>
            <a:spLocks noGrp="1"/>
          </p:cNvSpPr>
          <p:nvPr>
            <p:ph type="title"/>
          </p:nvPr>
        </p:nvSpPr>
        <p:spPr>
          <a:xfrm>
            <a:off x="342901" y="205979"/>
            <a:ext cx="6171470" cy="857250"/>
          </a:xfrm>
        </p:spPr>
        <p:txBody>
          <a:bodyPr>
            <a:normAutofit/>
          </a:bodyPr>
          <a:lstStyle>
            <a:lvl1pPr>
              <a:defRPr sz="270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9780"/>
          <a:stretch/>
        </p:blipFill>
        <p:spPr>
          <a:xfrm>
            <a:off x="182852" y="4697734"/>
            <a:ext cx="727977" cy="324038"/>
          </a:xfrm>
          <a:prstGeom prst="rect">
            <a:avLst/>
          </a:prstGeom>
        </p:spPr>
      </p:pic>
      <p:sp>
        <p:nvSpPr>
          <p:cNvPr id="5" name="Table Placeholder 4"/>
          <p:cNvSpPr>
            <a:spLocks noGrp="1"/>
          </p:cNvSpPr>
          <p:nvPr>
            <p:ph type="tbl" sz="quarter" idx="15"/>
          </p:nvPr>
        </p:nvSpPr>
        <p:spPr>
          <a:xfrm>
            <a:off x="342900" y="1063229"/>
            <a:ext cx="6171472" cy="3585596"/>
          </a:xfr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9" name="Slide Number Placeholder 4"/>
          <p:cNvSpPr>
            <a:spLocks noGrp="1"/>
          </p:cNvSpPr>
          <p:nvPr>
            <p:ph type="sldNum" sz="quarter" idx="4"/>
          </p:nvPr>
        </p:nvSpPr>
        <p:spPr>
          <a:xfrm>
            <a:off x="6381750" y="4697730"/>
            <a:ext cx="314325" cy="411480"/>
          </a:xfrm>
          <a:prstGeom prst="rect">
            <a:avLst/>
          </a:prstGeom>
        </p:spPr>
        <p:txBody>
          <a:bodyPr anchor="ctr"/>
          <a:lstStyle>
            <a:lvl1pPr algn="r">
              <a:defRPr sz="563">
                <a:solidFill>
                  <a:schemeClr val="accent5">
                    <a:lumMod val="75000"/>
                  </a:schemeClr>
                </a:solidFill>
                <a:latin typeface="Arial" panose="020B0604020202020204" pitchFamily="34" charset="0"/>
                <a:cs typeface="Arial" panose="020B0604020202020204" pitchFamily="34" charset="0"/>
              </a:defRPr>
            </a:lvl1pPr>
          </a:lstStyle>
          <a:p>
            <a:fld id="{A7826E28-A657-7343-884D-068D75C5033F}" type="slidenum">
              <a:rPr lang="en-US" smtClean="0"/>
              <a:pPr/>
              <a:t>‹#›</a:t>
            </a:fld>
            <a:endParaRPr lang="en-US" dirty="0"/>
          </a:p>
        </p:txBody>
      </p:sp>
      <p:sp>
        <p:nvSpPr>
          <p:cNvPr id="7" name="TextBox 6"/>
          <p:cNvSpPr txBox="1"/>
          <p:nvPr userDrawn="1"/>
        </p:nvSpPr>
        <p:spPr>
          <a:xfrm>
            <a:off x="2996902" y="4837106"/>
            <a:ext cx="862737" cy="207749"/>
          </a:xfrm>
          <a:prstGeom prst="rect">
            <a:avLst/>
          </a:prstGeom>
          <a:noFill/>
        </p:spPr>
        <p:txBody>
          <a:bodyPr wrap="none" rtlCol="0">
            <a:spAutoFit/>
          </a:bodyPr>
          <a:lstStyle/>
          <a:p>
            <a:pPr algn="ctr"/>
            <a:r>
              <a:rPr lang="en-US" sz="750" dirty="0"/>
              <a:t>© </a:t>
            </a:r>
            <a:r>
              <a:rPr lang="en-US" sz="750" dirty="0">
                <a:latin typeface="Arial" panose="020B0604020202020204" pitchFamily="34" charset="0"/>
                <a:cs typeface="Arial" panose="020B0604020202020204" pitchFamily="34" charset="0"/>
              </a:rPr>
              <a:t>2017 MNCPF</a:t>
            </a:r>
          </a:p>
        </p:txBody>
      </p:sp>
    </p:spTree>
    <p:extLst>
      <p:ext uri="{BB962C8B-B14F-4D97-AF65-F5344CB8AC3E}">
        <p14:creationId xmlns:p14="http://schemas.microsoft.com/office/powerpoint/2010/main" val="135316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ion">
    <p:bg>
      <p:bgPr>
        <a:gradFill flip="none" rotWithShape="1">
          <a:gsLst>
            <a:gs pos="0">
              <a:schemeClr val="accent6">
                <a:lumMod val="20000"/>
                <a:lumOff val="80000"/>
              </a:schemeClr>
            </a:gs>
            <a:gs pos="23000">
              <a:schemeClr val="accent6">
                <a:lumMod val="20000"/>
                <a:lumOff val="80000"/>
              </a:schemeClr>
            </a:gs>
            <a:gs pos="69000">
              <a:schemeClr val="accent6">
                <a:lumMod val="40000"/>
                <a:lumOff val="60000"/>
              </a:schemeClr>
            </a:gs>
            <a:gs pos="97000">
              <a:schemeClr val="accent6">
                <a:lumMod val="60000"/>
                <a:lumOff val="4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ext Placeholder 10"/>
          <p:cNvSpPr>
            <a:spLocks noGrp="1"/>
          </p:cNvSpPr>
          <p:nvPr>
            <p:ph type="body" sz="quarter" idx="12" hasCustomPrompt="1"/>
          </p:nvPr>
        </p:nvSpPr>
        <p:spPr>
          <a:xfrm>
            <a:off x="182852" y="835288"/>
            <a:ext cx="6513223" cy="3637775"/>
          </a:xfrm>
          <a:prstGeom prst="rect">
            <a:avLst/>
          </a:prstGeom>
        </p:spPr>
        <p:txBody>
          <a:bodyPr anchor="ctr"/>
          <a:lstStyle>
            <a:lvl1pPr algn="ctr">
              <a:buFontTx/>
              <a:buNone/>
              <a:defRPr i="1" baseline="0">
                <a:solidFill>
                  <a:schemeClr val="tx1"/>
                </a:solidFill>
                <a:effectLst/>
                <a:latin typeface="Arial" panose="020B0604020202020204" pitchFamily="34" charset="0"/>
                <a:cs typeface="Arial" panose="020B0604020202020204" pitchFamily="34" charset="0"/>
              </a:defRPr>
            </a:lvl1pPr>
          </a:lstStyle>
          <a:p>
            <a:pPr lvl="0"/>
            <a:r>
              <a:rPr lang="en-US" dirty="0"/>
              <a:t>Click to edit discussion topic. If more than one, please make the list into left justified bullets. </a:t>
            </a:r>
          </a:p>
        </p:txBody>
      </p:sp>
      <p:sp>
        <p:nvSpPr>
          <p:cNvPr id="10" name="Slide Number Placeholder 4"/>
          <p:cNvSpPr>
            <a:spLocks noGrp="1"/>
          </p:cNvSpPr>
          <p:nvPr>
            <p:ph type="sldNum" sz="quarter" idx="4"/>
          </p:nvPr>
        </p:nvSpPr>
        <p:spPr>
          <a:xfrm>
            <a:off x="6381750" y="4697730"/>
            <a:ext cx="314325" cy="411480"/>
          </a:xfrm>
          <a:prstGeom prst="rect">
            <a:avLst/>
          </a:prstGeom>
        </p:spPr>
        <p:txBody>
          <a:bodyPr anchor="ctr"/>
          <a:lstStyle>
            <a:lvl1pPr algn="r">
              <a:defRPr sz="563">
                <a:solidFill>
                  <a:schemeClr val="accent5">
                    <a:lumMod val="75000"/>
                  </a:schemeClr>
                </a:solidFill>
                <a:latin typeface="Arial" panose="020B0604020202020204" pitchFamily="34" charset="0"/>
                <a:cs typeface="Arial" panose="020B0604020202020204" pitchFamily="34" charset="0"/>
              </a:defRPr>
            </a:lvl1pPr>
          </a:lstStyle>
          <a:p>
            <a:fld id="{A7826E28-A657-7343-884D-068D75C5033F}" type="slidenum">
              <a:rPr lang="en-US" smtClean="0"/>
              <a:pPr/>
              <a:t>‹#›</a:t>
            </a:fld>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19780"/>
          <a:stretch/>
        </p:blipFill>
        <p:spPr>
          <a:xfrm>
            <a:off x="182852" y="4697734"/>
            <a:ext cx="727977" cy="324038"/>
          </a:xfrm>
          <a:prstGeom prst="rect">
            <a:avLst/>
          </a:prstGeom>
          <a:noFill/>
        </p:spPr>
      </p:pic>
      <p:pic>
        <p:nvPicPr>
          <p:cNvPr id="5" name="Picture 4" descr="Original file ‎ (SVG file, nominally 204 × 148 pixels, file size ..."/>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186698"/>
            <a:ext cx="1223610" cy="887834"/>
          </a:xfrm>
          <a:prstGeom prst="rect">
            <a:avLst/>
          </a:prstGeom>
        </p:spPr>
      </p:pic>
      <p:sp>
        <p:nvSpPr>
          <p:cNvPr id="14" name="TextBox 13"/>
          <p:cNvSpPr txBox="1"/>
          <p:nvPr userDrawn="1"/>
        </p:nvSpPr>
        <p:spPr>
          <a:xfrm>
            <a:off x="0" y="102147"/>
            <a:ext cx="6858000" cy="646331"/>
          </a:xfrm>
          <a:prstGeom prst="rect">
            <a:avLst/>
          </a:prstGeom>
          <a:noFill/>
        </p:spPr>
        <p:txBody>
          <a:bodyPr wrap="square" rtlCol="0">
            <a:spAutoFit/>
          </a:bodyPr>
          <a:lstStyle/>
          <a:p>
            <a:pPr algn="ctr"/>
            <a:r>
              <a:rPr lang="en-US" sz="3600" dirty="0">
                <a:solidFill>
                  <a:schemeClr val="accent1"/>
                </a:solidFill>
                <a:effectLst>
                  <a:outerShdw blurRad="38100" dist="38100" dir="2700000" algn="tl">
                    <a:srgbClr val="000000">
                      <a:alpha val="43137"/>
                    </a:srgbClr>
                  </a:outerShdw>
                </a:effectLst>
                <a:latin typeface="+mj-lt"/>
              </a:rPr>
              <a:t>Discussion</a:t>
            </a:r>
          </a:p>
        </p:txBody>
      </p:sp>
      <p:sp>
        <p:nvSpPr>
          <p:cNvPr id="9" name="TextBox 8"/>
          <p:cNvSpPr txBox="1"/>
          <p:nvPr userDrawn="1"/>
        </p:nvSpPr>
        <p:spPr>
          <a:xfrm>
            <a:off x="2996902" y="4837106"/>
            <a:ext cx="862737" cy="207749"/>
          </a:xfrm>
          <a:prstGeom prst="rect">
            <a:avLst/>
          </a:prstGeom>
          <a:noFill/>
        </p:spPr>
        <p:txBody>
          <a:bodyPr wrap="none" rtlCol="0">
            <a:spAutoFit/>
          </a:bodyPr>
          <a:lstStyle/>
          <a:p>
            <a:pPr algn="ctr"/>
            <a:r>
              <a:rPr lang="en-US" sz="750" dirty="0"/>
              <a:t>© </a:t>
            </a:r>
            <a:r>
              <a:rPr lang="en-US" sz="750" dirty="0">
                <a:latin typeface="Arial" panose="020B0604020202020204" pitchFamily="34" charset="0"/>
                <a:cs typeface="Arial" panose="020B0604020202020204" pitchFamily="34" charset="0"/>
              </a:rPr>
              <a:t>2017 MNCPF</a:t>
            </a:r>
          </a:p>
        </p:txBody>
      </p:sp>
    </p:spTree>
    <p:extLst>
      <p:ext uri="{BB962C8B-B14F-4D97-AF65-F5344CB8AC3E}">
        <p14:creationId xmlns:p14="http://schemas.microsoft.com/office/powerpoint/2010/main" val="317503724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jective Repeat for Poll">
    <p:bg>
      <p:bgRef idx="1003">
        <a:schemeClr val="bg2"/>
      </p:bgRef>
    </p:bg>
    <p:spTree>
      <p:nvGrpSpPr>
        <p:cNvPr id="1" name=""/>
        <p:cNvGrpSpPr/>
        <p:nvPr/>
      </p:nvGrpSpPr>
      <p:grpSpPr>
        <a:xfrm>
          <a:off x="0" y="0"/>
          <a:ext cx="0" cy="0"/>
          <a:chOff x="0" y="0"/>
          <a:chExt cx="0" cy="0"/>
        </a:xfrm>
      </p:grpSpPr>
      <p:sp>
        <p:nvSpPr>
          <p:cNvPr id="7" name="Text Placeholder 10"/>
          <p:cNvSpPr>
            <a:spLocks noGrp="1"/>
          </p:cNvSpPr>
          <p:nvPr>
            <p:ph type="body" sz="quarter" idx="12" hasCustomPrompt="1"/>
          </p:nvPr>
        </p:nvSpPr>
        <p:spPr>
          <a:xfrm>
            <a:off x="182852" y="895350"/>
            <a:ext cx="6513223" cy="3802380"/>
          </a:xfrm>
          <a:prstGeom prst="rect">
            <a:avLst/>
          </a:prstGeom>
        </p:spPr>
        <p:txBody>
          <a:bodyPr/>
          <a:lstStyle>
            <a:lvl1pPr marL="457200" indent="-457200" algn="l">
              <a:buFont typeface="+mj-lt"/>
              <a:buAutoNum type="arabicPeriod"/>
              <a:defRPr baseline="0">
                <a:solidFill>
                  <a:schemeClr val="tx1"/>
                </a:solidFill>
                <a:effectLst/>
                <a:latin typeface="Arial" panose="020B0604020202020204" pitchFamily="34" charset="0"/>
                <a:cs typeface="Arial" panose="020B0604020202020204" pitchFamily="34" charset="0"/>
              </a:defRPr>
            </a:lvl1pPr>
          </a:lstStyle>
          <a:p>
            <a:pPr lvl="0"/>
            <a:r>
              <a:rPr lang="en-US" dirty="0"/>
              <a:t>Repeat session objectives here for reference during poll.</a:t>
            </a:r>
          </a:p>
        </p:txBody>
      </p:sp>
      <p:sp>
        <p:nvSpPr>
          <p:cNvPr id="10" name="Slide Number Placeholder 4"/>
          <p:cNvSpPr>
            <a:spLocks noGrp="1"/>
          </p:cNvSpPr>
          <p:nvPr>
            <p:ph type="sldNum" sz="quarter" idx="4"/>
          </p:nvPr>
        </p:nvSpPr>
        <p:spPr>
          <a:xfrm>
            <a:off x="6381750" y="4697730"/>
            <a:ext cx="314325" cy="411480"/>
          </a:xfrm>
          <a:prstGeom prst="rect">
            <a:avLst/>
          </a:prstGeom>
        </p:spPr>
        <p:txBody>
          <a:bodyPr anchor="ctr"/>
          <a:lstStyle>
            <a:lvl1pPr algn="r">
              <a:defRPr sz="563">
                <a:solidFill>
                  <a:schemeClr val="accent5">
                    <a:lumMod val="75000"/>
                  </a:schemeClr>
                </a:solidFill>
                <a:latin typeface="Arial" panose="020B0604020202020204" pitchFamily="34" charset="0"/>
                <a:cs typeface="Arial" panose="020B0604020202020204" pitchFamily="34" charset="0"/>
              </a:defRPr>
            </a:lvl1pPr>
          </a:lstStyle>
          <a:p>
            <a:fld id="{A7826E28-A657-7343-884D-068D75C5033F}" type="slidenum">
              <a:rPr lang="en-US" smtClean="0"/>
              <a:pPr/>
              <a:t>‹#›</a:t>
            </a:fld>
            <a:endParaRPr lang="en-US" dirty="0"/>
          </a:p>
        </p:txBody>
      </p:sp>
      <p:pic>
        <p:nvPicPr>
          <p:cNvPr id="8" name="Picture 7" descr="Use MarketMeSuite, Meetup &amp; Foursquare to locate your closest ..."/>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8800" y="4141719"/>
            <a:ext cx="981075" cy="969863"/>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780"/>
          <a:stretch/>
        </p:blipFill>
        <p:spPr>
          <a:xfrm>
            <a:off x="182852" y="4697734"/>
            <a:ext cx="727977" cy="324038"/>
          </a:xfrm>
          <a:prstGeom prst="rect">
            <a:avLst/>
          </a:prstGeom>
          <a:noFill/>
        </p:spPr>
      </p:pic>
      <p:pic>
        <p:nvPicPr>
          <p:cNvPr id="1030" name="Picture 6" descr="https://www.timeshighereducation.com/sites/default/files/faces-emotions-student-experience-survey-2016-results.jpg"/>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150749"/>
            <a:ext cx="996950" cy="66463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0" y="102147"/>
            <a:ext cx="6858000" cy="646331"/>
          </a:xfrm>
          <a:prstGeom prst="rect">
            <a:avLst/>
          </a:prstGeom>
          <a:noFill/>
        </p:spPr>
        <p:txBody>
          <a:bodyPr wrap="square" rtlCol="0">
            <a:spAutoFit/>
          </a:bodyPr>
          <a:lstStyle/>
          <a:p>
            <a:pPr algn="ctr"/>
            <a:r>
              <a:rPr lang="en-US" sz="3600" dirty="0">
                <a:solidFill>
                  <a:schemeClr val="accent1"/>
                </a:solidFill>
                <a:effectLst>
                  <a:outerShdw blurRad="38100" dist="38100" dir="2700000" algn="tl">
                    <a:srgbClr val="000000">
                      <a:alpha val="43137"/>
                    </a:srgbClr>
                  </a:outerShdw>
                </a:effectLst>
                <a:latin typeface="+mj-lt"/>
              </a:rPr>
              <a:t>POLL (Objectives)</a:t>
            </a:r>
          </a:p>
        </p:txBody>
      </p:sp>
      <p:sp>
        <p:nvSpPr>
          <p:cNvPr id="11" name="TextBox 10"/>
          <p:cNvSpPr txBox="1"/>
          <p:nvPr userDrawn="1"/>
        </p:nvSpPr>
        <p:spPr>
          <a:xfrm>
            <a:off x="2996902" y="4837106"/>
            <a:ext cx="862737" cy="207749"/>
          </a:xfrm>
          <a:prstGeom prst="rect">
            <a:avLst/>
          </a:prstGeom>
          <a:noFill/>
        </p:spPr>
        <p:txBody>
          <a:bodyPr wrap="none" rtlCol="0">
            <a:spAutoFit/>
          </a:bodyPr>
          <a:lstStyle/>
          <a:p>
            <a:pPr algn="ctr"/>
            <a:r>
              <a:rPr lang="en-US" sz="750" dirty="0"/>
              <a:t>© </a:t>
            </a:r>
            <a:r>
              <a:rPr lang="en-US" sz="750" dirty="0">
                <a:latin typeface="Arial" panose="020B0604020202020204" pitchFamily="34" charset="0"/>
                <a:cs typeface="Arial" panose="020B0604020202020204" pitchFamily="34" charset="0"/>
              </a:rPr>
              <a:t>2017 MNCPF</a:t>
            </a:r>
          </a:p>
        </p:txBody>
      </p:sp>
    </p:spTree>
    <p:extLst>
      <p:ext uri="{BB962C8B-B14F-4D97-AF65-F5344CB8AC3E}">
        <p14:creationId xmlns:p14="http://schemas.microsoft.com/office/powerpoint/2010/main" val="142775593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NCPF_Resource">
    <p:bg>
      <p:bgRef idx="1003">
        <a:schemeClr val="bg1"/>
      </p:bgRef>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42901" y="205979"/>
            <a:ext cx="6171470" cy="857250"/>
          </a:xfrm>
        </p:spPr>
        <p:txBody>
          <a:bodyPr>
            <a:normAutofit/>
          </a:bodyPr>
          <a:lstStyle>
            <a:lvl1pPr>
              <a:defRPr sz="2700" baseline="0">
                <a:solidFill>
                  <a:srgbClr val="FF000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Instructional Resource Slide – these are internal notes only</a:t>
            </a:r>
          </a:p>
        </p:txBody>
      </p:sp>
      <p:sp>
        <p:nvSpPr>
          <p:cNvPr id="8" name="Content Placeholder 7"/>
          <p:cNvSpPr>
            <a:spLocks noGrp="1"/>
          </p:cNvSpPr>
          <p:nvPr>
            <p:ph sz="quarter" idx="14" hasCustomPrompt="1"/>
          </p:nvPr>
        </p:nvSpPr>
        <p:spPr>
          <a:xfrm>
            <a:off x="342170" y="1173169"/>
            <a:ext cx="6172200" cy="3429000"/>
          </a:xfrm>
          <a:prstGeom prst="rect">
            <a:avLst/>
          </a:prstGeom>
        </p:spPr>
        <p:txBody>
          <a:bodyPr/>
          <a:lstStyle>
            <a:lvl1pPr>
              <a:defRPr sz="1200" baseline="0">
                <a:latin typeface="Arial" panose="020B0604020202020204" pitchFamily="34" charset="0"/>
                <a:cs typeface="Arial" panose="020B0604020202020204" pitchFamily="34" charset="0"/>
              </a:defRPr>
            </a:lvl1pPr>
            <a:lvl2pPr>
              <a:buSzPct val="85000"/>
              <a:defRPr sz="825">
                <a:latin typeface="Arial" panose="020B0604020202020204" pitchFamily="34" charset="0"/>
                <a:cs typeface="Arial" panose="020B0604020202020204" pitchFamily="34" charset="0"/>
              </a:defRPr>
            </a:lvl2pPr>
            <a:lvl3pPr marL="642938" indent="-128588">
              <a:buSzPct val="80000"/>
              <a:buFont typeface="Courier New" panose="02070309020205020404" pitchFamily="49" charset="0"/>
              <a:buChar char="o"/>
              <a:defRPr>
                <a:latin typeface="Arial" panose="020B0604020202020204" pitchFamily="34" charset="0"/>
                <a:cs typeface="Arial" panose="020B0604020202020204" pitchFamily="34" charset="0"/>
              </a:defRPr>
            </a:lvl3pPr>
            <a:lvl4pPr marL="900113" indent="-128588">
              <a:buSzPct val="120000"/>
              <a:buFont typeface="Wingdings" panose="05000000000000000000" pitchFamily="2" charset="2"/>
              <a:buChar char="§"/>
              <a:defRPr>
                <a:latin typeface="Arial" panose="020B0604020202020204" pitchFamily="34" charset="0"/>
                <a:cs typeface="Arial" panose="020B0604020202020204" pitchFamily="34" charset="0"/>
              </a:defRPr>
            </a:lvl4pPr>
            <a:lvl5pPr marL="1157288" indent="-128588">
              <a:buSzPct val="70000"/>
              <a:buFont typeface="Wingdings" panose="05000000000000000000" pitchFamily="2" charset="2"/>
              <a:buChar char="q"/>
              <a:defRPr>
                <a:latin typeface="Arial" panose="020B0604020202020204" pitchFamily="34" charset="0"/>
                <a:cs typeface="Arial" panose="020B0604020202020204" pitchFamily="34" charset="0"/>
              </a:defRPr>
            </a:lvl5pPr>
          </a:lstStyle>
          <a:p>
            <a:pPr lvl="0"/>
            <a:r>
              <a:rPr lang="en-US" dirty="0"/>
              <a:t>Acceptable Color Pallets:</a:t>
            </a:r>
          </a:p>
          <a:p>
            <a:pPr lvl="1"/>
            <a:r>
              <a:rPr lang="en-US" dirty="0"/>
              <a:t>Blue</a:t>
            </a:r>
          </a:p>
          <a:p>
            <a:pPr lvl="1"/>
            <a:r>
              <a:rPr lang="en-US" dirty="0"/>
              <a:t>Blue II</a:t>
            </a:r>
          </a:p>
          <a:p>
            <a:pPr lvl="1"/>
            <a:r>
              <a:rPr lang="en-US" dirty="0"/>
              <a:t>Blue Green </a:t>
            </a:r>
          </a:p>
          <a:p>
            <a:pPr lvl="1"/>
            <a:r>
              <a:rPr lang="en-US" dirty="0"/>
              <a:t>Green</a:t>
            </a:r>
          </a:p>
          <a:p>
            <a:pPr lvl="1"/>
            <a:r>
              <a:rPr lang="en-US" dirty="0"/>
              <a:t>Slipstream</a:t>
            </a:r>
          </a:p>
          <a:p>
            <a:pPr lvl="1"/>
            <a:r>
              <a:rPr lang="en-US" dirty="0"/>
              <a:t>Office</a:t>
            </a:r>
          </a:p>
          <a:p>
            <a:pPr lvl="0"/>
            <a:r>
              <a:rPr lang="en-US" dirty="0"/>
              <a:t>MNCPF logo must be on all slides, either at top or bottom left.</a:t>
            </a:r>
          </a:p>
          <a:p>
            <a:pPr lvl="0"/>
            <a:r>
              <a:rPr lang="en-US" dirty="0"/>
              <a:t>© 2016 MNCPF must be on bottom center</a:t>
            </a:r>
          </a:p>
          <a:p>
            <a:pPr lvl="0"/>
            <a:r>
              <a:rPr lang="en-US" dirty="0"/>
              <a:t>Slide numbers in bottom right corner</a:t>
            </a:r>
          </a:p>
          <a:p>
            <a:pPr lvl="0"/>
            <a:r>
              <a:rPr lang="en-US" dirty="0"/>
              <a:t>Header font is Verdana</a:t>
            </a:r>
          </a:p>
          <a:p>
            <a:pPr lvl="0"/>
            <a:r>
              <a:rPr lang="en-US" dirty="0"/>
              <a:t>Body and footer font is Arial</a:t>
            </a:r>
          </a:p>
          <a:p>
            <a:pPr lvl="0"/>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9780"/>
          <a:stretch/>
        </p:blipFill>
        <p:spPr>
          <a:xfrm>
            <a:off x="182852" y="4697734"/>
            <a:ext cx="727977" cy="324038"/>
          </a:xfrm>
          <a:prstGeom prst="rect">
            <a:avLst/>
          </a:prstGeom>
        </p:spPr>
      </p:pic>
      <p:sp>
        <p:nvSpPr>
          <p:cNvPr id="9" name="Slide Number Placeholder 4"/>
          <p:cNvSpPr>
            <a:spLocks noGrp="1"/>
          </p:cNvSpPr>
          <p:nvPr>
            <p:ph type="sldNum" sz="quarter" idx="4"/>
          </p:nvPr>
        </p:nvSpPr>
        <p:spPr>
          <a:xfrm>
            <a:off x="6381750" y="4697730"/>
            <a:ext cx="314325" cy="411480"/>
          </a:xfrm>
          <a:prstGeom prst="rect">
            <a:avLst/>
          </a:prstGeom>
        </p:spPr>
        <p:txBody>
          <a:bodyPr anchor="ctr"/>
          <a:lstStyle>
            <a:lvl1pPr algn="r">
              <a:defRPr sz="563">
                <a:solidFill>
                  <a:schemeClr val="accent5">
                    <a:lumMod val="75000"/>
                  </a:schemeClr>
                </a:solidFill>
                <a:latin typeface="Arial" panose="020B0604020202020204" pitchFamily="34" charset="0"/>
                <a:cs typeface="Arial" panose="020B0604020202020204" pitchFamily="34" charset="0"/>
              </a:defRPr>
            </a:lvl1pPr>
          </a:lstStyle>
          <a:p>
            <a:fld id="{A7826E28-A657-7343-884D-068D75C5033F}" type="slidenum">
              <a:rPr lang="en-US" smtClean="0"/>
              <a:pPr/>
              <a:t>‹#›</a:t>
            </a:fld>
            <a:endParaRPr lang="en-US" dirty="0"/>
          </a:p>
        </p:txBody>
      </p:sp>
      <p:sp>
        <p:nvSpPr>
          <p:cNvPr id="7" name="TextBox 6"/>
          <p:cNvSpPr txBox="1"/>
          <p:nvPr userDrawn="1"/>
        </p:nvSpPr>
        <p:spPr>
          <a:xfrm>
            <a:off x="2996902" y="4837106"/>
            <a:ext cx="862737" cy="207749"/>
          </a:xfrm>
          <a:prstGeom prst="rect">
            <a:avLst/>
          </a:prstGeom>
          <a:noFill/>
        </p:spPr>
        <p:txBody>
          <a:bodyPr wrap="none" rtlCol="0">
            <a:spAutoFit/>
          </a:bodyPr>
          <a:lstStyle/>
          <a:p>
            <a:pPr algn="ctr"/>
            <a:r>
              <a:rPr lang="en-US" sz="750" dirty="0"/>
              <a:t>© </a:t>
            </a:r>
            <a:r>
              <a:rPr lang="en-US" sz="750" dirty="0">
                <a:latin typeface="Arial" panose="020B0604020202020204" pitchFamily="34" charset="0"/>
                <a:cs typeface="Arial" panose="020B0604020202020204" pitchFamily="34" charset="0"/>
              </a:rPr>
              <a:t>2017 MNCPF</a:t>
            </a:r>
          </a:p>
        </p:txBody>
      </p:sp>
    </p:spTree>
    <p:extLst>
      <p:ext uri="{BB962C8B-B14F-4D97-AF65-F5344CB8AC3E}">
        <p14:creationId xmlns:p14="http://schemas.microsoft.com/office/powerpoint/2010/main" val="16038632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6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6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600">
                <a:solidFill>
                  <a:schemeClr val="tx1">
                    <a:tint val="75000"/>
                  </a:schemeClr>
                </a:solidFill>
                <a:latin typeface="Arial" panose="020B0604020202020204" pitchFamily="34" charset="0"/>
                <a:cs typeface="Arial" panose="020B0604020202020204" pitchFamily="34" charset="0"/>
              </a:defRPr>
            </a:lvl1pPr>
          </a:lstStyle>
          <a:p>
            <a:fld id="{A7826E28-A657-7343-884D-068D75C5033F}" type="slidenum">
              <a:rPr lang="en-US" smtClean="0"/>
              <a:pPr/>
              <a:t>‹#›</a:t>
            </a:fld>
            <a:endParaRPr lang="en-US"/>
          </a:p>
        </p:txBody>
      </p:sp>
    </p:spTree>
    <p:extLst>
      <p:ext uri="{BB962C8B-B14F-4D97-AF65-F5344CB8AC3E}">
        <p14:creationId xmlns:p14="http://schemas.microsoft.com/office/powerpoint/2010/main" val="3528081308"/>
      </p:ext>
    </p:extLst>
  </p:cSld>
  <p:clrMap bg1="lt1" tx1="dk1" bg2="lt2" tx2="dk2" accent1="accent1" accent2="accent2" accent3="accent3" accent4="accent4" accent5="accent5" accent6="accent6" hlink="hlink" folHlink="folHlink"/>
  <p:sldLayoutIdLst>
    <p:sldLayoutId id="2147483688" r:id="rId1"/>
    <p:sldLayoutId id="2147483695" r:id="rId2"/>
    <p:sldLayoutId id="2147483689" r:id="rId3"/>
    <p:sldLayoutId id="2147483690" r:id="rId4"/>
    <p:sldLayoutId id="2147483693" r:id="rId5"/>
    <p:sldLayoutId id="2147483696" r:id="rId6"/>
    <p:sldLayoutId id="2147483692" r:id="rId7"/>
  </p:sldLayoutIdLst>
  <p:hf hdr="0" ftr="0" dt="0"/>
  <p:txStyles>
    <p:titleStyle>
      <a:lvl1pPr algn="l" defTabSz="685800" rtl="0" eaLnBrk="1" latinLnBrk="0" hangingPunct="1">
        <a:lnSpc>
          <a:spcPct val="90000"/>
        </a:lnSpc>
        <a:spcBef>
          <a:spcPct val="0"/>
        </a:spcBef>
        <a:buNone/>
        <a:defRPr sz="27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carol.lange@Normandale.edu" TargetMode="External"/><Relationship Id="rId2" Type="http://schemas.openxmlformats.org/officeDocument/2006/relationships/hyperlink" Target="http://www.normandale.edu/ce/classes" TargetMode="External"/><Relationship Id="rId1" Type="http://schemas.openxmlformats.org/officeDocument/2006/relationships/slideLayout" Target="../slideLayouts/slideLayout3.xml"/><Relationship Id="rId4" Type="http://schemas.openxmlformats.org/officeDocument/2006/relationships/hyperlink" Target="mailto:lange076@umn.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icsi.or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normandale.edu/ce"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lsqin.org/"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twin-cities.umn.ed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66712" y="1581150"/>
            <a:ext cx="6172200" cy="648590"/>
          </a:xfrm>
        </p:spPr>
        <p:txBody>
          <a:bodyPr>
            <a:normAutofit fontScale="90000"/>
          </a:bodyPr>
          <a:lstStyle/>
          <a:p>
            <a:r>
              <a:rPr lang="en-US" sz="2900" dirty="0"/>
              <a:t>Minnesota Consortium for Practice Facilitation</a:t>
            </a:r>
          </a:p>
        </p:txBody>
      </p:sp>
      <p:sp>
        <p:nvSpPr>
          <p:cNvPr id="12" name="Text Placeholder 11"/>
          <p:cNvSpPr>
            <a:spLocks noGrp="1"/>
          </p:cNvSpPr>
          <p:nvPr>
            <p:ph type="body" sz="quarter" idx="11"/>
          </p:nvPr>
        </p:nvSpPr>
        <p:spPr>
          <a:xfrm>
            <a:off x="80962" y="3368039"/>
            <a:ext cx="6696075" cy="1066801"/>
          </a:xfrm>
        </p:spPr>
        <p:txBody>
          <a:bodyPr>
            <a:normAutofit/>
          </a:bodyPr>
          <a:lstStyle/>
          <a:p>
            <a:r>
              <a:rPr lang="en-US" sz="2200" dirty="0">
                <a:solidFill>
                  <a:schemeClr val="accent5">
                    <a:lumMod val="75000"/>
                  </a:schemeClr>
                </a:solidFill>
                <a:effectLst/>
              </a:rPr>
              <a:t>Carol Lange, MPH</a:t>
            </a:r>
          </a:p>
          <a:p>
            <a:r>
              <a:rPr lang="en-US" sz="2200" dirty="0">
                <a:solidFill>
                  <a:schemeClr val="accent5">
                    <a:lumMod val="75000"/>
                  </a:schemeClr>
                </a:solidFill>
                <a:effectLst/>
              </a:rPr>
              <a:t>Course Director</a:t>
            </a:r>
          </a:p>
          <a:p>
            <a:endParaRPr lang="en-US" dirty="0"/>
          </a:p>
        </p:txBody>
      </p:sp>
      <p:sp>
        <p:nvSpPr>
          <p:cNvPr id="13" name="Text Placeholder 12"/>
          <p:cNvSpPr>
            <a:spLocks noGrp="1"/>
          </p:cNvSpPr>
          <p:nvPr>
            <p:ph type="body" sz="quarter" idx="12"/>
          </p:nvPr>
        </p:nvSpPr>
        <p:spPr>
          <a:xfrm>
            <a:off x="0" y="4060446"/>
            <a:ext cx="6858000" cy="748788"/>
          </a:xfrm>
        </p:spPr>
        <p:txBody>
          <a:bodyPr>
            <a:normAutofit/>
          </a:bodyPr>
          <a:lstStyle/>
          <a:p>
            <a:endParaRPr lang="en-US" dirty="0"/>
          </a:p>
        </p:txBody>
      </p:sp>
      <p:sp>
        <p:nvSpPr>
          <p:cNvPr id="5" name="Slide Number Placeholder 4"/>
          <p:cNvSpPr>
            <a:spLocks noGrp="1"/>
          </p:cNvSpPr>
          <p:nvPr>
            <p:ph type="sldNum" sz="quarter" idx="4"/>
          </p:nvPr>
        </p:nvSpPr>
        <p:spPr/>
        <p:txBody>
          <a:bodyPr/>
          <a:lstStyle/>
          <a:p>
            <a:fld id="{A7826E28-A657-7343-884D-068D75C5033F}" type="slidenum">
              <a:rPr lang="en-US" smtClean="0"/>
              <a:pPr/>
              <a:t>1</a:t>
            </a:fld>
            <a:endParaRPr lang="en-US" dirty="0"/>
          </a:p>
        </p:txBody>
      </p:sp>
    </p:spTree>
    <p:extLst>
      <p:ext uri="{BB962C8B-B14F-4D97-AF65-F5344CB8AC3E}">
        <p14:creationId xmlns:p14="http://schemas.microsoft.com/office/powerpoint/2010/main" val="1327392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Management Approach</a:t>
            </a:r>
          </a:p>
        </p:txBody>
      </p:sp>
      <p:sp>
        <p:nvSpPr>
          <p:cNvPr id="3" name="Content Placeholder 2"/>
          <p:cNvSpPr>
            <a:spLocks noGrp="1"/>
          </p:cNvSpPr>
          <p:nvPr>
            <p:ph sz="quarter" idx="14"/>
          </p:nvPr>
        </p:nvSpPr>
        <p:spPr>
          <a:xfrm>
            <a:off x="342171" y="982142"/>
            <a:ext cx="6172200" cy="3429000"/>
          </a:xfrm>
        </p:spPr>
        <p:txBody>
          <a:bodyPr/>
          <a:lstStyle/>
          <a:p>
            <a:r>
              <a:rPr lang="en-US" dirty="0"/>
              <a:t>MNCPF’s approach intersects the work of the </a:t>
            </a:r>
            <a:r>
              <a:rPr lang="en-US" dirty="0">
                <a:solidFill>
                  <a:srgbClr val="339933"/>
                </a:solidFill>
              </a:rPr>
              <a:t>people</a:t>
            </a:r>
            <a:r>
              <a:rPr lang="en-US" dirty="0"/>
              <a:t> (healthcare workforce), the design and use of the </a:t>
            </a:r>
            <a:r>
              <a:rPr lang="en-US" dirty="0">
                <a:solidFill>
                  <a:srgbClr val="339933"/>
                </a:solidFill>
              </a:rPr>
              <a:t>processes</a:t>
            </a:r>
            <a:r>
              <a:rPr lang="en-US" dirty="0"/>
              <a:t> and </a:t>
            </a:r>
            <a:r>
              <a:rPr lang="en-US" dirty="0">
                <a:solidFill>
                  <a:srgbClr val="339933"/>
                </a:solidFill>
              </a:rPr>
              <a:t>systems</a:t>
            </a:r>
            <a:r>
              <a:rPr lang="en-US" dirty="0"/>
              <a:t> and influences </a:t>
            </a:r>
            <a:r>
              <a:rPr lang="en-US" dirty="0">
                <a:solidFill>
                  <a:srgbClr val="339933"/>
                </a:solidFill>
              </a:rPr>
              <a:t>behaviors</a:t>
            </a:r>
            <a:r>
              <a:rPr lang="en-US" dirty="0"/>
              <a:t> and </a:t>
            </a:r>
            <a:r>
              <a:rPr lang="en-US" dirty="0">
                <a:solidFill>
                  <a:srgbClr val="339933"/>
                </a:solidFill>
              </a:rPr>
              <a:t>beliefs</a:t>
            </a:r>
            <a:r>
              <a:rPr lang="en-US" dirty="0"/>
              <a:t> of a healthcare organization in a progressive and practical way.</a:t>
            </a:r>
          </a:p>
          <a:p>
            <a:endParaRPr lang="en-US" i="1" dirty="0">
              <a:solidFill>
                <a:schemeClr val="accent5">
                  <a:lumMod val="75000"/>
                </a:schemeClr>
              </a:solidFill>
            </a:endParaRPr>
          </a:p>
          <a:p>
            <a:endParaRPr lang="en-US" i="1" dirty="0">
              <a:solidFill>
                <a:schemeClr val="accent5">
                  <a:lumMod val="75000"/>
                </a:schemeClr>
              </a:solidFill>
            </a:endParaRPr>
          </a:p>
        </p:txBody>
      </p:sp>
      <p:sp>
        <p:nvSpPr>
          <p:cNvPr id="4" name="Slide Number Placeholder 3"/>
          <p:cNvSpPr>
            <a:spLocks noGrp="1"/>
          </p:cNvSpPr>
          <p:nvPr>
            <p:ph type="sldNum" sz="quarter" idx="4"/>
          </p:nvPr>
        </p:nvSpPr>
        <p:spPr/>
        <p:txBody>
          <a:bodyPr/>
          <a:lstStyle/>
          <a:p>
            <a:fld id="{A7826E28-A657-7343-884D-068D75C5033F}" type="slidenum">
              <a:rPr lang="en-US" smtClean="0"/>
              <a:pPr/>
              <a:t>10</a:t>
            </a:fld>
            <a:endParaRPr lang="en-US" dirty="0"/>
          </a:p>
        </p:txBody>
      </p:sp>
      <p:grpSp>
        <p:nvGrpSpPr>
          <p:cNvPr id="35" name="Group 34"/>
          <p:cNvGrpSpPr/>
          <p:nvPr/>
        </p:nvGrpSpPr>
        <p:grpSpPr>
          <a:xfrm>
            <a:off x="2056671" y="2792730"/>
            <a:ext cx="2743200" cy="1905000"/>
            <a:chOff x="2056671" y="2649436"/>
            <a:chExt cx="2743200" cy="1905000"/>
          </a:xfrm>
        </p:grpSpPr>
        <p:grpSp>
          <p:nvGrpSpPr>
            <p:cNvPr id="14" name="Group 13"/>
            <p:cNvGrpSpPr/>
            <p:nvPr/>
          </p:nvGrpSpPr>
          <p:grpSpPr>
            <a:xfrm>
              <a:off x="2056671" y="2649436"/>
              <a:ext cx="2743200" cy="1905000"/>
              <a:chOff x="1905000" y="2038350"/>
              <a:chExt cx="1882428" cy="1654278"/>
            </a:xfrm>
          </p:grpSpPr>
          <p:sp>
            <p:nvSpPr>
              <p:cNvPr id="15" name="Oval 14"/>
              <p:cNvSpPr/>
              <p:nvPr/>
            </p:nvSpPr>
            <p:spPr>
              <a:xfrm rot="16200000">
                <a:off x="2626773" y="2032463"/>
                <a:ext cx="1123550" cy="1197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6200000">
                <a:off x="2277582" y="2530209"/>
                <a:ext cx="1133139" cy="1191699"/>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1934280" y="2009070"/>
                <a:ext cx="1133139" cy="11916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597943" y="2163772"/>
                <a:ext cx="497432" cy="914576"/>
                <a:chOff x="2597943" y="2163772"/>
                <a:chExt cx="497432" cy="914576"/>
              </a:xfrm>
              <a:solidFill>
                <a:schemeClr val="accent5">
                  <a:lumMod val="50000"/>
                </a:schemeClr>
              </a:solidFill>
            </p:grpSpPr>
            <p:grpSp>
              <p:nvGrpSpPr>
                <p:cNvPr id="19" name="Group 18"/>
                <p:cNvGrpSpPr/>
                <p:nvPr/>
              </p:nvGrpSpPr>
              <p:grpSpPr>
                <a:xfrm>
                  <a:off x="2597943" y="2191715"/>
                  <a:ext cx="497432" cy="886633"/>
                  <a:chOff x="2597943" y="2191715"/>
                  <a:chExt cx="497432" cy="886633"/>
                </a:xfrm>
                <a:grpFill/>
              </p:grpSpPr>
              <p:sp>
                <p:nvSpPr>
                  <p:cNvPr id="21" name="Oval 20"/>
                  <p:cNvSpPr/>
                  <p:nvPr/>
                </p:nvSpPr>
                <p:spPr>
                  <a:xfrm>
                    <a:off x="2597943" y="2388389"/>
                    <a:ext cx="463102" cy="552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597943" y="2335653"/>
                    <a:ext cx="463102" cy="5524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624134" y="2251719"/>
                    <a:ext cx="463102" cy="7353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867494">
                    <a:off x="2613556" y="2191715"/>
                    <a:ext cx="382729" cy="719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1000707">
                    <a:off x="2694057" y="2271347"/>
                    <a:ext cx="382729" cy="5606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2612787" y="2228115"/>
                    <a:ext cx="482588" cy="850233"/>
                    <a:chOff x="2612787" y="2228115"/>
                    <a:chExt cx="482588" cy="850233"/>
                  </a:xfrm>
                  <a:grpFill/>
                </p:grpSpPr>
                <p:sp>
                  <p:nvSpPr>
                    <p:cNvPr id="27" name="Heart 26"/>
                    <p:cNvSpPr/>
                    <p:nvPr/>
                  </p:nvSpPr>
                  <p:spPr>
                    <a:xfrm>
                      <a:off x="2618218" y="2620346"/>
                      <a:ext cx="429699" cy="458002"/>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867494">
                      <a:off x="2612787" y="2249820"/>
                      <a:ext cx="382729" cy="5606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1126412">
                      <a:off x="2712646" y="2338831"/>
                      <a:ext cx="382729" cy="5606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1000707">
                      <a:off x="2670532" y="2228115"/>
                      <a:ext cx="382729" cy="5606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Heart 19"/>
                <p:cNvSpPr/>
                <p:nvPr/>
              </p:nvSpPr>
              <p:spPr>
                <a:xfrm rot="11009723">
                  <a:off x="2631551" y="2163772"/>
                  <a:ext cx="446258" cy="457200"/>
                </a:xfrm>
                <a:prstGeom prst="hear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 name="TextBox 30"/>
            <p:cNvSpPr txBox="1"/>
            <p:nvPr/>
          </p:nvSpPr>
          <p:spPr>
            <a:xfrm>
              <a:off x="3022342" y="3155029"/>
              <a:ext cx="789130" cy="369332"/>
            </a:xfrm>
            <a:prstGeom prst="rect">
              <a:avLst/>
            </a:prstGeom>
            <a:noFill/>
          </p:spPr>
          <p:txBody>
            <a:bodyPr wrap="square" rtlCol="0">
              <a:spAutoFit/>
            </a:bodyPr>
            <a:lstStyle/>
            <a:p>
              <a:pPr algn="ctr"/>
              <a:r>
                <a:rPr lang="en-US" sz="900" b="1" dirty="0">
                  <a:solidFill>
                    <a:schemeClr val="bg1"/>
                  </a:solidFill>
                </a:rPr>
                <a:t>Practice Facilitation</a:t>
              </a:r>
            </a:p>
          </p:txBody>
        </p:sp>
        <p:sp>
          <p:nvSpPr>
            <p:cNvPr id="32" name="TextBox 31"/>
            <p:cNvSpPr txBox="1"/>
            <p:nvPr/>
          </p:nvSpPr>
          <p:spPr>
            <a:xfrm>
              <a:off x="2198500" y="3124251"/>
              <a:ext cx="746248" cy="276999"/>
            </a:xfrm>
            <a:prstGeom prst="rect">
              <a:avLst/>
            </a:prstGeom>
            <a:noFill/>
          </p:spPr>
          <p:txBody>
            <a:bodyPr wrap="square" rtlCol="0">
              <a:spAutoFit/>
            </a:bodyPr>
            <a:lstStyle/>
            <a:p>
              <a:pPr algn="ctr"/>
              <a:r>
                <a:rPr lang="en-US" sz="1200" b="1" dirty="0"/>
                <a:t>People</a:t>
              </a:r>
            </a:p>
          </p:txBody>
        </p:sp>
        <p:sp>
          <p:nvSpPr>
            <p:cNvPr id="33" name="TextBox 32"/>
            <p:cNvSpPr txBox="1"/>
            <p:nvPr/>
          </p:nvSpPr>
          <p:spPr>
            <a:xfrm>
              <a:off x="3911233" y="3124530"/>
              <a:ext cx="804118" cy="276999"/>
            </a:xfrm>
            <a:prstGeom prst="rect">
              <a:avLst/>
            </a:prstGeom>
            <a:noFill/>
          </p:spPr>
          <p:txBody>
            <a:bodyPr wrap="square" rtlCol="0">
              <a:spAutoFit/>
            </a:bodyPr>
            <a:lstStyle/>
            <a:p>
              <a:pPr algn="ctr"/>
              <a:r>
                <a:rPr lang="en-US" sz="1200" b="1" dirty="0"/>
                <a:t>Process</a:t>
              </a:r>
            </a:p>
          </p:txBody>
        </p:sp>
        <p:sp>
          <p:nvSpPr>
            <p:cNvPr id="34" name="TextBox 33"/>
            <p:cNvSpPr txBox="1"/>
            <p:nvPr/>
          </p:nvSpPr>
          <p:spPr>
            <a:xfrm>
              <a:off x="3002107" y="4054551"/>
              <a:ext cx="818606" cy="276999"/>
            </a:xfrm>
            <a:prstGeom prst="rect">
              <a:avLst/>
            </a:prstGeom>
            <a:noFill/>
          </p:spPr>
          <p:txBody>
            <a:bodyPr wrap="square" rtlCol="0">
              <a:spAutoFit/>
            </a:bodyPr>
            <a:lstStyle/>
            <a:p>
              <a:pPr algn="ctr"/>
              <a:r>
                <a:rPr lang="en-US" sz="1200" b="1" dirty="0"/>
                <a:t>Systems</a:t>
              </a:r>
            </a:p>
          </p:txBody>
        </p:sp>
      </p:grpSp>
    </p:spTree>
    <p:extLst>
      <p:ext uri="{BB962C8B-B14F-4D97-AF65-F5344CB8AC3E}">
        <p14:creationId xmlns:p14="http://schemas.microsoft.com/office/powerpoint/2010/main" val="561632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Management Approach</a:t>
            </a:r>
          </a:p>
        </p:txBody>
      </p:sp>
      <p:sp>
        <p:nvSpPr>
          <p:cNvPr id="3" name="Content Placeholder 2"/>
          <p:cNvSpPr>
            <a:spLocks noGrp="1"/>
          </p:cNvSpPr>
          <p:nvPr>
            <p:ph sz="quarter" idx="14"/>
          </p:nvPr>
        </p:nvSpPr>
        <p:spPr>
          <a:xfrm>
            <a:off x="342901" y="1165979"/>
            <a:ext cx="6172200" cy="3429000"/>
          </a:xfrm>
        </p:spPr>
        <p:txBody>
          <a:bodyPr>
            <a:normAutofit/>
          </a:bodyPr>
          <a:lstStyle/>
          <a:p>
            <a:pPr marL="0" indent="0">
              <a:buNone/>
            </a:pPr>
            <a:r>
              <a:rPr lang="en-US" dirty="0"/>
              <a:t>Practice Facilitation develops and improves:</a:t>
            </a:r>
          </a:p>
          <a:p>
            <a:pPr marL="0" indent="0">
              <a:buNone/>
            </a:pPr>
            <a:endParaRPr lang="en-US" sz="1000" i="1" dirty="0">
              <a:solidFill>
                <a:schemeClr val="accent5">
                  <a:lumMod val="75000"/>
                </a:schemeClr>
              </a:solidFill>
            </a:endParaRPr>
          </a:p>
          <a:p>
            <a:r>
              <a:rPr lang="en-US" dirty="0"/>
              <a:t>People – “Who will do the work?”</a:t>
            </a:r>
          </a:p>
          <a:p>
            <a:r>
              <a:rPr lang="en-US" dirty="0"/>
              <a:t>Processes – “How should/can they do it?”</a:t>
            </a:r>
          </a:p>
          <a:p>
            <a:r>
              <a:rPr lang="en-US" dirty="0"/>
              <a:t>Systems – “With What?”</a:t>
            </a:r>
          </a:p>
          <a:p>
            <a:r>
              <a:rPr lang="en-US" dirty="0"/>
              <a:t>Beliefs – “Why should we do this?”</a:t>
            </a:r>
          </a:p>
          <a:p>
            <a:endParaRPr lang="en-US" sz="1000" dirty="0"/>
          </a:p>
          <a:p>
            <a:pPr marL="0" indent="0">
              <a:buNone/>
            </a:pPr>
            <a:r>
              <a:rPr lang="en-US" dirty="0"/>
              <a:t>And focuses on activities that prioritize quality improvement, patient safety, lowering costs, and empowering consumers – all e-Health priorities.</a:t>
            </a:r>
          </a:p>
          <a:p>
            <a:endParaRPr lang="en-US" i="1" dirty="0">
              <a:solidFill>
                <a:schemeClr val="accent5">
                  <a:lumMod val="75000"/>
                </a:schemeClr>
              </a:solidFill>
            </a:endParaRPr>
          </a:p>
        </p:txBody>
      </p:sp>
      <p:sp>
        <p:nvSpPr>
          <p:cNvPr id="4" name="Slide Number Placeholder 3"/>
          <p:cNvSpPr>
            <a:spLocks noGrp="1"/>
          </p:cNvSpPr>
          <p:nvPr>
            <p:ph type="sldNum" sz="quarter" idx="4"/>
          </p:nvPr>
        </p:nvSpPr>
        <p:spPr/>
        <p:txBody>
          <a:bodyPr/>
          <a:lstStyle/>
          <a:p>
            <a:fld id="{A7826E28-A657-7343-884D-068D75C5033F}" type="slidenum">
              <a:rPr lang="en-US" smtClean="0"/>
              <a:pPr/>
              <a:t>11</a:t>
            </a:fld>
            <a:endParaRPr lang="en-US" dirty="0"/>
          </a:p>
        </p:txBody>
      </p:sp>
    </p:spTree>
    <p:extLst>
      <p:ext uri="{BB962C8B-B14F-4D97-AF65-F5344CB8AC3E}">
        <p14:creationId xmlns:p14="http://schemas.microsoft.com/office/powerpoint/2010/main" val="3487441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Facilitation Program Structure</a:t>
            </a:r>
          </a:p>
        </p:txBody>
      </p:sp>
      <p:sp>
        <p:nvSpPr>
          <p:cNvPr id="3" name="Content Placeholder 2"/>
          <p:cNvSpPr>
            <a:spLocks noGrp="1"/>
          </p:cNvSpPr>
          <p:nvPr>
            <p:ph sz="quarter" idx="14"/>
          </p:nvPr>
        </p:nvSpPr>
        <p:spPr/>
        <p:txBody>
          <a:bodyPr>
            <a:normAutofit/>
          </a:bodyPr>
          <a:lstStyle/>
          <a:p>
            <a:r>
              <a:rPr lang="en-US" dirty="0"/>
              <a:t>Based on AHRQ Curriculum</a:t>
            </a:r>
          </a:p>
          <a:p>
            <a:r>
              <a:rPr lang="en-US" dirty="0"/>
              <a:t>Two-day in-person session led by faculty from MNCPF Consortium members.</a:t>
            </a:r>
          </a:p>
          <a:p>
            <a:r>
              <a:rPr lang="en-US" dirty="0"/>
              <a:t>Eleven weekly tele-seminars with discussion, interactivity and case studies.</a:t>
            </a:r>
          </a:p>
          <a:p>
            <a:r>
              <a:rPr lang="en-US" dirty="0"/>
              <a:t>Practicum: Participants gain real work experience and exposure to practice facilitation activities and concepts. </a:t>
            </a:r>
          </a:p>
          <a:p>
            <a:r>
              <a:rPr lang="en-US" dirty="0"/>
              <a:t>Upon completion of all components, participants earn PF Certificate.</a:t>
            </a:r>
          </a:p>
        </p:txBody>
      </p:sp>
      <p:sp>
        <p:nvSpPr>
          <p:cNvPr id="4" name="Slide Number Placeholder 3"/>
          <p:cNvSpPr>
            <a:spLocks noGrp="1"/>
          </p:cNvSpPr>
          <p:nvPr>
            <p:ph type="sldNum" sz="quarter" idx="4"/>
          </p:nvPr>
        </p:nvSpPr>
        <p:spPr/>
        <p:txBody>
          <a:bodyPr/>
          <a:lstStyle/>
          <a:p>
            <a:fld id="{A7826E28-A657-7343-884D-068D75C5033F}" type="slidenum">
              <a:rPr lang="en-US" smtClean="0"/>
              <a:pPr/>
              <a:t>12</a:t>
            </a:fld>
            <a:endParaRPr lang="en-US" dirty="0"/>
          </a:p>
        </p:txBody>
      </p:sp>
    </p:spTree>
    <p:extLst>
      <p:ext uri="{BB962C8B-B14F-4D97-AF65-F5344CB8AC3E}">
        <p14:creationId xmlns:p14="http://schemas.microsoft.com/office/powerpoint/2010/main" val="257577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EF0A-4626-4C47-8575-9C25DC02EA5B}"/>
              </a:ext>
            </a:extLst>
          </p:cNvPr>
          <p:cNvSpPr>
            <a:spLocks noGrp="1"/>
          </p:cNvSpPr>
          <p:nvPr>
            <p:ph type="title"/>
          </p:nvPr>
        </p:nvSpPr>
        <p:spPr/>
        <p:txBody>
          <a:bodyPr/>
          <a:lstStyle/>
          <a:p>
            <a:r>
              <a:rPr lang="en-US" dirty="0"/>
              <a:t>Two day Session Content</a:t>
            </a:r>
          </a:p>
        </p:txBody>
      </p:sp>
      <p:sp>
        <p:nvSpPr>
          <p:cNvPr id="3" name="Content Placeholder 2">
            <a:extLst>
              <a:ext uri="{FF2B5EF4-FFF2-40B4-BE49-F238E27FC236}">
                <a16:creationId xmlns:a16="http://schemas.microsoft.com/office/drawing/2014/main" id="{95DDD34C-B771-4F75-9D84-515FE8A2E3D9}"/>
              </a:ext>
            </a:extLst>
          </p:cNvPr>
          <p:cNvSpPr>
            <a:spLocks noGrp="1"/>
          </p:cNvSpPr>
          <p:nvPr>
            <p:ph sz="quarter" idx="14"/>
          </p:nvPr>
        </p:nvSpPr>
        <p:spPr/>
        <p:txBody>
          <a:bodyPr/>
          <a:lstStyle/>
          <a:p>
            <a:r>
              <a:rPr lang="en-US" dirty="0"/>
              <a:t>Each session includes lecture, small group activities and sharing/report back a summary to the larger group.</a:t>
            </a:r>
          </a:p>
          <a:p>
            <a:r>
              <a:rPr lang="en-US" dirty="0"/>
              <a:t>Faculty serve as resources to small group activities. </a:t>
            </a:r>
          </a:p>
          <a:p>
            <a:r>
              <a:rPr lang="en-US" dirty="0"/>
              <a:t> 8 faculty presenters from the five consortium organizations and guest industry SMEs.</a:t>
            </a:r>
          </a:p>
          <a:p>
            <a:endParaRPr lang="en-US" dirty="0"/>
          </a:p>
        </p:txBody>
      </p:sp>
      <p:sp>
        <p:nvSpPr>
          <p:cNvPr id="4" name="Slide Number Placeholder 3">
            <a:extLst>
              <a:ext uri="{FF2B5EF4-FFF2-40B4-BE49-F238E27FC236}">
                <a16:creationId xmlns:a16="http://schemas.microsoft.com/office/drawing/2014/main" id="{B404ABCD-518A-46CA-8CAA-6D05458DBC77}"/>
              </a:ext>
            </a:extLst>
          </p:cNvPr>
          <p:cNvSpPr>
            <a:spLocks noGrp="1"/>
          </p:cNvSpPr>
          <p:nvPr>
            <p:ph type="sldNum" sz="quarter" idx="4"/>
          </p:nvPr>
        </p:nvSpPr>
        <p:spPr/>
        <p:txBody>
          <a:bodyPr/>
          <a:lstStyle/>
          <a:p>
            <a:fld id="{A7826E28-A657-7343-884D-068D75C5033F}" type="slidenum">
              <a:rPr lang="en-US" smtClean="0"/>
              <a:pPr/>
              <a:t>13</a:t>
            </a:fld>
            <a:endParaRPr lang="en-US" dirty="0"/>
          </a:p>
        </p:txBody>
      </p:sp>
    </p:spTree>
    <p:extLst>
      <p:ext uri="{BB962C8B-B14F-4D97-AF65-F5344CB8AC3E}">
        <p14:creationId xmlns:p14="http://schemas.microsoft.com/office/powerpoint/2010/main" val="3984703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143C4-D4C0-4FAB-B810-16FC0FB17E0B}"/>
              </a:ext>
            </a:extLst>
          </p:cNvPr>
          <p:cNvSpPr>
            <a:spLocks noGrp="1"/>
          </p:cNvSpPr>
          <p:nvPr>
            <p:ph type="title"/>
          </p:nvPr>
        </p:nvSpPr>
        <p:spPr/>
        <p:txBody>
          <a:bodyPr/>
          <a:lstStyle/>
          <a:p>
            <a:r>
              <a:rPr lang="en-US" dirty="0"/>
              <a:t>Two day Session Content</a:t>
            </a:r>
          </a:p>
        </p:txBody>
      </p:sp>
      <p:sp>
        <p:nvSpPr>
          <p:cNvPr id="3" name="Content Placeholder 2">
            <a:extLst>
              <a:ext uri="{FF2B5EF4-FFF2-40B4-BE49-F238E27FC236}">
                <a16:creationId xmlns:a16="http://schemas.microsoft.com/office/drawing/2014/main" id="{70FC254D-9017-4B8D-AEB7-BCB72F6EF3B2}"/>
              </a:ext>
            </a:extLst>
          </p:cNvPr>
          <p:cNvSpPr>
            <a:spLocks noGrp="1"/>
          </p:cNvSpPr>
          <p:nvPr>
            <p:ph sz="quarter" idx="14"/>
          </p:nvPr>
        </p:nvSpPr>
        <p:spPr/>
        <p:txBody>
          <a:bodyPr/>
          <a:lstStyle/>
          <a:p>
            <a:r>
              <a:rPr lang="en-US" dirty="0"/>
              <a:t>Nine Content Sessions:</a:t>
            </a:r>
          </a:p>
          <a:p>
            <a:pPr lvl="1"/>
            <a:r>
              <a:rPr lang="en-US" dirty="0"/>
              <a:t>Changing Healthcare System</a:t>
            </a:r>
          </a:p>
          <a:p>
            <a:pPr lvl="1"/>
            <a:r>
              <a:rPr lang="en-US" dirty="0"/>
              <a:t>Practice Facilitation Process</a:t>
            </a:r>
          </a:p>
          <a:p>
            <a:pPr lvl="1"/>
            <a:r>
              <a:rPr lang="en-US" dirty="0"/>
              <a:t>Assessing Practices</a:t>
            </a:r>
          </a:p>
          <a:p>
            <a:pPr lvl="1"/>
            <a:r>
              <a:rPr lang="en-US" dirty="0"/>
              <a:t>Using Appreciative Inquiry</a:t>
            </a:r>
          </a:p>
          <a:p>
            <a:pPr lvl="1"/>
            <a:r>
              <a:rPr lang="en-US" dirty="0"/>
              <a:t>Mapping and Redesigning Workflow</a:t>
            </a:r>
          </a:p>
          <a:p>
            <a:pPr lvl="1"/>
            <a:r>
              <a:rPr lang="en-US" dirty="0"/>
              <a:t>Relationship Building</a:t>
            </a:r>
          </a:p>
          <a:p>
            <a:pPr lvl="1"/>
            <a:r>
              <a:rPr lang="en-US" dirty="0"/>
              <a:t>Three Faces of Measurement</a:t>
            </a:r>
          </a:p>
          <a:p>
            <a:pPr lvl="1"/>
            <a:r>
              <a:rPr lang="en-US" dirty="0"/>
              <a:t>Motivational Interviewing</a:t>
            </a:r>
          </a:p>
          <a:p>
            <a:pPr lvl="1"/>
            <a:r>
              <a:rPr lang="en-US" dirty="0"/>
              <a:t>Ready, Set, Go:  Moving Toward Action</a:t>
            </a:r>
          </a:p>
          <a:p>
            <a:pPr marL="342900" lvl="1" indent="0">
              <a:buNone/>
            </a:pPr>
            <a:endParaRPr lang="en-US" dirty="0"/>
          </a:p>
        </p:txBody>
      </p:sp>
      <p:sp>
        <p:nvSpPr>
          <p:cNvPr id="4" name="Slide Number Placeholder 3">
            <a:extLst>
              <a:ext uri="{FF2B5EF4-FFF2-40B4-BE49-F238E27FC236}">
                <a16:creationId xmlns:a16="http://schemas.microsoft.com/office/drawing/2014/main" id="{9E1BB4B5-13DD-4909-B071-3F5FFEB39E66}"/>
              </a:ext>
            </a:extLst>
          </p:cNvPr>
          <p:cNvSpPr>
            <a:spLocks noGrp="1"/>
          </p:cNvSpPr>
          <p:nvPr>
            <p:ph type="sldNum" sz="quarter" idx="4"/>
          </p:nvPr>
        </p:nvSpPr>
        <p:spPr/>
        <p:txBody>
          <a:bodyPr/>
          <a:lstStyle/>
          <a:p>
            <a:fld id="{A7826E28-A657-7343-884D-068D75C5033F}" type="slidenum">
              <a:rPr lang="en-US" smtClean="0"/>
              <a:pPr/>
              <a:t>14</a:t>
            </a:fld>
            <a:endParaRPr lang="en-US" dirty="0"/>
          </a:p>
        </p:txBody>
      </p:sp>
    </p:spTree>
    <p:extLst>
      <p:ext uri="{BB962C8B-B14F-4D97-AF65-F5344CB8AC3E}">
        <p14:creationId xmlns:p14="http://schemas.microsoft.com/office/powerpoint/2010/main" val="3544713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C085-76B9-40E1-AD36-2C46FF25C4BA}"/>
              </a:ext>
            </a:extLst>
          </p:cNvPr>
          <p:cNvSpPr>
            <a:spLocks noGrp="1"/>
          </p:cNvSpPr>
          <p:nvPr>
            <p:ph type="title"/>
          </p:nvPr>
        </p:nvSpPr>
        <p:spPr/>
        <p:txBody>
          <a:bodyPr/>
          <a:lstStyle/>
          <a:p>
            <a:r>
              <a:rPr lang="en-US" dirty="0"/>
              <a:t>Tele-Seminars</a:t>
            </a:r>
          </a:p>
        </p:txBody>
      </p:sp>
      <p:sp>
        <p:nvSpPr>
          <p:cNvPr id="3" name="Content Placeholder 2">
            <a:extLst>
              <a:ext uri="{FF2B5EF4-FFF2-40B4-BE49-F238E27FC236}">
                <a16:creationId xmlns:a16="http://schemas.microsoft.com/office/drawing/2014/main" id="{DEC8DDC5-59EA-4A42-91E0-0B47397F3158}"/>
              </a:ext>
            </a:extLst>
          </p:cNvPr>
          <p:cNvSpPr>
            <a:spLocks noGrp="1"/>
          </p:cNvSpPr>
          <p:nvPr>
            <p:ph sz="quarter" idx="14"/>
          </p:nvPr>
        </p:nvSpPr>
        <p:spPr/>
        <p:txBody>
          <a:bodyPr/>
          <a:lstStyle/>
          <a:p>
            <a:r>
              <a:rPr lang="en-US" dirty="0"/>
              <a:t>11 weekly seminars</a:t>
            </a:r>
          </a:p>
          <a:p>
            <a:r>
              <a:rPr lang="en-US" dirty="0"/>
              <a:t>Pre-work, participation and assignments.</a:t>
            </a:r>
          </a:p>
          <a:p>
            <a:r>
              <a:rPr lang="en-US" dirty="0"/>
              <a:t>Builds on in-person sessions.  </a:t>
            </a:r>
          </a:p>
          <a:p>
            <a:r>
              <a:rPr lang="en-US" dirty="0"/>
              <a:t>Involve graduates as presenters in some sessions. </a:t>
            </a:r>
          </a:p>
          <a:p>
            <a:endParaRPr lang="en-US" dirty="0"/>
          </a:p>
          <a:p>
            <a:endParaRPr lang="en-US" dirty="0"/>
          </a:p>
          <a:p>
            <a:endParaRPr lang="en-US" dirty="0"/>
          </a:p>
          <a:p>
            <a:pPr marL="0" indent="0" algn="ctr">
              <a:buNone/>
            </a:pPr>
            <a:r>
              <a:rPr lang="en-US" dirty="0"/>
              <a:t>(Detailed flyer is available at the conference)</a:t>
            </a:r>
          </a:p>
        </p:txBody>
      </p:sp>
      <p:sp>
        <p:nvSpPr>
          <p:cNvPr id="4" name="Slide Number Placeholder 3">
            <a:extLst>
              <a:ext uri="{FF2B5EF4-FFF2-40B4-BE49-F238E27FC236}">
                <a16:creationId xmlns:a16="http://schemas.microsoft.com/office/drawing/2014/main" id="{9F2ECCD0-D6BF-4674-A832-0B2CA08303C3}"/>
              </a:ext>
            </a:extLst>
          </p:cNvPr>
          <p:cNvSpPr>
            <a:spLocks noGrp="1"/>
          </p:cNvSpPr>
          <p:nvPr>
            <p:ph type="sldNum" sz="quarter" idx="4"/>
          </p:nvPr>
        </p:nvSpPr>
        <p:spPr/>
        <p:txBody>
          <a:bodyPr/>
          <a:lstStyle/>
          <a:p>
            <a:fld id="{A7826E28-A657-7343-884D-068D75C5033F}" type="slidenum">
              <a:rPr lang="en-US" smtClean="0"/>
              <a:pPr/>
              <a:t>15</a:t>
            </a:fld>
            <a:endParaRPr lang="en-US" dirty="0"/>
          </a:p>
        </p:txBody>
      </p:sp>
    </p:spTree>
    <p:extLst>
      <p:ext uri="{BB962C8B-B14F-4D97-AF65-F5344CB8AC3E}">
        <p14:creationId xmlns:p14="http://schemas.microsoft.com/office/powerpoint/2010/main" val="3471657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05A46-225A-46D4-A412-0A1556D7C458}"/>
              </a:ext>
            </a:extLst>
          </p:cNvPr>
          <p:cNvSpPr>
            <a:spLocks noGrp="1"/>
          </p:cNvSpPr>
          <p:nvPr>
            <p:ph type="title"/>
          </p:nvPr>
        </p:nvSpPr>
        <p:spPr/>
        <p:txBody>
          <a:bodyPr/>
          <a:lstStyle/>
          <a:p>
            <a:r>
              <a:rPr lang="en-US" dirty="0"/>
              <a:t>Results </a:t>
            </a:r>
          </a:p>
        </p:txBody>
      </p:sp>
      <p:sp>
        <p:nvSpPr>
          <p:cNvPr id="3" name="Content Placeholder 2">
            <a:extLst>
              <a:ext uri="{FF2B5EF4-FFF2-40B4-BE49-F238E27FC236}">
                <a16:creationId xmlns:a16="http://schemas.microsoft.com/office/drawing/2014/main" id="{208171B8-8B5B-412B-B70A-1D464F32620E}"/>
              </a:ext>
            </a:extLst>
          </p:cNvPr>
          <p:cNvSpPr>
            <a:spLocks noGrp="1"/>
          </p:cNvSpPr>
          <p:nvPr>
            <p:ph sz="quarter" idx="14"/>
          </p:nvPr>
        </p:nvSpPr>
        <p:spPr/>
        <p:txBody>
          <a:bodyPr/>
          <a:lstStyle/>
          <a:p>
            <a:r>
              <a:rPr lang="en-US" dirty="0"/>
              <a:t>Two series completed</a:t>
            </a:r>
          </a:p>
          <a:p>
            <a:r>
              <a:rPr lang="en-US" dirty="0"/>
              <a:t>25 participants from 14 organizations</a:t>
            </a:r>
          </a:p>
          <a:p>
            <a:r>
              <a:rPr lang="en-US" dirty="0"/>
              <a:t>Strong collaboration between public health and primary care</a:t>
            </a:r>
          </a:p>
          <a:p>
            <a:pPr lvl="1"/>
            <a:r>
              <a:rPr lang="en-US" dirty="0"/>
              <a:t>52% of participants are from Public Health Agencies</a:t>
            </a:r>
          </a:p>
          <a:p>
            <a:r>
              <a:rPr lang="en-US" dirty="0"/>
              <a:t>Participants were from throughout Minnesota</a:t>
            </a:r>
          </a:p>
        </p:txBody>
      </p:sp>
      <p:sp>
        <p:nvSpPr>
          <p:cNvPr id="4" name="Slide Number Placeholder 3">
            <a:extLst>
              <a:ext uri="{FF2B5EF4-FFF2-40B4-BE49-F238E27FC236}">
                <a16:creationId xmlns:a16="http://schemas.microsoft.com/office/drawing/2014/main" id="{16A71ED5-83FA-4D19-A4F1-CB738100BE59}"/>
              </a:ext>
            </a:extLst>
          </p:cNvPr>
          <p:cNvSpPr>
            <a:spLocks noGrp="1"/>
          </p:cNvSpPr>
          <p:nvPr>
            <p:ph type="sldNum" sz="quarter" idx="4"/>
          </p:nvPr>
        </p:nvSpPr>
        <p:spPr/>
        <p:txBody>
          <a:bodyPr/>
          <a:lstStyle/>
          <a:p>
            <a:fld id="{A7826E28-A657-7343-884D-068D75C5033F}" type="slidenum">
              <a:rPr lang="en-US" smtClean="0"/>
              <a:pPr/>
              <a:t>16</a:t>
            </a:fld>
            <a:endParaRPr lang="en-US" dirty="0"/>
          </a:p>
        </p:txBody>
      </p:sp>
    </p:spTree>
    <p:extLst>
      <p:ext uri="{BB962C8B-B14F-4D97-AF65-F5344CB8AC3E}">
        <p14:creationId xmlns:p14="http://schemas.microsoft.com/office/powerpoint/2010/main" val="669106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8E5D0-9EBD-4956-AE20-98476EDE86FA}"/>
              </a:ext>
            </a:extLst>
          </p:cNvPr>
          <p:cNvSpPr>
            <a:spLocks noGrp="1"/>
          </p:cNvSpPr>
          <p:nvPr>
            <p:ph type="title"/>
          </p:nvPr>
        </p:nvSpPr>
        <p:spPr/>
        <p:txBody>
          <a:bodyPr/>
          <a:lstStyle/>
          <a:p>
            <a:pPr algn="ctr"/>
            <a:r>
              <a:rPr lang="en-US" dirty="0"/>
              <a:t>Results – Geographic Mix</a:t>
            </a:r>
          </a:p>
        </p:txBody>
      </p:sp>
      <p:sp>
        <p:nvSpPr>
          <p:cNvPr id="4" name="Slide Number Placeholder 3">
            <a:extLst>
              <a:ext uri="{FF2B5EF4-FFF2-40B4-BE49-F238E27FC236}">
                <a16:creationId xmlns:a16="http://schemas.microsoft.com/office/drawing/2014/main" id="{21E61C99-9335-4A8D-9227-593D449B26C6}"/>
              </a:ext>
            </a:extLst>
          </p:cNvPr>
          <p:cNvSpPr>
            <a:spLocks noGrp="1"/>
          </p:cNvSpPr>
          <p:nvPr>
            <p:ph type="sldNum" sz="quarter" idx="4"/>
          </p:nvPr>
        </p:nvSpPr>
        <p:spPr/>
        <p:txBody>
          <a:bodyPr/>
          <a:lstStyle/>
          <a:p>
            <a:fld id="{A7826E28-A657-7343-884D-068D75C5033F}" type="slidenum">
              <a:rPr lang="en-US" smtClean="0"/>
              <a:pPr/>
              <a:t>17</a:t>
            </a:fld>
            <a:endParaRPr lang="en-US" dirty="0"/>
          </a:p>
        </p:txBody>
      </p:sp>
      <p:pic>
        <p:nvPicPr>
          <p:cNvPr id="5" name="Content Placeholder 4">
            <a:extLst>
              <a:ext uri="{FF2B5EF4-FFF2-40B4-BE49-F238E27FC236}">
                <a16:creationId xmlns:a16="http://schemas.microsoft.com/office/drawing/2014/main" id="{EB5F4750-DD4D-42CD-B296-36734BBE01ED}"/>
              </a:ext>
            </a:extLst>
          </p:cNvPr>
          <p:cNvPicPr>
            <a:picLocks noGrp="1"/>
          </p:cNvPicPr>
          <p:nvPr>
            <p:ph sz="quarter" idx="14"/>
          </p:nvPr>
        </p:nvPicPr>
        <p:blipFill rotWithShape="1">
          <a:blip r:embed="rId2"/>
          <a:srcRect l="53713" t="32859" r="19551" b="14530"/>
          <a:stretch/>
        </p:blipFill>
        <p:spPr bwMode="auto">
          <a:xfrm>
            <a:off x="1879695" y="1063229"/>
            <a:ext cx="3097881" cy="3429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59816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Questions?</a:t>
            </a:r>
          </a:p>
        </p:txBody>
      </p:sp>
      <p:sp>
        <p:nvSpPr>
          <p:cNvPr id="7" name="Content Placeholder 6"/>
          <p:cNvSpPr>
            <a:spLocks noGrp="1"/>
          </p:cNvSpPr>
          <p:nvPr>
            <p:ph sz="quarter" idx="14"/>
          </p:nvPr>
        </p:nvSpPr>
        <p:spPr/>
        <p:txBody>
          <a:bodyPr/>
          <a:lstStyle/>
          <a:p>
            <a:r>
              <a:rPr lang="en-US" b="1" dirty="0">
                <a:solidFill>
                  <a:srgbClr val="C00000"/>
                </a:solidFill>
                <a:hlinkClick r:id="rId2"/>
              </a:rPr>
              <a:t>Contact Information: </a:t>
            </a:r>
          </a:p>
          <a:p>
            <a:pPr marL="0" indent="0">
              <a:buNone/>
            </a:pPr>
            <a:endParaRPr lang="en-US" b="1" dirty="0">
              <a:solidFill>
                <a:srgbClr val="C00000"/>
              </a:solidFill>
              <a:hlinkClick r:id="rId2"/>
            </a:endParaRPr>
          </a:p>
          <a:p>
            <a:pPr lvl="1"/>
            <a:r>
              <a:rPr lang="en-US" dirty="0">
                <a:solidFill>
                  <a:srgbClr val="C00000"/>
                </a:solidFill>
                <a:hlinkClick r:id="rId2"/>
              </a:rPr>
              <a:t>www.normandale.edu/ce/classes</a:t>
            </a:r>
            <a:endParaRPr lang="en-US" dirty="0">
              <a:solidFill>
                <a:srgbClr val="C00000"/>
              </a:solidFill>
            </a:endParaRPr>
          </a:p>
          <a:p>
            <a:pPr marL="342900" lvl="1" indent="0">
              <a:buNone/>
            </a:pPr>
            <a:endParaRPr lang="en-US" dirty="0">
              <a:solidFill>
                <a:schemeClr val="tx1">
                  <a:lumMod val="95000"/>
                  <a:lumOff val="5000"/>
                </a:schemeClr>
              </a:solidFill>
            </a:endParaRPr>
          </a:p>
          <a:p>
            <a:pPr lvl="1"/>
            <a:endParaRPr lang="en-US" dirty="0">
              <a:solidFill>
                <a:schemeClr val="tx1">
                  <a:lumMod val="95000"/>
                  <a:lumOff val="5000"/>
                </a:schemeClr>
              </a:solidFill>
            </a:endParaRPr>
          </a:p>
          <a:p>
            <a:pPr lvl="1"/>
            <a:r>
              <a:rPr lang="en-US" dirty="0">
                <a:solidFill>
                  <a:schemeClr val="tx1">
                    <a:lumMod val="95000"/>
                    <a:lumOff val="5000"/>
                  </a:schemeClr>
                </a:solidFill>
              </a:rPr>
              <a:t>Carol J Lange:  </a:t>
            </a:r>
            <a:r>
              <a:rPr lang="en-US" dirty="0">
                <a:solidFill>
                  <a:schemeClr val="tx1">
                    <a:lumMod val="95000"/>
                    <a:lumOff val="5000"/>
                  </a:schemeClr>
                </a:solidFill>
                <a:hlinkClick r:id="rId3"/>
              </a:rPr>
              <a:t>carol.lange@Normandale.edu</a:t>
            </a:r>
            <a:r>
              <a:rPr lang="en-US" dirty="0">
                <a:solidFill>
                  <a:schemeClr val="tx1">
                    <a:lumMod val="95000"/>
                    <a:lumOff val="5000"/>
                  </a:schemeClr>
                </a:solidFill>
              </a:rPr>
              <a:t> or </a:t>
            </a:r>
            <a:r>
              <a:rPr lang="en-US" dirty="0">
                <a:solidFill>
                  <a:schemeClr val="tx1">
                    <a:lumMod val="95000"/>
                    <a:lumOff val="5000"/>
                  </a:schemeClr>
                </a:solidFill>
                <a:hlinkClick r:id="rId4"/>
              </a:rPr>
              <a:t>lange076@umn.edu</a:t>
            </a:r>
            <a:endParaRPr lang="en-US" dirty="0">
              <a:solidFill>
                <a:schemeClr val="tx1">
                  <a:lumMod val="95000"/>
                  <a:lumOff val="5000"/>
                </a:schemeClr>
              </a:solidFill>
            </a:endParaRPr>
          </a:p>
          <a:p>
            <a:pPr lvl="1"/>
            <a:endParaRPr lang="en-US" dirty="0"/>
          </a:p>
          <a:p>
            <a:pPr marL="342900" lvl="1" indent="0">
              <a:buNone/>
            </a:pPr>
            <a:endParaRPr lang="en-US" dirty="0"/>
          </a:p>
        </p:txBody>
      </p:sp>
      <p:sp>
        <p:nvSpPr>
          <p:cNvPr id="5" name="Slide Number Placeholder 4"/>
          <p:cNvSpPr>
            <a:spLocks noGrp="1"/>
          </p:cNvSpPr>
          <p:nvPr>
            <p:ph type="sldNum" sz="quarter" idx="4"/>
          </p:nvPr>
        </p:nvSpPr>
        <p:spPr/>
        <p:txBody>
          <a:bodyPr/>
          <a:lstStyle/>
          <a:p>
            <a:fld id="{A7826E28-A657-7343-884D-068D75C5033F}" type="slidenum">
              <a:rPr lang="en-US" smtClean="0"/>
              <a:pPr/>
              <a:t>18</a:t>
            </a:fld>
            <a:endParaRPr lang="en-US" dirty="0"/>
          </a:p>
        </p:txBody>
      </p:sp>
    </p:spTree>
    <p:extLst>
      <p:ext uri="{BB962C8B-B14F-4D97-AF65-F5344CB8AC3E}">
        <p14:creationId xmlns:p14="http://schemas.microsoft.com/office/powerpoint/2010/main" val="320428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Minnesota Consortium for Practice Facilitation (MNCPF)</a:t>
            </a:r>
          </a:p>
        </p:txBody>
      </p:sp>
      <p:sp>
        <p:nvSpPr>
          <p:cNvPr id="3" name="Content Placeholder 2"/>
          <p:cNvSpPr>
            <a:spLocks noGrp="1"/>
          </p:cNvSpPr>
          <p:nvPr>
            <p:ph sz="quarter" idx="14"/>
          </p:nvPr>
        </p:nvSpPr>
        <p:spPr/>
        <p:txBody>
          <a:bodyPr>
            <a:normAutofit/>
          </a:bodyPr>
          <a:lstStyle/>
          <a:p>
            <a:r>
              <a:rPr lang="en-US" dirty="0"/>
              <a:t>Goal: To build organizational capacity by promoting and enabling continuous improvement activities through practice facilitation. </a:t>
            </a:r>
          </a:p>
          <a:p>
            <a:r>
              <a:rPr lang="en-US" dirty="0"/>
              <a:t>Ultimate goal is to support health care delivery and operations leading to enhanced patient experience, lower costs, and better outcomes. </a:t>
            </a:r>
          </a:p>
          <a:p>
            <a:r>
              <a:rPr lang="en-US" dirty="0"/>
              <a:t>Long-term strategy: Build a network of practice facilitators across the state, region and nationally that collaborate, share and innovate.</a:t>
            </a:r>
          </a:p>
          <a:p>
            <a:r>
              <a:rPr lang="en-US" dirty="0"/>
              <a:t>Work began in 2015.</a:t>
            </a:r>
          </a:p>
          <a:p>
            <a:endParaRPr lang="en-US" dirty="0"/>
          </a:p>
        </p:txBody>
      </p:sp>
      <p:sp>
        <p:nvSpPr>
          <p:cNvPr id="4" name="Slide Number Placeholder 3"/>
          <p:cNvSpPr>
            <a:spLocks noGrp="1"/>
          </p:cNvSpPr>
          <p:nvPr>
            <p:ph type="sldNum" sz="quarter" idx="4"/>
          </p:nvPr>
        </p:nvSpPr>
        <p:spPr/>
        <p:txBody>
          <a:bodyPr/>
          <a:lstStyle/>
          <a:p>
            <a:fld id="{A7826E28-A657-7343-884D-068D75C5033F}" type="slidenum">
              <a:rPr lang="en-US" smtClean="0"/>
              <a:pPr/>
              <a:t>2</a:t>
            </a:fld>
            <a:endParaRPr lang="en-US" dirty="0"/>
          </a:p>
        </p:txBody>
      </p:sp>
    </p:spTree>
    <p:extLst>
      <p:ext uri="{BB962C8B-B14F-4D97-AF65-F5344CB8AC3E}">
        <p14:creationId xmlns:p14="http://schemas.microsoft.com/office/powerpoint/2010/main" val="137914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MNCPF Consortium </a:t>
            </a:r>
            <a:br>
              <a:rPr lang="en-US" dirty="0"/>
            </a:br>
            <a:endParaRPr lang="en-US" dirty="0"/>
          </a:p>
        </p:txBody>
      </p:sp>
      <p:sp>
        <p:nvSpPr>
          <p:cNvPr id="3" name="Content Placeholder 2"/>
          <p:cNvSpPr>
            <a:spLocks noGrp="1"/>
          </p:cNvSpPr>
          <p:nvPr>
            <p:ph sz="quarter" idx="14"/>
          </p:nvPr>
        </p:nvSpPr>
        <p:spPr>
          <a:xfrm>
            <a:off x="342170" y="971550"/>
            <a:ext cx="6172200" cy="3726180"/>
          </a:xfrm>
        </p:spPr>
        <p:txBody>
          <a:bodyPr>
            <a:normAutofit/>
          </a:bodyPr>
          <a:lstStyle/>
          <a:p>
            <a:pPr marL="342900" lvl="1" indent="0">
              <a:lnSpc>
                <a:spcPct val="120000"/>
              </a:lnSpc>
              <a:buNone/>
            </a:pPr>
            <a:r>
              <a:rPr lang="en-US" b="1" dirty="0"/>
              <a:t>FIVE ORGANIZATIONS:  </a:t>
            </a:r>
          </a:p>
          <a:p>
            <a:pPr lvl="1">
              <a:lnSpc>
                <a:spcPct val="120000"/>
              </a:lnSpc>
              <a:buFont typeface="Wingdings" panose="05000000000000000000" pitchFamily="2" charset="2"/>
              <a:buChar char="§"/>
            </a:pPr>
            <a:r>
              <a:rPr lang="en-US" dirty="0"/>
              <a:t>Institute for Clinical Systems Improvement (ICSI) </a:t>
            </a:r>
          </a:p>
          <a:p>
            <a:pPr lvl="1">
              <a:lnSpc>
                <a:spcPct val="120000"/>
              </a:lnSpc>
              <a:buFont typeface="Wingdings" panose="05000000000000000000" pitchFamily="2" charset="2"/>
              <a:buChar char="§"/>
            </a:pPr>
            <a:r>
              <a:rPr lang="en-US" dirty="0"/>
              <a:t>Minnesota Department of Health</a:t>
            </a:r>
          </a:p>
          <a:p>
            <a:pPr lvl="1">
              <a:lnSpc>
                <a:spcPct val="120000"/>
              </a:lnSpc>
              <a:buFont typeface="Wingdings" panose="05000000000000000000" pitchFamily="2" charset="2"/>
              <a:buChar char="§"/>
            </a:pPr>
            <a:r>
              <a:rPr lang="en-US" dirty="0" err="1"/>
              <a:t>Normandale</a:t>
            </a:r>
            <a:r>
              <a:rPr lang="en-US" dirty="0"/>
              <a:t> Community College</a:t>
            </a:r>
          </a:p>
          <a:p>
            <a:pPr lvl="1">
              <a:lnSpc>
                <a:spcPct val="120000"/>
              </a:lnSpc>
              <a:buFont typeface="Wingdings" panose="05000000000000000000" pitchFamily="2" charset="2"/>
              <a:buChar char="§"/>
            </a:pPr>
            <a:r>
              <a:rPr lang="en-US" dirty="0" err="1"/>
              <a:t>Stratis</a:t>
            </a:r>
            <a:r>
              <a:rPr lang="en-US" dirty="0"/>
              <a:t> Health</a:t>
            </a:r>
          </a:p>
          <a:p>
            <a:pPr lvl="1">
              <a:lnSpc>
                <a:spcPct val="120000"/>
              </a:lnSpc>
              <a:buFont typeface="Wingdings" panose="05000000000000000000" pitchFamily="2" charset="2"/>
              <a:buChar char="§"/>
            </a:pPr>
            <a:r>
              <a:rPr lang="en-US" dirty="0"/>
              <a:t>University of Minnesota Medical School – Department of Family Medicine and Community Health</a:t>
            </a:r>
          </a:p>
          <a:p>
            <a:pPr marL="342900" lvl="1" indent="0">
              <a:buNone/>
            </a:pPr>
            <a:endParaRPr lang="en-US" dirty="0"/>
          </a:p>
          <a:p>
            <a:pPr marL="342900" lvl="1" indent="0">
              <a:buNone/>
            </a:pPr>
            <a:endParaRPr lang="en-US" dirty="0"/>
          </a:p>
          <a:p>
            <a:pPr marL="342900" lvl="1" indent="0">
              <a:buNone/>
            </a:pPr>
            <a:endParaRPr lang="en-US" dirty="0"/>
          </a:p>
        </p:txBody>
      </p:sp>
      <p:sp>
        <p:nvSpPr>
          <p:cNvPr id="4" name="Slide Number Placeholder 3"/>
          <p:cNvSpPr>
            <a:spLocks noGrp="1"/>
          </p:cNvSpPr>
          <p:nvPr>
            <p:ph type="sldNum" sz="quarter" idx="4"/>
          </p:nvPr>
        </p:nvSpPr>
        <p:spPr/>
        <p:txBody>
          <a:bodyPr/>
          <a:lstStyle/>
          <a:p>
            <a:fld id="{A7826E28-A657-7343-884D-068D75C5033F}" type="slidenum">
              <a:rPr lang="en-US" smtClean="0"/>
              <a:pPr/>
              <a:t>3</a:t>
            </a:fld>
            <a:endParaRPr lang="en-US" dirty="0"/>
          </a:p>
        </p:txBody>
      </p:sp>
    </p:spTree>
    <p:extLst>
      <p:ext uri="{BB962C8B-B14F-4D97-AF65-F5344CB8AC3E}">
        <p14:creationId xmlns:p14="http://schemas.microsoft.com/office/powerpoint/2010/main" val="295454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MNCPF Consortium Members</a:t>
            </a:r>
          </a:p>
        </p:txBody>
      </p:sp>
      <p:sp>
        <p:nvSpPr>
          <p:cNvPr id="3" name="Content Placeholder 2"/>
          <p:cNvSpPr>
            <a:spLocks noGrp="1"/>
          </p:cNvSpPr>
          <p:nvPr>
            <p:ph sz="quarter" idx="14"/>
          </p:nvPr>
        </p:nvSpPr>
        <p:spPr/>
        <p:txBody>
          <a:bodyPr>
            <a:normAutofit/>
          </a:bodyPr>
          <a:lstStyle/>
          <a:p>
            <a:pPr marL="342900" lvl="1" indent="0">
              <a:lnSpc>
                <a:spcPct val="120000"/>
              </a:lnSpc>
              <a:buNone/>
            </a:pPr>
            <a:r>
              <a:rPr lang="en-US" b="1" dirty="0"/>
              <a:t>Institute for Clinical Systems Improvement (ICSI) </a:t>
            </a:r>
          </a:p>
          <a:p>
            <a:pPr lvl="1">
              <a:lnSpc>
                <a:spcPct val="120000"/>
              </a:lnSpc>
              <a:buFont typeface="Wingdings" panose="05000000000000000000" pitchFamily="2" charset="2"/>
              <a:buChar char="§"/>
            </a:pPr>
            <a:r>
              <a:rPr lang="en-US" dirty="0"/>
              <a:t>Mission:  champion the cause of health care quality and to accelerate improvement in the value of the health care delivered to the populations served by our medical group members and health plan sponsors.</a:t>
            </a:r>
          </a:p>
          <a:p>
            <a:pPr lvl="1">
              <a:lnSpc>
                <a:spcPct val="120000"/>
              </a:lnSpc>
              <a:buFont typeface="Wingdings" panose="05000000000000000000" pitchFamily="2" charset="2"/>
              <a:buChar char="§"/>
            </a:pPr>
            <a:r>
              <a:rPr lang="en-US" dirty="0"/>
              <a:t>More information:  </a:t>
            </a:r>
            <a:r>
              <a:rPr lang="en-US" dirty="0">
                <a:hlinkClick r:id="rId2"/>
              </a:rPr>
              <a:t>www.icsi.org</a:t>
            </a:r>
            <a:endParaRPr lang="en-US" dirty="0"/>
          </a:p>
          <a:p>
            <a:pPr lvl="1">
              <a:lnSpc>
                <a:spcPct val="120000"/>
              </a:lnSpc>
              <a:buFont typeface="Wingdings" panose="05000000000000000000" pitchFamily="2" charset="2"/>
              <a:buChar char="§"/>
            </a:pPr>
            <a:endParaRPr lang="en-US" dirty="0"/>
          </a:p>
          <a:p>
            <a:pPr marL="514350" lvl="2" indent="0">
              <a:lnSpc>
                <a:spcPct val="120000"/>
              </a:lnSpc>
              <a:buNone/>
            </a:pPr>
            <a:endParaRPr lang="en-US" dirty="0"/>
          </a:p>
          <a:p>
            <a:pPr marL="342900" lvl="1" indent="0">
              <a:buNone/>
            </a:pPr>
            <a:endParaRPr lang="en-US" dirty="0"/>
          </a:p>
        </p:txBody>
      </p:sp>
      <p:sp>
        <p:nvSpPr>
          <p:cNvPr id="4" name="Slide Number Placeholder 3"/>
          <p:cNvSpPr>
            <a:spLocks noGrp="1"/>
          </p:cNvSpPr>
          <p:nvPr>
            <p:ph type="sldNum" sz="quarter" idx="4"/>
          </p:nvPr>
        </p:nvSpPr>
        <p:spPr/>
        <p:txBody>
          <a:bodyPr/>
          <a:lstStyle/>
          <a:p>
            <a:fld id="{A7826E28-A657-7343-884D-068D75C5033F}" type="slidenum">
              <a:rPr lang="en-US" smtClean="0"/>
              <a:pPr/>
              <a:t>4</a:t>
            </a:fld>
            <a:endParaRPr lang="en-US" dirty="0"/>
          </a:p>
        </p:txBody>
      </p:sp>
      <p:pic>
        <p:nvPicPr>
          <p:cNvPr id="5" name="image10.jpeg">
            <a:extLst>
              <a:ext uri="{FF2B5EF4-FFF2-40B4-BE49-F238E27FC236}">
                <a16:creationId xmlns:a16="http://schemas.microsoft.com/office/drawing/2014/main" id="{A0B81E78-60C2-4155-8DEB-A39C44BDC0AA}"/>
              </a:ext>
            </a:extLst>
          </p:cNvPr>
          <p:cNvPicPr/>
          <p:nvPr/>
        </p:nvPicPr>
        <p:blipFill>
          <a:blip r:embed="rId3" cstate="print"/>
          <a:stretch>
            <a:fillRect/>
          </a:stretch>
        </p:blipFill>
        <p:spPr>
          <a:xfrm>
            <a:off x="1600200" y="3943350"/>
            <a:ext cx="3124200" cy="609600"/>
          </a:xfrm>
          <a:prstGeom prst="rect">
            <a:avLst/>
          </a:prstGeom>
        </p:spPr>
      </p:pic>
    </p:spTree>
    <p:extLst>
      <p:ext uri="{BB962C8B-B14F-4D97-AF65-F5344CB8AC3E}">
        <p14:creationId xmlns:p14="http://schemas.microsoft.com/office/powerpoint/2010/main" val="306574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MNCPF Consortium Members</a:t>
            </a:r>
          </a:p>
        </p:txBody>
      </p:sp>
      <p:sp>
        <p:nvSpPr>
          <p:cNvPr id="3" name="Content Placeholder 2"/>
          <p:cNvSpPr>
            <a:spLocks noGrp="1"/>
          </p:cNvSpPr>
          <p:nvPr>
            <p:ph sz="quarter" idx="14"/>
          </p:nvPr>
        </p:nvSpPr>
        <p:spPr/>
        <p:txBody>
          <a:bodyPr>
            <a:normAutofit/>
          </a:bodyPr>
          <a:lstStyle/>
          <a:p>
            <a:pPr marL="342900" lvl="1" indent="0">
              <a:lnSpc>
                <a:spcPct val="120000"/>
              </a:lnSpc>
              <a:buNone/>
            </a:pPr>
            <a:r>
              <a:rPr lang="en-US" b="1" dirty="0"/>
              <a:t>Minnesota Department of Health</a:t>
            </a:r>
          </a:p>
          <a:p>
            <a:pPr lvl="1">
              <a:lnSpc>
                <a:spcPct val="120000"/>
              </a:lnSpc>
            </a:pPr>
            <a:r>
              <a:rPr lang="en-US" dirty="0"/>
              <a:t>SIM grant leadership supported PF role</a:t>
            </a:r>
          </a:p>
          <a:p>
            <a:pPr lvl="1">
              <a:lnSpc>
                <a:spcPct val="120000"/>
              </a:lnSpc>
            </a:pPr>
            <a:r>
              <a:rPr lang="en-US" dirty="0"/>
              <a:t>Minnesota Immunization Information Connection</a:t>
            </a:r>
          </a:p>
          <a:p>
            <a:pPr lvl="1">
              <a:lnSpc>
                <a:spcPct val="120000"/>
              </a:lnSpc>
            </a:pPr>
            <a:r>
              <a:rPr lang="en-US" dirty="0"/>
              <a:t>Variety of projects promoting primary care-public health collaboration</a:t>
            </a:r>
          </a:p>
          <a:p>
            <a:pPr lvl="1">
              <a:lnSpc>
                <a:spcPct val="120000"/>
              </a:lnSpc>
            </a:pPr>
            <a:endParaRPr lang="en-US" b="1" dirty="0"/>
          </a:p>
          <a:p>
            <a:pPr marL="342900" lvl="1" indent="0">
              <a:lnSpc>
                <a:spcPct val="120000"/>
              </a:lnSpc>
              <a:buNone/>
            </a:pPr>
            <a:endParaRPr lang="en-US" b="1" dirty="0"/>
          </a:p>
          <a:p>
            <a:pPr marL="342900" lvl="1" indent="0">
              <a:buNone/>
            </a:pPr>
            <a:endParaRPr lang="en-US" dirty="0"/>
          </a:p>
          <a:p>
            <a:pPr marL="342900" lvl="1" indent="0">
              <a:buNone/>
            </a:pPr>
            <a:endParaRPr lang="en-US" dirty="0"/>
          </a:p>
          <a:p>
            <a:pPr marL="342900" lvl="1" indent="0">
              <a:buNone/>
            </a:pPr>
            <a:endParaRPr lang="en-US" dirty="0"/>
          </a:p>
        </p:txBody>
      </p:sp>
      <p:sp>
        <p:nvSpPr>
          <p:cNvPr id="4" name="Slide Number Placeholder 3"/>
          <p:cNvSpPr>
            <a:spLocks noGrp="1"/>
          </p:cNvSpPr>
          <p:nvPr>
            <p:ph type="sldNum" sz="quarter" idx="4"/>
          </p:nvPr>
        </p:nvSpPr>
        <p:spPr/>
        <p:txBody>
          <a:bodyPr/>
          <a:lstStyle/>
          <a:p>
            <a:fld id="{A7826E28-A657-7343-884D-068D75C5033F}" type="slidenum">
              <a:rPr lang="en-US" smtClean="0"/>
              <a:pPr/>
              <a:t>5</a:t>
            </a:fld>
            <a:endParaRPr lang="en-US" dirty="0"/>
          </a:p>
        </p:txBody>
      </p:sp>
      <p:pic>
        <p:nvPicPr>
          <p:cNvPr id="5" name="image13.png" descr="I:\Inet\Private\Continuing_Ed\Health IT\Practice Facilitator Program\Marketing\Logos\MDH Logos\logoMDH_bk_150.png">
            <a:extLst>
              <a:ext uri="{FF2B5EF4-FFF2-40B4-BE49-F238E27FC236}">
                <a16:creationId xmlns:a16="http://schemas.microsoft.com/office/drawing/2014/main" id="{0B5B726C-6824-4D51-B55F-C89DCAF7FC3A}"/>
              </a:ext>
            </a:extLst>
          </p:cNvPr>
          <p:cNvPicPr/>
          <p:nvPr/>
        </p:nvPicPr>
        <p:blipFill>
          <a:blip r:embed="rId3" cstate="print"/>
          <a:stretch>
            <a:fillRect/>
          </a:stretch>
        </p:blipFill>
        <p:spPr>
          <a:xfrm>
            <a:off x="2133600" y="3562350"/>
            <a:ext cx="2376805" cy="762000"/>
          </a:xfrm>
          <a:prstGeom prst="rect">
            <a:avLst/>
          </a:prstGeom>
        </p:spPr>
      </p:pic>
    </p:spTree>
    <p:extLst>
      <p:ext uri="{BB962C8B-B14F-4D97-AF65-F5344CB8AC3E}">
        <p14:creationId xmlns:p14="http://schemas.microsoft.com/office/powerpoint/2010/main" val="30932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ABF5-E9B7-4736-8880-657EF850D916}"/>
              </a:ext>
            </a:extLst>
          </p:cNvPr>
          <p:cNvSpPr>
            <a:spLocks noGrp="1"/>
          </p:cNvSpPr>
          <p:nvPr>
            <p:ph type="title"/>
          </p:nvPr>
        </p:nvSpPr>
        <p:spPr/>
        <p:txBody>
          <a:bodyPr/>
          <a:lstStyle/>
          <a:p>
            <a:r>
              <a:rPr lang="en-US" dirty="0"/>
              <a:t>MNCPF Consortium Members</a:t>
            </a:r>
          </a:p>
        </p:txBody>
      </p:sp>
      <p:sp>
        <p:nvSpPr>
          <p:cNvPr id="3" name="Content Placeholder 2">
            <a:extLst>
              <a:ext uri="{FF2B5EF4-FFF2-40B4-BE49-F238E27FC236}">
                <a16:creationId xmlns:a16="http://schemas.microsoft.com/office/drawing/2014/main" id="{7D018E5A-2F42-4AA8-81E3-0574BE56E50E}"/>
              </a:ext>
            </a:extLst>
          </p:cNvPr>
          <p:cNvSpPr>
            <a:spLocks noGrp="1"/>
          </p:cNvSpPr>
          <p:nvPr>
            <p:ph sz="quarter" idx="14"/>
          </p:nvPr>
        </p:nvSpPr>
        <p:spPr>
          <a:xfrm>
            <a:off x="457200" y="1165979"/>
            <a:ext cx="6172200" cy="3429000"/>
          </a:xfrm>
        </p:spPr>
        <p:txBody>
          <a:bodyPr>
            <a:normAutofit/>
          </a:bodyPr>
          <a:lstStyle/>
          <a:p>
            <a:pPr marL="0" indent="0">
              <a:buNone/>
            </a:pPr>
            <a:r>
              <a:rPr lang="en-US" sz="1800" b="1" dirty="0"/>
              <a:t>Normandale Community College</a:t>
            </a:r>
          </a:p>
          <a:p>
            <a:r>
              <a:rPr lang="en-US" sz="1800" dirty="0"/>
              <a:t>Part of Normandale’s mission of supporting healthcare workforce development.</a:t>
            </a:r>
          </a:p>
          <a:p>
            <a:r>
              <a:rPr lang="en-US" sz="1800" dirty="0"/>
              <a:t>Partner to program curriculum development, delivery, evaluation, credentialing and financials.</a:t>
            </a:r>
          </a:p>
          <a:p>
            <a:r>
              <a:rPr lang="en-US" sz="1800" dirty="0"/>
              <a:t>National leader in Health IT training and development</a:t>
            </a:r>
          </a:p>
          <a:p>
            <a:r>
              <a:rPr lang="en-US" sz="1800" dirty="0"/>
              <a:t>More information: </a:t>
            </a:r>
            <a:r>
              <a:rPr lang="en-US" sz="1800" dirty="0">
                <a:hlinkClick r:id="rId2"/>
              </a:rPr>
              <a:t>www.normandale.edu/ce</a:t>
            </a:r>
            <a:r>
              <a:rPr lang="en-US" sz="1800" dirty="0"/>
              <a:t> </a:t>
            </a:r>
          </a:p>
        </p:txBody>
      </p:sp>
      <p:sp>
        <p:nvSpPr>
          <p:cNvPr id="4" name="Slide Number Placeholder 3">
            <a:extLst>
              <a:ext uri="{FF2B5EF4-FFF2-40B4-BE49-F238E27FC236}">
                <a16:creationId xmlns:a16="http://schemas.microsoft.com/office/drawing/2014/main" id="{FB2344AB-933A-4C4B-A2D8-1BA8D44455C2}"/>
              </a:ext>
            </a:extLst>
          </p:cNvPr>
          <p:cNvSpPr>
            <a:spLocks noGrp="1"/>
          </p:cNvSpPr>
          <p:nvPr>
            <p:ph type="sldNum" sz="quarter" idx="4"/>
          </p:nvPr>
        </p:nvSpPr>
        <p:spPr/>
        <p:txBody>
          <a:bodyPr/>
          <a:lstStyle/>
          <a:p>
            <a:fld id="{A7826E28-A657-7343-884D-068D75C5033F}" type="slidenum">
              <a:rPr lang="en-US" smtClean="0"/>
              <a:pPr/>
              <a:t>6</a:t>
            </a:fld>
            <a:endParaRPr lang="en-US" dirty="0"/>
          </a:p>
        </p:txBody>
      </p:sp>
      <p:pic>
        <p:nvPicPr>
          <p:cNvPr id="5" name="image12.jpeg">
            <a:extLst>
              <a:ext uri="{FF2B5EF4-FFF2-40B4-BE49-F238E27FC236}">
                <a16:creationId xmlns:a16="http://schemas.microsoft.com/office/drawing/2014/main" id="{5397183D-80E9-42F8-8D69-FF35394A4749}"/>
              </a:ext>
            </a:extLst>
          </p:cNvPr>
          <p:cNvPicPr/>
          <p:nvPr/>
        </p:nvPicPr>
        <p:blipFill>
          <a:blip r:embed="rId3" cstate="print"/>
          <a:stretch>
            <a:fillRect/>
          </a:stretch>
        </p:blipFill>
        <p:spPr>
          <a:xfrm>
            <a:off x="2362200" y="3657600"/>
            <a:ext cx="1921510" cy="830580"/>
          </a:xfrm>
          <a:prstGeom prst="rect">
            <a:avLst/>
          </a:prstGeom>
        </p:spPr>
      </p:pic>
    </p:spTree>
    <p:extLst>
      <p:ext uri="{BB962C8B-B14F-4D97-AF65-F5344CB8AC3E}">
        <p14:creationId xmlns:p14="http://schemas.microsoft.com/office/powerpoint/2010/main" val="73137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7ABF5-E9B7-4736-8880-657EF850D916}"/>
              </a:ext>
            </a:extLst>
          </p:cNvPr>
          <p:cNvSpPr>
            <a:spLocks noGrp="1"/>
          </p:cNvSpPr>
          <p:nvPr>
            <p:ph type="title"/>
          </p:nvPr>
        </p:nvSpPr>
        <p:spPr/>
        <p:txBody>
          <a:bodyPr/>
          <a:lstStyle/>
          <a:p>
            <a:r>
              <a:rPr lang="en-US" dirty="0"/>
              <a:t>MNCPF Consortium Members</a:t>
            </a:r>
          </a:p>
        </p:txBody>
      </p:sp>
      <p:sp>
        <p:nvSpPr>
          <p:cNvPr id="3" name="Content Placeholder 2">
            <a:extLst>
              <a:ext uri="{FF2B5EF4-FFF2-40B4-BE49-F238E27FC236}">
                <a16:creationId xmlns:a16="http://schemas.microsoft.com/office/drawing/2014/main" id="{7D018E5A-2F42-4AA8-81E3-0574BE56E50E}"/>
              </a:ext>
            </a:extLst>
          </p:cNvPr>
          <p:cNvSpPr>
            <a:spLocks noGrp="1"/>
          </p:cNvSpPr>
          <p:nvPr>
            <p:ph sz="quarter" idx="14"/>
          </p:nvPr>
        </p:nvSpPr>
        <p:spPr>
          <a:xfrm>
            <a:off x="645298" y="1200150"/>
            <a:ext cx="5906230" cy="3659144"/>
          </a:xfrm>
        </p:spPr>
        <p:txBody>
          <a:bodyPr>
            <a:normAutofit/>
          </a:bodyPr>
          <a:lstStyle/>
          <a:p>
            <a:pPr marL="0" indent="0">
              <a:buNone/>
            </a:pPr>
            <a:r>
              <a:rPr lang="en-US" sz="1800" b="1" dirty="0" err="1"/>
              <a:t>Stratis</a:t>
            </a:r>
            <a:r>
              <a:rPr lang="en-US" sz="1800" b="1" dirty="0"/>
              <a:t> Health</a:t>
            </a:r>
          </a:p>
          <a:p>
            <a:r>
              <a:rPr lang="en-US" sz="1800" dirty="0"/>
              <a:t>Works locally to achieve national health care quality goals, through </a:t>
            </a:r>
            <a:r>
              <a:rPr lang="en-US" sz="1800" dirty="0">
                <a:hlinkClick r:id="rId2"/>
              </a:rPr>
              <a:t>Lake Superior Quality Innovation Network</a:t>
            </a:r>
            <a:r>
              <a:rPr lang="en-US" sz="1800" dirty="0"/>
              <a:t> – the Medicare Quality Innovation Network - Quality Improvement Organization (QIN-QIO) which serves Minnesota, Michigan, and Wisconsin. </a:t>
            </a:r>
          </a:p>
          <a:p>
            <a:r>
              <a:rPr lang="en-US" sz="1800" dirty="0"/>
              <a:t>More information:  www.Stratishealth.org</a:t>
            </a:r>
          </a:p>
          <a:p>
            <a:pPr marL="0" indent="0">
              <a:buNone/>
            </a:pPr>
            <a:endParaRPr lang="en-US" sz="1800" dirty="0"/>
          </a:p>
        </p:txBody>
      </p:sp>
      <p:sp>
        <p:nvSpPr>
          <p:cNvPr id="4" name="Slide Number Placeholder 3">
            <a:extLst>
              <a:ext uri="{FF2B5EF4-FFF2-40B4-BE49-F238E27FC236}">
                <a16:creationId xmlns:a16="http://schemas.microsoft.com/office/drawing/2014/main" id="{FB2344AB-933A-4C4B-A2D8-1BA8D44455C2}"/>
              </a:ext>
            </a:extLst>
          </p:cNvPr>
          <p:cNvSpPr>
            <a:spLocks noGrp="1"/>
          </p:cNvSpPr>
          <p:nvPr>
            <p:ph type="sldNum" sz="quarter" idx="4"/>
          </p:nvPr>
        </p:nvSpPr>
        <p:spPr/>
        <p:txBody>
          <a:bodyPr/>
          <a:lstStyle/>
          <a:p>
            <a:fld id="{A7826E28-A657-7343-884D-068D75C5033F}" type="slidenum">
              <a:rPr lang="en-US" smtClean="0"/>
              <a:pPr/>
              <a:t>7</a:t>
            </a:fld>
            <a:endParaRPr lang="en-US" dirty="0"/>
          </a:p>
        </p:txBody>
      </p:sp>
      <p:pic>
        <p:nvPicPr>
          <p:cNvPr id="5" name="image11.png">
            <a:extLst>
              <a:ext uri="{FF2B5EF4-FFF2-40B4-BE49-F238E27FC236}">
                <a16:creationId xmlns:a16="http://schemas.microsoft.com/office/drawing/2014/main" id="{BAC8D45F-7B59-4F71-991B-301FE1F5FEEE}"/>
              </a:ext>
            </a:extLst>
          </p:cNvPr>
          <p:cNvPicPr/>
          <p:nvPr/>
        </p:nvPicPr>
        <p:blipFill>
          <a:blip r:embed="rId3" cstate="print"/>
          <a:stretch>
            <a:fillRect/>
          </a:stretch>
        </p:blipFill>
        <p:spPr>
          <a:xfrm>
            <a:off x="2514600" y="3790950"/>
            <a:ext cx="1575975" cy="791845"/>
          </a:xfrm>
          <a:prstGeom prst="rect">
            <a:avLst/>
          </a:prstGeom>
        </p:spPr>
      </p:pic>
    </p:spTree>
    <p:extLst>
      <p:ext uri="{BB962C8B-B14F-4D97-AF65-F5344CB8AC3E}">
        <p14:creationId xmlns:p14="http://schemas.microsoft.com/office/powerpoint/2010/main" val="276476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311F5-F57E-4805-B899-FFF9823313E7}"/>
              </a:ext>
            </a:extLst>
          </p:cNvPr>
          <p:cNvSpPr>
            <a:spLocks noGrp="1"/>
          </p:cNvSpPr>
          <p:nvPr>
            <p:ph type="title"/>
          </p:nvPr>
        </p:nvSpPr>
        <p:spPr/>
        <p:txBody>
          <a:bodyPr/>
          <a:lstStyle/>
          <a:p>
            <a:r>
              <a:rPr lang="en-US" dirty="0"/>
              <a:t>MNCPF Consortium Members</a:t>
            </a:r>
          </a:p>
        </p:txBody>
      </p:sp>
      <p:pic>
        <p:nvPicPr>
          <p:cNvPr id="2050" name="Picture 2" descr="University of Minnesota block M and wordmark">
            <a:hlinkClick r:id="rId3" tooltip="University of Minnesota homepage"/>
            <a:extLst>
              <a:ext uri="{FF2B5EF4-FFF2-40B4-BE49-F238E27FC236}">
                <a16:creationId xmlns:a16="http://schemas.microsoft.com/office/drawing/2014/main" id="{10866EDB-37E6-415C-ADA7-8E3925579FCB}"/>
              </a:ext>
            </a:extLst>
          </p:cNvPr>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tretch>
            <a:fillRect/>
          </a:stretch>
        </p:blipFill>
        <p:spPr bwMode="auto">
          <a:xfrm>
            <a:off x="609600" y="3486150"/>
            <a:ext cx="5486400" cy="7048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7D9707E-2F5F-4B2B-81F2-CB4AF19A174C}"/>
              </a:ext>
            </a:extLst>
          </p:cNvPr>
          <p:cNvSpPr>
            <a:spLocks noGrp="1"/>
          </p:cNvSpPr>
          <p:nvPr>
            <p:ph type="sldNum" sz="quarter" idx="4"/>
          </p:nvPr>
        </p:nvSpPr>
        <p:spPr/>
        <p:txBody>
          <a:bodyPr/>
          <a:lstStyle/>
          <a:p>
            <a:fld id="{A7826E28-A657-7343-884D-068D75C5033F}" type="slidenum">
              <a:rPr lang="en-US" smtClean="0"/>
              <a:pPr/>
              <a:t>8</a:t>
            </a:fld>
            <a:endParaRPr lang="en-US" dirty="0"/>
          </a:p>
        </p:txBody>
      </p:sp>
      <p:sp>
        <p:nvSpPr>
          <p:cNvPr id="5" name="Rectangle 4">
            <a:extLst>
              <a:ext uri="{FF2B5EF4-FFF2-40B4-BE49-F238E27FC236}">
                <a16:creationId xmlns:a16="http://schemas.microsoft.com/office/drawing/2014/main" id="{D17E36DE-5A70-4B40-A47A-C711FCCD0B69}"/>
              </a:ext>
            </a:extLst>
          </p:cNvPr>
          <p:cNvSpPr/>
          <p:nvPr/>
        </p:nvSpPr>
        <p:spPr>
          <a:xfrm>
            <a:off x="457200" y="1279089"/>
            <a:ext cx="5943600" cy="1477328"/>
          </a:xfrm>
          <a:prstGeom prst="rect">
            <a:avLst/>
          </a:prstGeom>
        </p:spPr>
        <p:txBody>
          <a:bodyPr wrap="square">
            <a:spAutoFit/>
          </a:bodyPr>
          <a:lstStyle/>
          <a:p>
            <a:r>
              <a:rPr lang="en-US" b="1" dirty="0"/>
              <a:t>Family Medicine and Community Health</a:t>
            </a:r>
          </a:p>
          <a:p>
            <a:r>
              <a:rPr lang="en-US" b="1" dirty="0"/>
              <a:t>University of Minnesota Medical School</a:t>
            </a:r>
          </a:p>
          <a:p>
            <a:endParaRPr lang="en-US" b="1" dirty="0"/>
          </a:p>
          <a:p>
            <a:pPr marL="285750" indent="-285750">
              <a:buFont typeface="Arial" panose="020B0604020202020204" pitchFamily="34" charset="0"/>
              <a:buChar char="•"/>
            </a:pPr>
            <a:r>
              <a:rPr lang="en-US" dirty="0"/>
              <a:t>Link to research and researchers </a:t>
            </a:r>
          </a:p>
          <a:p>
            <a:pPr marL="285750" indent="-285750">
              <a:buFont typeface="Arial" panose="020B0604020202020204" pitchFamily="34" charset="0"/>
              <a:buChar char="•"/>
            </a:pPr>
            <a:r>
              <a:rPr lang="en-US" dirty="0"/>
              <a:t>Over 15 years experience using practice facilitation.</a:t>
            </a:r>
          </a:p>
        </p:txBody>
      </p:sp>
    </p:spTree>
    <p:extLst>
      <p:ext uri="{BB962C8B-B14F-4D97-AF65-F5344CB8AC3E}">
        <p14:creationId xmlns:p14="http://schemas.microsoft.com/office/powerpoint/2010/main" val="232631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Overarching Competency Themes</a:t>
            </a:r>
          </a:p>
        </p:txBody>
      </p:sp>
      <p:sp>
        <p:nvSpPr>
          <p:cNvPr id="3" name="Content Placeholder 2"/>
          <p:cNvSpPr>
            <a:spLocks noGrp="1"/>
          </p:cNvSpPr>
          <p:nvPr>
            <p:ph sz="quarter" idx="14"/>
          </p:nvPr>
        </p:nvSpPr>
        <p:spPr>
          <a:xfrm>
            <a:off x="342170" y="971550"/>
            <a:ext cx="6172200" cy="3726180"/>
          </a:xfrm>
        </p:spPr>
        <p:txBody>
          <a:bodyPr>
            <a:normAutofit lnSpcReduction="10000"/>
          </a:bodyPr>
          <a:lstStyle/>
          <a:p>
            <a:r>
              <a:rPr lang="en-US" dirty="0"/>
              <a:t>Systems Thinking</a:t>
            </a:r>
          </a:p>
          <a:p>
            <a:pPr lvl="1">
              <a:buFont typeface="Courier New" panose="02070309020205020404" pitchFamily="49" charset="0"/>
              <a:buChar char="o"/>
            </a:pPr>
            <a:r>
              <a:rPr lang="en-US" dirty="0"/>
              <a:t> Analyst/Consultant</a:t>
            </a:r>
          </a:p>
          <a:p>
            <a:pPr lvl="1">
              <a:buFont typeface="Courier New" panose="02070309020205020404" pitchFamily="49" charset="0"/>
              <a:buChar char="o"/>
            </a:pPr>
            <a:r>
              <a:rPr lang="en-US" dirty="0"/>
              <a:t> Knowledge, Skills and Attitudes (KSA’s)</a:t>
            </a:r>
          </a:p>
          <a:p>
            <a:pPr lvl="1">
              <a:buFont typeface="Courier New" panose="02070309020205020404" pitchFamily="49" charset="0"/>
              <a:buChar char="o"/>
            </a:pPr>
            <a:r>
              <a:rPr lang="en-US" dirty="0"/>
              <a:t> Operating from place of choice</a:t>
            </a:r>
          </a:p>
          <a:p>
            <a:pPr marL="746125" lvl="2" indent="-174625">
              <a:buFont typeface="Arial" panose="020B0604020202020204" pitchFamily="34" charset="0"/>
              <a:buChar char="•"/>
            </a:pPr>
            <a:r>
              <a:rPr lang="en-US" dirty="0"/>
              <a:t>Pace of change (actions taken that help or hinder movement)</a:t>
            </a:r>
          </a:p>
          <a:p>
            <a:pPr marL="746125" lvl="2" indent="-174625">
              <a:buFont typeface="Arial" panose="020B0604020202020204" pitchFamily="34" charset="0"/>
              <a:buChar char="•"/>
            </a:pPr>
            <a:r>
              <a:rPr lang="en-US" dirty="0"/>
              <a:t>Change management – beliefs, attitudes – building wisdom through the “why”</a:t>
            </a:r>
          </a:p>
          <a:p>
            <a:r>
              <a:rPr lang="en-US" dirty="0"/>
              <a:t>Capacity Development</a:t>
            </a:r>
          </a:p>
          <a:p>
            <a:pPr lvl="1">
              <a:buFont typeface="Courier New" panose="02070309020205020404" pitchFamily="49" charset="0"/>
              <a:buChar char="o"/>
            </a:pPr>
            <a:r>
              <a:rPr lang="en-US" dirty="0"/>
              <a:t> Leadership</a:t>
            </a:r>
          </a:p>
          <a:p>
            <a:pPr lvl="1">
              <a:buFont typeface="Courier New" panose="02070309020205020404" pitchFamily="49" charset="0"/>
              <a:buChar char="o"/>
            </a:pPr>
            <a:r>
              <a:rPr lang="en-US" dirty="0"/>
              <a:t> Relationships</a:t>
            </a:r>
          </a:p>
          <a:p>
            <a:pPr marL="746125" lvl="2" indent="-174625">
              <a:lnSpc>
                <a:spcPct val="100000"/>
              </a:lnSpc>
              <a:buFont typeface="Arial" panose="020B0604020202020204" pitchFamily="34" charset="0"/>
              <a:buChar char="•"/>
            </a:pPr>
            <a:r>
              <a:rPr lang="en-US" dirty="0"/>
              <a:t>Communication</a:t>
            </a:r>
          </a:p>
          <a:p>
            <a:pPr marL="746125" lvl="2" indent="-174625">
              <a:lnSpc>
                <a:spcPct val="100000"/>
              </a:lnSpc>
              <a:buFont typeface="Arial" panose="020B0604020202020204" pitchFamily="34" charset="0"/>
              <a:buChar char="•"/>
            </a:pPr>
            <a:r>
              <a:rPr lang="en-US" dirty="0"/>
              <a:t>Asking questions/listening</a:t>
            </a:r>
          </a:p>
          <a:p>
            <a:r>
              <a:rPr lang="en-US" dirty="0"/>
              <a:t>Self-awareness</a:t>
            </a:r>
          </a:p>
          <a:p>
            <a:endParaRPr lang="en-US" dirty="0"/>
          </a:p>
        </p:txBody>
      </p:sp>
      <p:sp>
        <p:nvSpPr>
          <p:cNvPr id="4" name="Slide Number Placeholder 3"/>
          <p:cNvSpPr>
            <a:spLocks noGrp="1"/>
          </p:cNvSpPr>
          <p:nvPr>
            <p:ph type="sldNum" sz="quarter" idx="4"/>
          </p:nvPr>
        </p:nvSpPr>
        <p:spPr/>
        <p:txBody>
          <a:bodyPr/>
          <a:lstStyle/>
          <a:p>
            <a:fld id="{A7826E28-A657-7343-884D-068D75C5033F}" type="slidenum">
              <a:rPr lang="en-US" smtClean="0"/>
              <a:pPr/>
              <a:t>9</a:t>
            </a:fld>
            <a:endParaRPr lang="en-US" dirty="0"/>
          </a:p>
        </p:txBody>
      </p:sp>
    </p:spTree>
    <p:extLst>
      <p:ext uri="{BB962C8B-B14F-4D97-AF65-F5344CB8AC3E}">
        <p14:creationId xmlns:p14="http://schemas.microsoft.com/office/powerpoint/2010/main" val="2642020574"/>
      </p:ext>
    </p:extLst>
  </p:cSld>
  <p:clrMapOvr>
    <a:masterClrMapping/>
  </p:clrMapOvr>
</p:sld>
</file>

<file path=ppt/theme/theme1.xml><?xml version="1.0" encoding="utf-8"?>
<a:theme xmlns:a="http://schemas.openxmlformats.org/drawingml/2006/main" name="MNCPF">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NCPF">
      <a:majorFont>
        <a:latin typeface="Verdan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CPF" id="{276447B7-470A-4E7C-90AD-2C7B4690AC9F}" vid="{60FAD958-5CC2-4B17-9917-269D7446B5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MNCPF</Template>
  <TotalTime>1827</TotalTime>
  <Words>864</Words>
  <Application>Microsoft Office PowerPoint</Application>
  <PresentationFormat>Custom</PresentationFormat>
  <Paragraphs>147</Paragraphs>
  <Slides>18</Slides>
  <Notes>6</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Courier New</vt:lpstr>
      <vt:lpstr>Verdana</vt:lpstr>
      <vt:lpstr>Wingdings</vt:lpstr>
      <vt:lpstr>MNCPF</vt:lpstr>
      <vt:lpstr>Minnesota Consortium for Practice Facilitation</vt:lpstr>
      <vt:lpstr>Minnesota Consortium for Practice Facilitation (MNCPF)</vt:lpstr>
      <vt:lpstr>MNCPF Consortium  </vt:lpstr>
      <vt:lpstr>MNCPF Consortium Members</vt:lpstr>
      <vt:lpstr>MNCPF Consortium Members</vt:lpstr>
      <vt:lpstr>MNCPF Consortium Members</vt:lpstr>
      <vt:lpstr>MNCPF Consortium Members</vt:lpstr>
      <vt:lpstr>MNCPF Consortium Members</vt:lpstr>
      <vt:lpstr>Overarching Competency Themes</vt:lpstr>
      <vt:lpstr>Change Management Approach</vt:lpstr>
      <vt:lpstr>Change Management Approach</vt:lpstr>
      <vt:lpstr>Practice Facilitation Program Structure</vt:lpstr>
      <vt:lpstr>Two day Session Content</vt:lpstr>
      <vt:lpstr>Two day Session Content</vt:lpstr>
      <vt:lpstr>Tele-Seminars</vt:lpstr>
      <vt:lpstr>Results </vt:lpstr>
      <vt:lpstr>Results – Geographic Mix</vt:lpstr>
      <vt:lpstr>Questions?</vt:lpstr>
    </vt:vector>
  </TitlesOfParts>
  <Company>Normandale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CJL</dc:creator>
  <cp:lastModifiedBy>CJL</cp:lastModifiedBy>
  <cp:revision>61</cp:revision>
  <cp:lastPrinted>2016-08-02T00:37:31Z</cp:lastPrinted>
  <dcterms:created xsi:type="dcterms:W3CDTF">2017-03-23T18:01:29Z</dcterms:created>
  <dcterms:modified xsi:type="dcterms:W3CDTF">2017-11-26T03:40:47Z</dcterms:modified>
</cp:coreProperties>
</file>