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ALGH" ContentType="image/p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6" r:id="rId5"/>
    <p:sldId id="267" r:id="rId6"/>
    <p:sldId id="261" r:id="rId7"/>
    <p:sldId id="259" r:id="rId8"/>
    <p:sldId id="260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75" d="100"/>
          <a:sy n="75" d="100"/>
        </p:scale>
        <p:origin x="-42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Life Expectancy at Birth by Ethnicity and Gender, 1980-84, 1996-99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478626885896068E-2"/>
          <c:y val="7.4765514054871612E-2"/>
          <c:w val="0.94881061455778692"/>
          <c:h val="0.79870024638622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Sheet1!$C$14</c:f>
              <c:strCache>
                <c:ptCount val="1"/>
                <c:pt idx="0">
                  <c:v>Maori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Sheet1!$D$12:$G$13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1980-84</c:v>
                  </c:pt>
                  <c:pt idx="2">
                    <c:v>1996-99</c:v>
                  </c:pt>
                </c:lvl>
              </c:multiLvlStrCache>
            </c:multiLvlStrRef>
          </c:cat>
          <c:val>
            <c:numRef>
              <c:f>Sheet1!$D$14:$G$14</c:f>
              <c:numCache>
                <c:formatCode>General</c:formatCode>
                <c:ptCount val="4"/>
                <c:pt idx="0">
                  <c:v>64.599999999999994</c:v>
                </c:pt>
                <c:pt idx="1">
                  <c:v>69.400000000000006</c:v>
                </c:pt>
                <c:pt idx="2">
                  <c:v>65.8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FE-42FB-B0F8-8F21825556DF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Pacific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Sheet1!$D$12:$G$13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1980-84</c:v>
                  </c:pt>
                  <c:pt idx="2">
                    <c:v>1996-99</c:v>
                  </c:pt>
                </c:lvl>
              </c:multiLvlStrCache>
            </c:multiLvlStrRef>
          </c:cat>
          <c:val>
            <c:numRef>
              <c:f>Sheet1!$D$15:$G$15</c:f>
              <c:numCache>
                <c:formatCode>General</c:formatCode>
                <c:ptCount val="4"/>
                <c:pt idx="0">
                  <c:v>66.7</c:v>
                </c:pt>
                <c:pt idx="1">
                  <c:v>74.8</c:v>
                </c:pt>
                <c:pt idx="2">
                  <c:v>67.900000000000006</c:v>
                </c:pt>
                <c:pt idx="3">
                  <c:v>73.900000000000006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FE-42FB-B0F8-8F21825556DF}"/>
            </c:ext>
          </c:extLst>
        </c:ser>
        <c:ser>
          <c:idx val="2"/>
          <c:order val="2"/>
          <c:tx>
            <c:strRef>
              <c:f>Sheet1!$C$16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Sheet1!$D$12:$G$13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1980-84</c:v>
                  </c:pt>
                  <c:pt idx="2">
                    <c:v>1996-99</c:v>
                  </c:pt>
                </c:lvl>
              </c:multiLvlStrCache>
            </c:multiLvlStrRef>
          </c:cat>
          <c:val>
            <c:numRef>
              <c:f>Sheet1!$D$16:$G$16</c:f>
              <c:numCache>
                <c:formatCode>General</c:formatCode>
                <c:ptCount val="4"/>
                <c:pt idx="0">
                  <c:v>70.900000000000006</c:v>
                </c:pt>
                <c:pt idx="1">
                  <c:v>77.2</c:v>
                </c:pt>
                <c:pt idx="2">
                  <c:v>75.7</c:v>
                </c:pt>
                <c:pt idx="3">
                  <c:v>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FE-42FB-B0F8-8F21825556DF}"/>
            </c:ext>
          </c:extLst>
        </c:ser>
        <c:ser>
          <c:idx val="3"/>
          <c:order val="3"/>
          <c:tx>
            <c:strRef>
              <c:f>Sheet1!$C$17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Sheet1!$D$12:$G$13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1980-84</c:v>
                  </c:pt>
                  <c:pt idx="2">
                    <c:v>1996-99</c:v>
                  </c:pt>
                </c:lvl>
              </c:multiLvlStrCache>
            </c:multiLvlStrRef>
          </c:cat>
          <c:val>
            <c:numRef>
              <c:f>Sheet1!$D$17:$G$17</c:f>
              <c:numCache>
                <c:formatCode>General</c:formatCode>
                <c:ptCount val="4"/>
                <c:pt idx="0">
                  <c:v>68.900000000000006</c:v>
                </c:pt>
                <c:pt idx="1">
                  <c:v>75.7</c:v>
                </c:pt>
                <c:pt idx="2">
                  <c:v>72.400000000000006</c:v>
                </c:pt>
                <c:pt idx="3">
                  <c:v>78.599999999999994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FE-42FB-B0F8-8F21825556DF}"/>
            </c:ext>
          </c:extLst>
        </c:ser>
        <c:ser>
          <c:idx val="4"/>
          <c:order val="4"/>
          <c:tx>
            <c:strRef>
              <c:f>Sheet1!$C$18</c:f>
              <c:strCache>
                <c:ptCount val="1"/>
                <c:pt idx="0">
                  <c:v>High Income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Sheet1!$D$12:$G$13</c:f>
              <c:multiLvlStrCache>
                <c:ptCount val="4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</c:lvl>
                <c:lvl>
                  <c:pt idx="0">
                    <c:v>1980-84</c:v>
                  </c:pt>
                  <c:pt idx="2">
                    <c:v>1996-99</c:v>
                  </c:pt>
                </c:lvl>
              </c:multiLvlStrCache>
            </c:multiLvlStrRef>
          </c:cat>
          <c:val>
            <c:numRef>
              <c:f>Sheet1!$D$18:$G$18</c:f>
              <c:numCache>
                <c:formatCode>General</c:formatCode>
                <c:ptCount val="4"/>
                <c:pt idx="0">
                  <c:v>72.3</c:v>
                </c:pt>
                <c:pt idx="1">
                  <c:v>78.599999999999994</c:v>
                </c:pt>
                <c:pt idx="2">
                  <c:v>77.400000000000006</c:v>
                </c:pt>
                <c:pt idx="3">
                  <c:v>81.5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FE-42FB-B0F8-8F2182555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5035392"/>
        <c:axId val="205036928"/>
      </c:barChart>
      <c:catAx>
        <c:axId val="2050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36928"/>
        <c:crosses val="autoZero"/>
        <c:auto val="1"/>
        <c:lblAlgn val="ctr"/>
        <c:lblOffset val="100"/>
        <c:noMultiLvlLbl val="0"/>
      </c:catAx>
      <c:valAx>
        <c:axId val="20503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3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&amp;ehk=ALGH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&amp;ehk=ALGH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0B31C-B485-4674-8720-D6C0CE52D7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879335-4D59-42BD-A1F5-2A74E75D4E9D}">
      <dgm:prSet phldrT="[Text]"/>
      <dgm:spPr/>
      <dgm:t>
        <a:bodyPr/>
        <a:lstStyle/>
        <a:p>
          <a:r>
            <a:rPr lang="en-US" dirty="0"/>
            <a:t>Lower fees, especially for children, elderly and Access practices</a:t>
          </a:r>
        </a:p>
      </dgm:t>
    </dgm:pt>
    <dgm:pt modelId="{11CA347D-7DA6-48EA-9667-EEFE73539057}" type="parTrans" cxnId="{396088B9-1174-4C1D-AB28-1B28CCC6AF01}">
      <dgm:prSet/>
      <dgm:spPr/>
      <dgm:t>
        <a:bodyPr/>
        <a:lstStyle/>
        <a:p>
          <a:endParaRPr lang="en-US"/>
        </a:p>
      </dgm:t>
    </dgm:pt>
    <dgm:pt modelId="{E91D038B-CBCA-44BD-B1E8-E25AE3E83CCA}" type="sibTrans" cxnId="{396088B9-1174-4C1D-AB28-1B28CCC6AF01}">
      <dgm:prSet/>
      <dgm:spPr/>
      <dgm:t>
        <a:bodyPr/>
        <a:lstStyle/>
        <a:p>
          <a:endParaRPr lang="en-US"/>
        </a:p>
      </dgm:t>
    </dgm:pt>
    <dgm:pt modelId="{403BF842-E680-4F23-9E2B-C9621F5306F1}">
      <dgm:prSet phldrT="[Text]"/>
      <dgm:spPr/>
      <dgm:t>
        <a:bodyPr/>
        <a:lstStyle/>
        <a:p>
          <a:r>
            <a:rPr lang="en-US" dirty="0"/>
            <a:t>Increased utilization of primary and preventive services</a:t>
          </a:r>
        </a:p>
      </dgm:t>
    </dgm:pt>
    <dgm:pt modelId="{FF8C813D-0399-4A18-938F-6FCE32029330}" type="parTrans" cxnId="{DA36DDBC-B4ED-4FB6-B8C3-9FEE5C6F9EC4}">
      <dgm:prSet/>
      <dgm:spPr/>
      <dgm:t>
        <a:bodyPr/>
        <a:lstStyle/>
        <a:p>
          <a:endParaRPr lang="en-US"/>
        </a:p>
      </dgm:t>
    </dgm:pt>
    <dgm:pt modelId="{44A9391B-D8C8-465E-BD9A-D4DAC9192E6D}" type="sibTrans" cxnId="{DA36DDBC-B4ED-4FB6-B8C3-9FEE5C6F9EC4}">
      <dgm:prSet/>
      <dgm:spPr/>
      <dgm:t>
        <a:bodyPr/>
        <a:lstStyle/>
        <a:p>
          <a:endParaRPr lang="en-US"/>
        </a:p>
      </dgm:t>
    </dgm:pt>
    <dgm:pt modelId="{277E2A1F-C9F4-4580-B849-07FC14FF7AA8}">
      <dgm:prSet phldrT="[Text]"/>
      <dgm:spPr/>
      <dgm:t>
        <a:bodyPr/>
        <a:lstStyle/>
        <a:p>
          <a:r>
            <a:rPr lang="en-US" dirty="0"/>
            <a:t>Some reduction in health inequalities</a:t>
          </a:r>
        </a:p>
      </dgm:t>
    </dgm:pt>
    <dgm:pt modelId="{57761464-942A-490E-8495-B3993E6C6CCF}" type="parTrans" cxnId="{66A95ADE-CB3F-4C3E-8435-F1248CDF5328}">
      <dgm:prSet/>
      <dgm:spPr/>
      <dgm:t>
        <a:bodyPr/>
        <a:lstStyle/>
        <a:p>
          <a:endParaRPr lang="en-US"/>
        </a:p>
      </dgm:t>
    </dgm:pt>
    <dgm:pt modelId="{FE4BE930-9226-463A-9156-54F4128333ED}" type="sibTrans" cxnId="{66A95ADE-CB3F-4C3E-8435-F1248CDF5328}">
      <dgm:prSet/>
      <dgm:spPr/>
      <dgm:t>
        <a:bodyPr/>
        <a:lstStyle/>
        <a:p>
          <a:endParaRPr lang="en-US"/>
        </a:p>
      </dgm:t>
    </dgm:pt>
    <dgm:pt modelId="{9F0D8DFC-098E-4D19-8237-BABFAF0AA831}">
      <dgm:prSet phldrT="[Text]"/>
      <dgm:spPr/>
      <dgm:t>
        <a:bodyPr/>
        <a:lstStyle/>
        <a:p>
          <a:r>
            <a:rPr lang="en-US" dirty="0"/>
            <a:t>PHOs an established part of the delivery system</a:t>
          </a:r>
        </a:p>
      </dgm:t>
    </dgm:pt>
    <dgm:pt modelId="{E8C49FB9-3771-42E8-979B-59D3BC319B3C}" type="parTrans" cxnId="{8632E0DB-E608-4427-AB0F-B0BD3F6AF693}">
      <dgm:prSet/>
      <dgm:spPr/>
      <dgm:t>
        <a:bodyPr/>
        <a:lstStyle/>
        <a:p>
          <a:endParaRPr lang="en-US"/>
        </a:p>
      </dgm:t>
    </dgm:pt>
    <dgm:pt modelId="{A587F473-52F9-44F6-8C97-72753FB6F4F3}" type="sibTrans" cxnId="{8632E0DB-E608-4427-AB0F-B0BD3F6AF693}">
      <dgm:prSet/>
      <dgm:spPr/>
      <dgm:t>
        <a:bodyPr/>
        <a:lstStyle/>
        <a:p>
          <a:endParaRPr lang="en-US"/>
        </a:p>
      </dgm:t>
    </dgm:pt>
    <dgm:pt modelId="{95AEC98E-B504-4F79-A171-FBDBDC88E922}">
      <dgm:prSet phldrT="[Text]"/>
      <dgm:spPr/>
      <dgm:t>
        <a:bodyPr/>
        <a:lstStyle/>
        <a:p>
          <a:r>
            <a:rPr lang="en-US" dirty="0"/>
            <a:t>Evidence of innovations in service delivery</a:t>
          </a:r>
        </a:p>
      </dgm:t>
    </dgm:pt>
    <dgm:pt modelId="{B79F60A9-A7A4-42DA-B028-71CE46755ADA}" type="parTrans" cxnId="{C0226562-689F-4875-8FFF-04E643CAC505}">
      <dgm:prSet/>
      <dgm:spPr/>
      <dgm:t>
        <a:bodyPr/>
        <a:lstStyle/>
        <a:p>
          <a:endParaRPr lang="en-US"/>
        </a:p>
      </dgm:t>
    </dgm:pt>
    <dgm:pt modelId="{CC775BB5-97EE-49FC-9D4C-FB27129C3557}" type="sibTrans" cxnId="{C0226562-689F-4875-8FFF-04E643CAC505}">
      <dgm:prSet/>
      <dgm:spPr/>
      <dgm:t>
        <a:bodyPr/>
        <a:lstStyle/>
        <a:p>
          <a:endParaRPr lang="en-US"/>
        </a:p>
      </dgm:t>
    </dgm:pt>
    <dgm:pt modelId="{FFFC5763-F4D7-4C7B-BBDA-FAA3F1BD3293}" type="pres">
      <dgm:prSet presAssocID="{A6A0B31C-B485-4674-8720-D6C0CE52D705}" presName="linearFlow" presStyleCnt="0">
        <dgm:presLayoutVars>
          <dgm:dir/>
          <dgm:resizeHandles val="exact"/>
        </dgm:presLayoutVars>
      </dgm:prSet>
      <dgm:spPr/>
    </dgm:pt>
    <dgm:pt modelId="{D6F13D7F-E1B3-4908-8D04-54DCF2A8C899}" type="pres">
      <dgm:prSet presAssocID="{D1879335-4D59-42BD-A1F5-2A74E75D4E9D}" presName="composite" presStyleCnt="0"/>
      <dgm:spPr/>
    </dgm:pt>
    <dgm:pt modelId="{0C87F84E-F2BF-4403-9001-5ED199D5588F}" type="pres">
      <dgm:prSet presAssocID="{D1879335-4D59-42BD-A1F5-2A74E75D4E9D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Original file ‎ (1,000 × 1,024 pixels, file size: 171 KB, MIME type ..."/>
        </a:ext>
      </dgm:extLst>
    </dgm:pt>
    <dgm:pt modelId="{910BEF31-12C9-450E-BE59-CCE2639811CF}" type="pres">
      <dgm:prSet presAssocID="{D1879335-4D59-42BD-A1F5-2A74E75D4E9D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E15C6-CCF8-47B3-B31F-B6A3DF0A1809}" type="pres">
      <dgm:prSet presAssocID="{E91D038B-CBCA-44BD-B1E8-E25AE3E83CCA}" presName="spacing" presStyleCnt="0"/>
      <dgm:spPr/>
    </dgm:pt>
    <dgm:pt modelId="{F706C801-E12E-4661-9E03-303558745C46}" type="pres">
      <dgm:prSet presAssocID="{403BF842-E680-4F23-9E2B-C9621F5306F1}" presName="composite" presStyleCnt="0"/>
      <dgm:spPr/>
    </dgm:pt>
    <dgm:pt modelId="{9BEA6670-EE01-436B-A5EB-540C4573A9D2}" type="pres">
      <dgm:prSet presAssocID="{403BF842-E680-4F23-9E2B-C9621F5306F1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Original file ‎ (1,000 × 1,024 pixels, file size: 171 KB, MIME type ..."/>
        </a:ext>
      </dgm:extLst>
    </dgm:pt>
    <dgm:pt modelId="{2A4BB802-3DD1-4721-9CA8-77A2E7EF5B75}" type="pres">
      <dgm:prSet presAssocID="{403BF842-E680-4F23-9E2B-C9621F5306F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DD93D-E3CD-4F94-A0D3-8592069FDC7B}" type="pres">
      <dgm:prSet presAssocID="{44A9391B-D8C8-465E-BD9A-D4DAC9192E6D}" presName="spacing" presStyleCnt="0"/>
      <dgm:spPr/>
    </dgm:pt>
    <dgm:pt modelId="{3B531B83-B556-4966-AD71-70411FB74A14}" type="pres">
      <dgm:prSet presAssocID="{9F0D8DFC-098E-4D19-8237-BABFAF0AA831}" presName="composite" presStyleCnt="0"/>
      <dgm:spPr/>
    </dgm:pt>
    <dgm:pt modelId="{98ED79D5-792D-45A1-A6D7-BBAD4B94056A}" type="pres">
      <dgm:prSet presAssocID="{9F0D8DFC-098E-4D19-8237-BABFAF0AA831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Original file ‎ (1,000 × 1,024 pixels, file size: 171 KB, MIME type ..."/>
        </a:ext>
      </dgm:extLst>
    </dgm:pt>
    <dgm:pt modelId="{6031DFD0-8635-4600-8B5E-FF699583BE3D}" type="pres">
      <dgm:prSet presAssocID="{9F0D8DFC-098E-4D19-8237-BABFAF0AA831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63401-AFC2-47B1-8313-28679DDA64D1}" type="pres">
      <dgm:prSet presAssocID="{A587F473-52F9-44F6-8C97-72753FB6F4F3}" presName="spacing" presStyleCnt="0"/>
      <dgm:spPr/>
    </dgm:pt>
    <dgm:pt modelId="{6DA3FF67-B43A-4D8B-BA70-3B8FE351C48D}" type="pres">
      <dgm:prSet presAssocID="{277E2A1F-C9F4-4580-B849-07FC14FF7AA8}" presName="composite" presStyleCnt="0"/>
      <dgm:spPr/>
    </dgm:pt>
    <dgm:pt modelId="{229E3783-5F6D-4292-B827-6BED13D34551}" type="pres">
      <dgm:prSet presAssocID="{277E2A1F-C9F4-4580-B849-07FC14FF7AA8}" presName="imgShp" presStyleLbl="fgImgPlace1" presStyleIdx="3" presStyleCnt="5" custScaleX="55138" custScaleY="6067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e:GreenCheck.png - Wikipedia, the free encyclopedia"/>
        </a:ext>
      </dgm:extLst>
    </dgm:pt>
    <dgm:pt modelId="{BF5C5304-F55E-4867-8B24-EFDD1A82EE4E}" type="pres">
      <dgm:prSet presAssocID="{277E2A1F-C9F4-4580-B849-07FC14FF7AA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85A6B-45FB-4DCB-B019-F39D0F1B21EE}" type="pres">
      <dgm:prSet presAssocID="{FE4BE930-9226-463A-9156-54F4128333ED}" presName="spacing" presStyleCnt="0"/>
      <dgm:spPr/>
    </dgm:pt>
    <dgm:pt modelId="{F4C729B7-C0AE-4D16-A6F3-A4D03C9CD06E}" type="pres">
      <dgm:prSet presAssocID="{95AEC98E-B504-4F79-A171-FBDBDC88E922}" presName="composite" presStyleCnt="0"/>
      <dgm:spPr/>
    </dgm:pt>
    <dgm:pt modelId="{8062514A-2F67-4122-86DB-8E8E78D55E17}" type="pres">
      <dgm:prSet presAssocID="{95AEC98E-B504-4F79-A171-FBDBDC88E922}" presName="imgShp" presStyleLbl="fgImgPlace1" presStyleIdx="4" presStyleCnt="5" custScaleX="81574" custScaleY="5111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e:GreenCheck.png - Wikipedia, the free encyclopedia"/>
        </a:ext>
      </dgm:extLst>
    </dgm:pt>
    <dgm:pt modelId="{B722A413-821E-4DAD-BA32-5E8B49047465}" type="pres">
      <dgm:prSet presAssocID="{95AEC98E-B504-4F79-A171-FBDBDC88E92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324B3-8C3E-4CBD-9875-0718F888F68A}" type="presOf" srcId="{A6A0B31C-B485-4674-8720-D6C0CE52D705}" destId="{FFFC5763-F4D7-4C7B-BBDA-FAA3F1BD3293}" srcOrd="0" destOrd="0" presId="urn:microsoft.com/office/officeart/2005/8/layout/vList3"/>
    <dgm:cxn modelId="{C0226562-689F-4875-8FFF-04E643CAC505}" srcId="{A6A0B31C-B485-4674-8720-D6C0CE52D705}" destId="{95AEC98E-B504-4F79-A171-FBDBDC88E922}" srcOrd="4" destOrd="0" parTransId="{B79F60A9-A7A4-42DA-B028-71CE46755ADA}" sibTransId="{CC775BB5-97EE-49FC-9D4C-FB27129C3557}"/>
    <dgm:cxn modelId="{D67C525B-4123-4A15-8ADB-546390C53911}" type="presOf" srcId="{403BF842-E680-4F23-9E2B-C9621F5306F1}" destId="{2A4BB802-3DD1-4721-9CA8-77A2E7EF5B75}" srcOrd="0" destOrd="0" presId="urn:microsoft.com/office/officeart/2005/8/layout/vList3"/>
    <dgm:cxn modelId="{001C9672-83E4-4A03-8267-08E7CC25CACA}" type="presOf" srcId="{277E2A1F-C9F4-4580-B849-07FC14FF7AA8}" destId="{BF5C5304-F55E-4867-8B24-EFDD1A82EE4E}" srcOrd="0" destOrd="0" presId="urn:microsoft.com/office/officeart/2005/8/layout/vList3"/>
    <dgm:cxn modelId="{396088B9-1174-4C1D-AB28-1B28CCC6AF01}" srcId="{A6A0B31C-B485-4674-8720-D6C0CE52D705}" destId="{D1879335-4D59-42BD-A1F5-2A74E75D4E9D}" srcOrd="0" destOrd="0" parTransId="{11CA347D-7DA6-48EA-9667-EEFE73539057}" sibTransId="{E91D038B-CBCA-44BD-B1E8-E25AE3E83CCA}"/>
    <dgm:cxn modelId="{7605D953-883E-4FAD-BC80-110E3B61AF9A}" type="presOf" srcId="{9F0D8DFC-098E-4D19-8237-BABFAF0AA831}" destId="{6031DFD0-8635-4600-8B5E-FF699583BE3D}" srcOrd="0" destOrd="0" presId="urn:microsoft.com/office/officeart/2005/8/layout/vList3"/>
    <dgm:cxn modelId="{8632E0DB-E608-4427-AB0F-B0BD3F6AF693}" srcId="{A6A0B31C-B485-4674-8720-D6C0CE52D705}" destId="{9F0D8DFC-098E-4D19-8237-BABFAF0AA831}" srcOrd="2" destOrd="0" parTransId="{E8C49FB9-3771-42E8-979B-59D3BC319B3C}" sibTransId="{A587F473-52F9-44F6-8C97-72753FB6F4F3}"/>
    <dgm:cxn modelId="{2B65B9A0-3B64-47A5-B806-E1E9892627B0}" type="presOf" srcId="{95AEC98E-B504-4F79-A171-FBDBDC88E922}" destId="{B722A413-821E-4DAD-BA32-5E8B49047465}" srcOrd="0" destOrd="0" presId="urn:microsoft.com/office/officeart/2005/8/layout/vList3"/>
    <dgm:cxn modelId="{DA36DDBC-B4ED-4FB6-B8C3-9FEE5C6F9EC4}" srcId="{A6A0B31C-B485-4674-8720-D6C0CE52D705}" destId="{403BF842-E680-4F23-9E2B-C9621F5306F1}" srcOrd="1" destOrd="0" parTransId="{FF8C813D-0399-4A18-938F-6FCE32029330}" sibTransId="{44A9391B-D8C8-465E-BD9A-D4DAC9192E6D}"/>
    <dgm:cxn modelId="{66A95ADE-CB3F-4C3E-8435-F1248CDF5328}" srcId="{A6A0B31C-B485-4674-8720-D6C0CE52D705}" destId="{277E2A1F-C9F4-4580-B849-07FC14FF7AA8}" srcOrd="3" destOrd="0" parTransId="{57761464-942A-490E-8495-B3993E6C6CCF}" sibTransId="{FE4BE930-9226-463A-9156-54F4128333ED}"/>
    <dgm:cxn modelId="{B8F5CDA1-01EB-4972-A899-3FAAFF11193E}" type="presOf" srcId="{D1879335-4D59-42BD-A1F5-2A74E75D4E9D}" destId="{910BEF31-12C9-450E-BE59-CCE2639811CF}" srcOrd="0" destOrd="0" presId="urn:microsoft.com/office/officeart/2005/8/layout/vList3"/>
    <dgm:cxn modelId="{3A5A9837-02F4-4B14-BDCB-0848DE7CDEE2}" type="presParOf" srcId="{FFFC5763-F4D7-4C7B-BBDA-FAA3F1BD3293}" destId="{D6F13D7F-E1B3-4908-8D04-54DCF2A8C899}" srcOrd="0" destOrd="0" presId="urn:microsoft.com/office/officeart/2005/8/layout/vList3"/>
    <dgm:cxn modelId="{C6B6E5B6-2DE8-4F72-A749-2D5D7C640DAB}" type="presParOf" srcId="{D6F13D7F-E1B3-4908-8D04-54DCF2A8C899}" destId="{0C87F84E-F2BF-4403-9001-5ED199D5588F}" srcOrd="0" destOrd="0" presId="urn:microsoft.com/office/officeart/2005/8/layout/vList3"/>
    <dgm:cxn modelId="{0B979110-6F65-4DC5-BE01-50C26BCD2801}" type="presParOf" srcId="{D6F13D7F-E1B3-4908-8D04-54DCF2A8C899}" destId="{910BEF31-12C9-450E-BE59-CCE2639811CF}" srcOrd="1" destOrd="0" presId="urn:microsoft.com/office/officeart/2005/8/layout/vList3"/>
    <dgm:cxn modelId="{BEE8CED2-9CB9-471B-8F93-FB886DD98169}" type="presParOf" srcId="{FFFC5763-F4D7-4C7B-BBDA-FAA3F1BD3293}" destId="{69DE15C6-CCF8-47B3-B31F-B6A3DF0A1809}" srcOrd="1" destOrd="0" presId="urn:microsoft.com/office/officeart/2005/8/layout/vList3"/>
    <dgm:cxn modelId="{C1B1C602-2909-4BF4-AC6E-CD5003204C2F}" type="presParOf" srcId="{FFFC5763-F4D7-4C7B-BBDA-FAA3F1BD3293}" destId="{F706C801-E12E-4661-9E03-303558745C46}" srcOrd="2" destOrd="0" presId="urn:microsoft.com/office/officeart/2005/8/layout/vList3"/>
    <dgm:cxn modelId="{B24AF5F0-7AB9-4ADF-9C85-E61E8D1CEDC9}" type="presParOf" srcId="{F706C801-E12E-4661-9E03-303558745C46}" destId="{9BEA6670-EE01-436B-A5EB-540C4573A9D2}" srcOrd="0" destOrd="0" presId="urn:microsoft.com/office/officeart/2005/8/layout/vList3"/>
    <dgm:cxn modelId="{9D6C2912-C9AD-44C9-8572-5F144E0FFC3F}" type="presParOf" srcId="{F706C801-E12E-4661-9E03-303558745C46}" destId="{2A4BB802-3DD1-4721-9CA8-77A2E7EF5B75}" srcOrd="1" destOrd="0" presId="urn:microsoft.com/office/officeart/2005/8/layout/vList3"/>
    <dgm:cxn modelId="{45AD06CE-75C9-4C99-BD3C-6A851F830ABB}" type="presParOf" srcId="{FFFC5763-F4D7-4C7B-BBDA-FAA3F1BD3293}" destId="{154DD93D-E3CD-4F94-A0D3-8592069FDC7B}" srcOrd="3" destOrd="0" presId="urn:microsoft.com/office/officeart/2005/8/layout/vList3"/>
    <dgm:cxn modelId="{B3E03E5C-5C8D-4BDE-928A-E0B8022A1E3E}" type="presParOf" srcId="{FFFC5763-F4D7-4C7B-BBDA-FAA3F1BD3293}" destId="{3B531B83-B556-4966-AD71-70411FB74A14}" srcOrd="4" destOrd="0" presId="urn:microsoft.com/office/officeart/2005/8/layout/vList3"/>
    <dgm:cxn modelId="{109DC86C-9A80-412D-AD47-2DDE4CF35ACB}" type="presParOf" srcId="{3B531B83-B556-4966-AD71-70411FB74A14}" destId="{98ED79D5-792D-45A1-A6D7-BBAD4B94056A}" srcOrd="0" destOrd="0" presId="urn:microsoft.com/office/officeart/2005/8/layout/vList3"/>
    <dgm:cxn modelId="{E82A6B72-EA25-4E3D-804E-D3DDC76646C6}" type="presParOf" srcId="{3B531B83-B556-4966-AD71-70411FB74A14}" destId="{6031DFD0-8635-4600-8B5E-FF699583BE3D}" srcOrd="1" destOrd="0" presId="urn:microsoft.com/office/officeart/2005/8/layout/vList3"/>
    <dgm:cxn modelId="{2CEA4232-299D-496F-B8CD-34CD02964301}" type="presParOf" srcId="{FFFC5763-F4D7-4C7B-BBDA-FAA3F1BD3293}" destId="{8E863401-AFC2-47B1-8313-28679DDA64D1}" srcOrd="5" destOrd="0" presId="urn:microsoft.com/office/officeart/2005/8/layout/vList3"/>
    <dgm:cxn modelId="{2B3DC0B7-E87F-4117-9749-5CD2E1360E40}" type="presParOf" srcId="{FFFC5763-F4D7-4C7B-BBDA-FAA3F1BD3293}" destId="{6DA3FF67-B43A-4D8B-BA70-3B8FE351C48D}" srcOrd="6" destOrd="0" presId="urn:microsoft.com/office/officeart/2005/8/layout/vList3"/>
    <dgm:cxn modelId="{72C68B06-9AEF-403C-81EC-F9C8488D37BC}" type="presParOf" srcId="{6DA3FF67-B43A-4D8B-BA70-3B8FE351C48D}" destId="{229E3783-5F6D-4292-B827-6BED13D34551}" srcOrd="0" destOrd="0" presId="urn:microsoft.com/office/officeart/2005/8/layout/vList3"/>
    <dgm:cxn modelId="{F957C39A-D046-47E6-B5AA-E181F2366B3F}" type="presParOf" srcId="{6DA3FF67-B43A-4D8B-BA70-3B8FE351C48D}" destId="{BF5C5304-F55E-4867-8B24-EFDD1A82EE4E}" srcOrd="1" destOrd="0" presId="urn:microsoft.com/office/officeart/2005/8/layout/vList3"/>
    <dgm:cxn modelId="{CE3C0613-8985-44B1-B3CE-91EE9E249238}" type="presParOf" srcId="{FFFC5763-F4D7-4C7B-BBDA-FAA3F1BD3293}" destId="{BA885A6B-45FB-4DCB-B019-F39D0F1B21EE}" srcOrd="7" destOrd="0" presId="urn:microsoft.com/office/officeart/2005/8/layout/vList3"/>
    <dgm:cxn modelId="{398792F6-88C1-43DB-BC55-B81DE3F39404}" type="presParOf" srcId="{FFFC5763-F4D7-4C7B-BBDA-FAA3F1BD3293}" destId="{F4C729B7-C0AE-4D16-A6F3-A4D03C9CD06E}" srcOrd="8" destOrd="0" presId="urn:microsoft.com/office/officeart/2005/8/layout/vList3"/>
    <dgm:cxn modelId="{514B7321-5667-4573-A803-D1DD86DBB84F}" type="presParOf" srcId="{F4C729B7-C0AE-4D16-A6F3-A4D03C9CD06E}" destId="{8062514A-2F67-4122-86DB-8E8E78D55E17}" srcOrd="0" destOrd="0" presId="urn:microsoft.com/office/officeart/2005/8/layout/vList3"/>
    <dgm:cxn modelId="{27793338-F6F2-4DD1-82E8-5344F9A12010}" type="presParOf" srcId="{F4C729B7-C0AE-4D16-A6F3-A4D03C9CD06E}" destId="{B722A413-821E-4DAD-BA32-5E8B490474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BEF31-12C9-450E-BE59-CCE2639811CF}">
      <dsp:nvSpPr>
        <dsp:cNvPr id="0" name=""/>
        <dsp:cNvSpPr/>
      </dsp:nvSpPr>
      <dsp:spPr>
        <a:xfrm rot="10800000">
          <a:off x="1645724" y="1241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Lower fees, especially for children, elderly and Access practices</a:t>
          </a:r>
        </a:p>
      </dsp:txBody>
      <dsp:txXfrm rot="10800000">
        <a:off x="1798119" y="1241"/>
        <a:ext cx="5776346" cy="609581"/>
      </dsp:txXfrm>
    </dsp:sp>
    <dsp:sp modelId="{0C87F84E-F2BF-4403-9001-5ED199D5588F}">
      <dsp:nvSpPr>
        <dsp:cNvPr id="0" name=""/>
        <dsp:cNvSpPr/>
      </dsp:nvSpPr>
      <dsp:spPr>
        <a:xfrm>
          <a:off x="1340934" y="1241"/>
          <a:ext cx="609581" cy="6095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BB802-3DD1-4721-9CA8-77A2E7EF5B75}">
      <dsp:nvSpPr>
        <dsp:cNvPr id="0" name=""/>
        <dsp:cNvSpPr/>
      </dsp:nvSpPr>
      <dsp:spPr>
        <a:xfrm rot="10800000">
          <a:off x="1645724" y="792787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Increased utilization of primary and preventive services</a:t>
          </a:r>
        </a:p>
      </dsp:txBody>
      <dsp:txXfrm rot="10800000">
        <a:off x="1798119" y="792787"/>
        <a:ext cx="5776346" cy="609581"/>
      </dsp:txXfrm>
    </dsp:sp>
    <dsp:sp modelId="{9BEA6670-EE01-436B-A5EB-540C4573A9D2}">
      <dsp:nvSpPr>
        <dsp:cNvPr id="0" name=""/>
        <dsp:cNvSpPr/>
      </dsp:nvSpPr>
      <dsp:spPr>
        <a:xfrm>
          <a:off x="1340934" y="792787"/>
          <a:ext cx="609581" cy="6095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1DFD0-8635-4600-8B5E-FF699583BE3D}">
      <dsp:nvSpPr>
        <dsp:cNvPr id="0" name=""/>
        <dsp:cNvSpPr/>
      </dsp:nvSpPr>
      <dsp:spPr>
        <a:xfrm rot="10800000">
          <a:off x="1645724" y="1584334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PHOs an established part of the delivery system</a:t>
          </a:r>
        </a:p>
      </dsp:txBody>
      <dsp:txXfrm rot="10800000">
        <a:off x="1798119" y="1584334"/>
        <a:ext cx="5776346" cy="609581"/>
      </dsp:txXfrm>
    </dsp:sp>
    <dsp:sp modelId="{98ED79D5-792D-45A1-A6D7-BBAD4B94056A}">
      <dsp:nvSpPr>
        <dsp:cNvPr id="0" name=""/>
        <dsp:cNvSpPr/>
      </dsp:nvSpPr>
      <dsp:spPr>
        <a:xfrm>
          <a:off x="1340934" y="1584334"/>
          <a:ext cx="609581" cy="6095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C5304-F55E-4867-8B24-EFDD1A82EE4E}">
      <dsp:nvSpPr>
        <dsp:cNvPr id="0" name=""/>
        <dsp:cNvSpPr/>
      </dsp:nvSpPr>
      <dsp:spPr>
        <a:xfrm rot="10800000">
          <a:off x="1577357" y="2375880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Some reduction in health inequalities</a:t>
          </a:r>
        </a:p>
      </dsp:txBody>
      <dsp:txXfrm rot="10800000">
        <a:off x="1729752" y="2375880"/>
        <a:ext cx="5776346" cy="609581"/>
      </dsp:txXfrm>
    </dsp:sp>
    <dsp:sp modelId="{229E3783-5F6D-4292-B827-6BED13D34551}">
      <dsp:nvSpPr>
        <dsp:cNvPr id="0" name=""/>
        <dsp:cNvSpPr/>
      </dsp:nvSpPr>
      <dsp:spPr>
        <a:xfrm>
          <a:off x="1409301" y="2495745"/>
          <a:ext cx="336111" cy="3698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2A413-821E-4DAD-BA32-5E8B49047465}">
      <dsp:nvSpPr>
        <dsp:cNvPr id="0" name=""/>
        <dsp:cNvSpPr/>
      </dsp:nvSpPr>
      <dsp:spPr>
        <a:xfrm rot="10800000">
          <a:off x="1617644" y="3167427"/>
          <a:ext cx="5928741" cy="609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09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Evidence of innovations in service delivery</a:t>
          </a:r>
        </a:p>
      </dsp:txBody>
      <dsp:txXfrm rot="10800000">
        <a:off x="1770039" y="3167427"/>
        <a:ext cx="5776346" cy="609581"/>
      </dsp:txXfrm>
    </dsp:sp>
    <dsp:sp modelId="{8062514A-2F67-4122-86DB-8E8E78D55E17}">
      <dsp:nvSpPr>
        <dsp:cNvPr id="0" name=""/>
        <dsp:cNvSpPr/>
      </dsp:nvSpPr>
      <dsp:spPr>
        <a:xfrm>
          <a:off x="1369014" y="3316411"/>
          <a:ext cx="497260" cy="3116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0.08466</cdr:x>
      <cdr:y>0.2204</cdr:y>
    </cdr:from>
    <cdr:to>
      <cdr:x>0.14021</cdr:x>
      <cdr:y>0.26594</cdr:y>
    </cdr:to>
    <cdr:cxnSp macro="">
      <cdr:nvCxnSpPr>
        <cdr:cNvPr id="7" name="Connector: Elbow 6">
          <a:extLst xmlns:a="http://schemas.openxmlformats.org/drawingml/2006/main">
            <a:ext uri="{FF2B5EF4-FFF2-40B4-BE49-F238E27FC236}">
              <a16:creationId xmlns:a16="http://schemas.microsoft.com/office/drawing/2014/main" xmlns="" id="{7FBA3042-617C-4073-A543-9C38EFD8396B}"/>
            </a:ext>
          </a:extLst>
        </cdr:cNvPr>
        <cdr:cNvCxnSpPr/>
      </cdr:nvCxnSpPr>
      <cdr:spPr>
        <a:xfrm xmlns:a="http://schemas.openxmlformats.org/drawingml/2006/main" flipV="1">
          <a:off x="734458" y="1388585"/>
          <a:ext cx="481988" cy="286897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0.31614</cdr:x>
      <cdr:y>0.15483</cdr:y>
    </cdr:from>
    <cdr:to>
      <cdr:x>0.38095</cdr:x>
      <cdr:y>0.21311</cdr:y>
    </cdr:to>
    <cdr:cxnSp macro="">
      <cdr:nvCxnSpPr>
        <cdr:cNvPr id="19" name="Connector: Elbow 18">
          <a:extLst xmlns:a="http://schemas.openxmlformats.org/drawingml/2006/main">
            <a:ext uri="{FF2B5EF4-FFF2-40B4-BE49-F238E27FC236}">
              <a16:creationId xmlns:a16="http://schemas.microsoft.com/office/drawing/2014/main" xmlns="" id="{37DF6E13-E9B3-44CD-97F2-E6FB7EEDFACE}"/>
            </a:ext>
          </a:extLst>
        </cdr:cNvPr>
        <cdr:cNvCxnSpPr/>
      </cdr:nvCxnSpPr>
      <cdr:spPr>
        <a:xfrm xmlns:a="http://schemas.openxmlformats.org/drawingml/2006/main" flipV="1">
          <a:off x="2742741" y="975453"/>
          <a:ext cx="562319" cy="367228"/>
        </a:xfrm>
        <a:prstGeom xmlns:a="http://schemas.openxmlformats.org/drawingml/2006/main" prst="bentConnector3">
          <a:avLst>
            <a:gd name="adj1" fmla="val 1020"/>
          </a:avLst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0.55556</cdr:x>
      <cdr:y>0.17851</cdr:y>
    </cdr:from>
    <cdr:to>
      <cdr:x>0.60847</cdr:x>
      <cdr:y>0.23862</cdr:y>
    </cdr:to>
    <cdr:cxnSp macro="">
      <cdr:nvCxnSpPr>
        <cdr:cNvPr id="28" name="Connector: Elbow 27">
          <a:extLst xmlns:a="http://schemas.openxmlformats.org/drawingml/2006/main">
            <a:ext uri="{FF2B5EF4-FFF2-40B4-BE49-F238E27FC236}">
              <a16:creationId xmlns:a16="http://schemas.microsoft.com/office/drawing/2014/main" xmlns="" id="{82AE0CB4-C18A-475B-B47A-1C77FB8C5D6F}"/>
            </a:ext>
          </a:extLst>
        </cdr:cNvPr>
        <cdr:cNvCxnSpPr/>
      </cdr:nvCxnSpPr>
      <cdr:spPr>
        <a:xfrm xmlns:a="http://schemas.openxmlformats.org/drawingml/2006/main" flipV="1">
          <a:off x="4819880" y="1124639"/>
          <a:ext cx="459036" cy="378704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0.79762</cdr:x>
      <cdr:y>0.12933</cdr:y>
    </cdr:from>
    <cdr:to>
      <cdr:x>0.84788</cdr:x>
      <cdr:y>0.20036</cdr:y>
    </cdr:to>
    <cdr:cxnSp macro="">
      <cdr:nvCxnSpPr>
        <cdr:cNvPr id="34" name="Connector: Elbow 33">
          <a:extLst xmlns:a="http://schemas.openxmlformats.org/drawingml/2006/main">
            <a:ext uri="{FF2B5EF4-FFF2-40B4-BE49-F238E27FC236}">
              <a16:creationId xmlns:a16="http://schemas.microsoft.com/office/drawing/2014/main" xmlns="" id="{10B05A44-FA62-4294-ABD9-C61846973BB9}"/>
            </a:ext>
          </a:extLst>
        </cdr:cNvPr>
        <cdr:cNvCxnSpPr/>
      </cdr:nvCxnSpPr>
      <cdr:spPr>
        <a:xfrm xmlns:a="http://schemas.openxmlformats.org/drawingml/2006/main" rot="5400000" flipH="1" flipV="1">
          <a:off x="6914234" y="820527"/>
          <a:ext cx="447559" cy="436086"/>
        </a:xfrm>
        <a:prstGeom xmlns:a="http://schemas.openxmlformats.org/drawingml/2006/main" prst="bentConnector3">
          <a:avLst>
            <a:gd name="adj1" fmla="val 96154"/>
          </a:avLst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0.07672</cdr:x>
      <cdr:y>0.18944</cdr:y>
    </cdr:from>
    <cdr:to>
      <cdr:x>0.18212</cdr:x>
      <cdr:y>0.33457</cdr:y>
    </cdr:to>
    <cdr:sp macro="" textlink="">
      <cdr:nvSpPr>
        <cdr:cNvPr id="49" name="TextBox 48">
          <a:extLst xmlns:a="http://schemas.openxmlformats.org/drawingml/2006/main">
            <a:ext uri="{FF2B5EF4-FFF2-40B4-BE49-F238E27FC236}">
              <a16:creationId xmlns:a16="http://schemas.microsoft.com/office/drawing/2014/main" xmlns="" id="{CA068F7F-745A-498E-9189-6F491C10D92C}"/>
            </a:ext>
          </a:extLst>
        </cdr:cNvPr>
        <cdr:cNvSpPr txBox="1"/>
      </cdr:nvSpPr>
      <cdr:spPr>
        <a:xfrm xmlns:a="http://schemas.openxmlformats.org/drawingml/2006/main">
          <a:off x="665602" y="11934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0.06481</cdr:x>
      <cdr:y>0.16211</cdr:y>
    </cdr:from>
    <cdr:to>
      <cdr:x>0.11243</cdr:x>
      <cdr:y>0.21311</cdr:y>
    </cdr:to>
    <cdr:sp macro="" textlink="">
      <cdr:nvSpPr>
        <cdr:cNvPr id="50" name="TextBox 49">
          <a:extLst xmlns:a="http://schemas.openxmlformats.org/drawingml/2006/main">
            <a:ext uri="{FF2B5EF4-FFF2-40B4-BE49-F238E27FC236}">
              <a16:creationId xmlns:a16="http://schemas.microsoft.com/office/drawing/2014/main" xmlns="" id="{5CC27C44-8A97-4082-86D8-7748D75B892C}"/>
            </a:ext>
          </a:extLst>
        </cdr:cNvPr>
        <cdr:cNvSpPr txBox="1"/>
      </cdr:nvSpPr>
      <cdr:spPr>
        <a:xfrm xmlns:a="http://schemas.openxmlformats.org/drawingml/2006/main">
          <a:off x="562319" y="1021355"/>
          <a:ext cx="413133" cy="321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6.3</a:t>
          </a:r>
        </a:p>
      </cdr:txBody>
    </cdr:sp>
  </cdr:relSizeAnchor>
  <cdr:relSizeAnchor xmlns:cdr="http://schemas.openxmlformats.org/drawingml/2006/chartDrawing">
    <cdr:from>
      <cdr:x>0.26984</cdr:x>
      <cdr:y>0.12022</cdr:y>
    </cdr:from>
    <cdr:to>
      <cdr:x>0.3545</cdr:x>
      <cdr:y>0.17122</cdr:y>
    </cdr:to>
    <cdr:sp macro="" textlink="">
      <cdr:nvSpPr>
        <cdr:cNvPr id="51" name="TextBox 50">
          <a:extLst xmlns:a="http://schemas.openxmlformats.org/drawingml/2006/main">
            <a:ext uri="{FF2B5EF4-FFF2-40B4-BE49-F238E27FC236}">
              <a16:creationId xmlns:a16="http://schemas.microsoft.com/office/drawing/2014/main" xmlns="" id="{821F688E-4801-49AF-A932-9DD844B516BE}"/>
            </a:ext>
          </a:extLst>
        </cdr:cNvPr>
        <cdr:cNvSpPr txBox="1"/>
      </cdr:nvSpPr>
      <cdr:spPr>
        <a:xfrm xmlns:a="http://schemas.openxmlformats.org/drawingml/2006/main">
          <a:off x="2341084" y="757410"/>
          <a:ext cx="734459" cy="321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7.8</a:t>
          </a:r>
        </a:p>
      </cdr:txBody>
    </cdr:sp>
  </cdr:relSizeAnchor>
  <cdr:relSizeAnchor xmlns:cdr="http://schemas.openxmlformats.org/drawingml/2006/chartDrawing">
    <cdr:from>
      <cdr:x>0.50926</cdr:x>
      <cdr:y>0.15847</cdr:y>
    </cdr:from>
    <cdr:to>
      <cdr:x>0.59788</cdr:x>
      <cdr:y>0.20765</cdr:y>
    </cdr:to>
    <cdr:sp macro="" textlink="">
      <cdr:nvSpPr>
        <cdr:cNvPr id="52" name="TextBox 51">
          <a:extLst xmlns:a="http://schemas.openxmlformats.org/drawingml/2006/main">
            <a:ext uri="{FF2B5EF4-FFF2-40B4-BE49-F238E27FC236}">
              <a16:creationId xmlns:a16="http://schemas.microsoft.com/office/drawing/2014/main" xmlns="" id="{9E24CEFD-C515-4851-ACA5-D7D6797FCD1D}"/>
            </a:ext>
          </a:extLst>
        </cdr:cNvPr>
        <cdr:cNvSpPr txBox="1"/>
      </cdr:nvSpPr>
      <cdr:spPr>
        <a:xfrm xmlns:a="http://schemas.openxmlformats.org/drawingml/2006/main">
          <a:off x="4418223" y="998404"/>
          <a:ext cx="768885" cy="309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9.9</a:t>
          </a:r>
        </a:p>
      </cdr:txBody>
    </cdr:sp>
  </cdr:relSizeAnchor>
  <cdr:relSizeAnchor xmlns:cdr="http://schemas.openxmlformats.org/drawingml/2006/chartDrawing">
    <cdr:from>
      <cdr:x>0.75397</cdr:x>
      <cdr:y>0.09836</cdr:y>
    </cdr:from>
    <cdr:to>
      <cdr:x>0.85936</cdr:x>
      <cdr:y>0.2435</cdr:y>
    </cdr:to>
    <cdr:sp macro="" textlink="">
      <cdr:nvSpPr>
        <cdr:cNvPr id="53" name="TextBox 52">
          <a:extLst xmlns:a="http://schemas.openxmlformats.org/drawingml/2006/main">
            <a:ext uri="{FF2B5EF4-FFF2-40B4-BE49-F238E27FC236}">
              <a16:creationId xmlns:a16="http://schemas.microsoft.com/office/drawing/2014/main" xmlns="" id="{F04C81FB-BFE8-4417-BB57-BEDB7268F185}"/>
            </a:ext>
          </a:extLst>
        </cdr:cNvPr>
        <cdr:cNvSpPr txBox="1"/>
      </cdr:nvSpPr>
      <cdr:spPr>
        <a:xfrm xmlns:a="http://schemas.openxmlformats.org/drawingml/2006/main">
          <a:off x="6541264" y="6196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9.8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685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07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87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4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9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6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0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5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DEC2-189B-4E89-831D-0E26AF69E7E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656177-F272-421B-BBDF-BB1339B78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.govt.nz/notebook/nbbooks.nsf/0/37A7ABB191191FB9CC256DDA00064211/$file/EthnicMortalityTrends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rangahau.co.nz/assets/decades_disparity/disparities_report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h.govt.nz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tago.ac.nz/wellington/otago069936.pdf" TargetMode="Externa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700" b="1" dirty="0"/>
              <a:t>Advancing the Science of Transformation in Integrated Primary Care: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Informing Options for Scaling-up Innovation 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Session 3:</a:t>
            </a:r>
            <a:r>
              <a:rPr lang="en-US" sz="2000" b="1" dirty="0"/>
              <a:t> </a:t>
            </a:r>
            <a:r>
              <a:rPr lang="en-US" sz="2000" dirty="0"/>
              <a:t>Addressing health equity and disparities across diverse communities: Policy implications &amp; Discussion</a:t>
            </a:r>
          </a:p>
          <a:p>
            <a:r>
              <a:rPr lang="en-US" sz="2000" dirty="0"/>
              <a:t>Jonathan Foley, Westcott Partners LLC</a:t>
            </a:r>
          </a:p>
        </p:txBody>
      </p:sp>
    </p:spTree>
    <p:extLst>
      <p:ext uri="{BB962C8B-B14F-4D97-AF65-F5344CB8AC3E}">
        <p14:creationId xmlns:p14="http://schemas.microsoft.com/office/powerpoint/2010/main" val="17371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implementation driven by political momentum enabled broad-based reform across the country;</a:t>
            </a:r>
          </a:p>
          <a:p>
            <a:r>
              <a:rPr lang="en-US" dirty="0"/>
              <a:t>DHBs and general practitioners do not have as much ownership of strategy because of rapid implementation;</a:t>
            </a:r>
          </a:p>
          <a:p>
            <a:r>
              <a:rPr lang="en-US" dirty="0"/>
              <a:t>Fee reductions limited by soft regulatory approach and GP resistance;</a:t>
            </a:r>
          </a:p>
          <a:p>
            <a:r>
              <a:rPr lang="en-US" dirty="0"/>
              <a:t>Tensions between universal and targeted approaches;</a:t>
            </a:r>
          </a:p>
          <a:p>
            <a:r>
              <a:rPr lang="en-US" dirty="0"/>
              <a:t>Not enough attention to planning and evaluating service delivery innovations aimed at reducing inequalities;</a:t>
            </a:r>
          </a:p>
          <a:p>
            <a:r>
              <a:rPr lang="en-US" dirty="0"/>
              <a:t>Impact of service delivery innovations dependent on capacity and expertise of local practitioners.</a:t>
            </a:r>
          </a:p>
        </p:txBody>
      </p:sp>
    </p:spTree>
    <p:extLst>
      <p:ext uri="{BB962C8B-B14F-4D97-AF65-F5344CB8AC3E}">
        <p14:creationId xmlns:p14="http://schemas.microsoft.com/office/powerpoint/2010/main" val="121711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4" y="1431259"/>
            <a:ext cx="5369497" cy="4451063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9071" y="1154260"/>
            <a:ext cx="5400675" cy="4103687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899137" y="1261982"/>
            <a:ext cx="3520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Primary Health Care Funding Path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33" y="150369"/>
            <a:ext cx="8911687" cy="1280890"/>
          </a:xfrm>
        </p:spPr>
        <p:txBody>
          <a:bodyPr/>
          <a:lstStyle/>
          <a:p>
            <a:r>
              <a:rPr lang="en-US" dirty="0"/>
              <a:t>Rapid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43584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2970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Several versions of area deprivation </a:t>
            </a:r>
            <a:r>
              <a:rPr lang="en-US" dirty="0" err="1"/>
              <a:t>indeces</a:t>
            </a:r>
            <a:r>
              <a:rPr lang="en-US" dirty="0"/>
              <a:t> available – strong correlation with health outcomes; use readily available Census data</a:t>
            </a:r>
          </a:p>
          <a:p>
            <a:r>
              <a:rPr lang="en-US" dirty="0"/>
              <a:t>Existing and promising programs to address health inequalities through focus on social risk factors:</a:t>
            </a:r>
          </a:p>
          <a:p>
            <a:pPr lvl="1"/>
            <a:r>
              <a:rPr lang="en-US" dirty="0"/>
              <a:t>Community health centers – 1200 centers, 25 million served</a:t>
            </a:r>
          </a:p>
          <a:p>
            <a:pPr lvl="1"/>
            <a:r>
              <a:rPr lang="en-US" i="1" dirty="0"/>
              <a:t>Patient Centered Medical Home – comprehensive, coordinated, team approach</a:t>
            </a:r>
          </a:p>
          <a:p>
            <a:pPr lvl="1"/>
            <a:r>
              <a:rPr lang="en-US" dirty="0"/>
              <a:t>Accountable Health Communities – 44 communities</a:t>
            </a:r>
          </a:p>
          <a:p>
            <a:pPr lvl="1"/>
            <a:r>
              <a:rPr lang="en-US" dirty="0"/>
              <a:t>IMPACT Act – possible adjustments to Medicare payments based on social risk factors</a:t>
            </a:r>
          </a:p>
          <a:p>
            <a:r>
              <a:rPr lang="en-US" dirty="0"/>
              <a:t>Scaling up depends on:</a:t>
            </a:r>
          </a:p>
          <a:p>
            <a:pPr lvl="1"/>
            <a:r>
              <a:rPr lang="en-US" dirty="0"/>
              <a:t>Clearer understanding of what works</a:t>
            </a:r>
          </a:p>
          <a:p>
            <a:pPr lvl="1"/>
            <a:r>
              <a:rPr lang="en-US" dirty="0"/>
              <a:t>Local capacity and expertise to undertake new models of care</a:t>
            </a:r>
          </a:p>
          <a:p>
            <a:pPr lvl="1"/>
            <a:r>
              <a:rPr lang="en-US" dirty="0"/>
              <a:t>Appropriate funding</a:t>
            </a:r>
          </a:p>
          <a:p>
            <a:pPr lvl="1"/>
            <a:r>
              <a:rPr lang="en-US" dirty="0"/>
              <a:t>Ongoing accountability mechanisms, evaluation and feedback</a:t>
            </a:r>
          </a:p>
          <a:p>
            <a:pPr lvl="1"/>
            <a:r>
              <a:rPr lang="en-US" dirty="0"/>
              <a:t>Political will</a:t>
            </a:r>
          </a:p>
        </p:txBody>
      </p:sp>
    </p:spTree>
    <p:extLst>
      <p:ext uri="{BB962C8B-B14F-4D97-AF65-F5344CB8AC3E}">
        <p14:creationId xmlns:p14="http://schemas.microsoft.com/office/powerpoint/2010/main" val="403278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use of certain indicators of need in a primary health care funding formula in the context of a comprehensive reform of New Zealand’s primary health care system; and, </a:t>
            </a:r>
          </a:p>
          <a:p>
            <a:r>
              <a:rPr lang="en-US" dirty="0"/>
              <a:t>Assess the impact of this funding approach on primary health care delivery systems and populations served by those systems</a:t>
            </a:r>
          </a:p>
          <a:p>
            <a:r>
              <a:rPr lang="en-US" dirty="0"/>
              <a:t>Comment on the implications of New Zealand’s experience to efforts to address social determinants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44423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Health Care Strategy – comprehensive reform of the way primary health care was delivered, financed, and governed.</a:t>
            </a:r>
          </a:p>
          <a:p>
            <a:r>
              <a:rPr lang="en-US" dirty="0"/>
              <a:t>Specific objectives included:</a:t>
            </a:r>
          </a:p>
          <a:p>
            <a:pPr lvl="1"/>
            <a:r>
              <a:rPr lang="en-US" dirty="0"/>
              <a:t>Making primary health care affordable with co-pays reduced or, in some cases, eliminated</a:t>
            </a:r>
          </a:p>
          <a:p>
            <a:pPr lvl="1"/>
            <a:r>
              <a:rPr lang="en-US" dirty="0"/>
              <a:t>Increasing utilization of needed services, especially preventive services and health screenings</a:t>
            </a:r>
          </a:p>
          <a:p>
            <a:pPr lvl="1"/>
            <a:r>
              <a:rPr lang="en-US" dirty="0"/>
              <a:t>Promoting better coordination of care</a:t>
            </a:r>
          </a:p>
          <a:p>
            <a:pPr lvl="1"/>
            <a:r>
              <a:rPr lang="en-US" dirty="0"/>
              <a:t>Reducing health inequalities through new models of care</a:t>
            </a:r>
          </a:p>
          <a:p>
            <a:r>
              <a:rPr lang="en-US" dirty="0"/>
              <a:t>Primary Health Organizations (PHOs) – GP practices and clinics aggregated in local areas to be focal point. Non-profit with community representation.</a:t>
            </a:r>
          </a:p>
          <a:p>
            <a:r>
              <a:rPr lang="en-US" dirty="0"/>
              <a:t>Needs-based population funding formulae – means for allocating government subsidy; incorporates ethnicity and area deprivation index</a:t>
            </a:r>
          </a:p>
        </p:txBody>
      </p:sp>
    </p:spTree>
    <p:extLst>
      <p:ext uri="{BB962C8B-B14F-4D97-AF65-F5344CB8AC3E}">
        <p14:creationId xmlns:p14="http://schemas.microsoft.com/office/powerpoint/2010/main" val="69986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412075"/>
            <a:ext cx="8911687" cy="1280890"/>
          </a:xfrm>
        </p:spPr>
        <p:txBody>
          <a:bodyPr/>
          <a:lstStyle/>
          <a:p>
            <a:r>
              <a:rPr lang="en-US" dirty="0"/>
              <a:t>Health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ADE1EDC-D101-47F5-90E0-3630845A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60104"/>
              </p:ext>
            </p:extLst>
          </p:nvPr>
        </p:nvGraphicFramePr>
        <p:xfrm>
          <a:off x="2690191" y="1171791"/>
          <a:ext cx="8309113" cy="492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0191" y="6096001"/>
            <a:ext cx="6269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New Zealand Ministry of Health, “Decades of Disparity: Ethnic Mortality Trends in New Zealand 1980–1999,” 2003</a:t>
            </a:r>
          </a:p>
          <a:p>
            <a:r>
              <a:rPr lang="en-US" sz="800" dirty="0"/>
              <a:t> </a:t>
            </a:r>
            <a:r>
              <a:rPr lang="en-US" sz="800" u="sng" dirty="0">
                <a:hlinkClick r:id="rId3"/>
              </a:rPr>
              <a:t>http://www.moh.govt.nz/notebook/nbbooks.nsf/0/37A7ABB191191FB9CC256DDA00064211/$file/EthnicMortalityTrends.pdf</a:t>
            </a:r>
            <a:r>
              <a:rPr lang="en-US" sz="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0191" y="6446559"/>
            <a:ext cx="63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New Zealand Ministry of Health, “Decades of Disparity II: Socioeconomic mortality trends in New Zealand, 1981-1999,” 2005. </a:t>
            </a:r>
          </a:p>
          <a:p>
            <a:r>
              <a:rPr lang="en-US" sz="800" u="sng" dirty="0">
                <a:hlinkClick r:id="rId4"/>
              </a:rPr>
              <a:t>http://www.rangahau.co.nz/assets//decades_disparity/disparities_report2.pdf</a:t>
            </a:r>
            <a:r>
              <a:rPr lang="en-US" sz="800" dirty="0"/>
              <a:t>, income is weighted by ethnicity.</a:t>
            </a:r>
          </a:p>
        </p:txBody>
      </p:sp>
    </p:spTree>
    <p:extLst>
      <p:ext uri="{BB962C8B-B14F-4D97-AF65-F5344CB8AC3E}">
        <p14:creationId xmlns:p14="http://schemas.microsoft.com/office/powerpoint/2010/main" val="317536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Disparities (cont.)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43382"/>
              </p:ext>
            </p:extLst>
          </p:nvPr>
        </p:nvGraphicFramePr>
        <p:xfrm>
          <a:off x="2804746" y="2306781"/>
          <a:ext cx="6789829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1759957">
                  <a:extLst>
                    <a:ext uri="{9D8B030D-6E8A-4147-A177-3AD203B41FA5}">
                      <a16:colId xmlns:a16="http://schemas.microsoft.com/office/drawing/2014/main" xmlns="" val="1387010305"/>
                    </a:ext>
                  </a:extLst>
                </a:gridCol>
                <a:gridCol w="996925">
                  <a:extLst>
                    <a:ext uri="{9D8B030D-6E8A-4147-A177-3AD203B41FA5}">
                      <a16:colId xmlns:a16="http://schemas.microsoft.com/office/drawing/2014/main" xmlns="" val="3629836409"/>
                    </a:ext>
                  </a:extLst>
                </a:gridCol>
                <a:gridCol w="999226">
                  <a:extLst>
                    <a:ext uri="{9D8B030D-6E8A-4147-A177-3AD203B41FA5}">
                      <a16:colId xmlns:a16="http://schemas.microsoft.com/office/drawing/2014/main" xmlns="" val="2565177969"/>
                    </a:ext>
                  </a:extLst>
                </a:gridCol>
                <a:gridCol w="1019932">
                  <a:extLst>
                    <a:ext uri="{9D8B030D-6E8A-4147-A177-3AD203B41FA5}">
                      <a16:colId xmlns:a16="http://schemas.microsoft.com/office/drawing/2014/main" xmlns="" val="2147183125"/>
                    </a:ext>
                  </a:extLst>
                </a:gridCol>
                <a:gridCol w="1019932">
                  <a:extLst>
                    <a:ext uri="{9D8B030D-6E8A-4147-A177-3AD203B41FA5}">
                      <a16:colId xmlns:a16="http://schemas.microsoft.com/office/drawing/2014/main" xmlns="" val="188158160"/>
                    </a:ext>
                  </a:extLst>
                </a:gridCol>
                <a:gridCol w="993857">
                  <a:extLst>
                    <a:ext uri="{9D8B030D-6E8A-4147-A177-3AD203B41FA5}">
                      <a16:colId xmlns:a16="http://schemas.microsoft.com/office/drawing/2014/main" xmlns="" val="101944925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Disease/ condition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Maori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Pacific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1298917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Heart disease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478548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3367381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02978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3230292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468582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7472831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Asthma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173278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27.2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9384069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COPD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262642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584054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blood pressure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23.7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149473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18.2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0169522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cholesterol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6780377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12.3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866047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Obesity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36281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905561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Current Smoker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4528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0134420"/>
                  </a:ext>
                </a:extLst>
              </a:tr>
              <a:tr h="16192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Seen GP in last year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77.7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948421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83.7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60781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Mammogram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69.0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76.9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55.6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313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Cervical screen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72.8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54.4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77.5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43.1</a:t>
                      </a:r>
                    </a:p>
                  </a:txBody>
                  <a:tcPr marL="60722" marR="60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352117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03443" y="1736990"/>
            <a:ext cx="6891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 of NZ Health Survey (2002/2003) respondents answering positively to selected questions (age standardized)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4746" y="6511154"/>
            <a:ext cx="71256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New Zealand Ministry of Health, “A Portrait of Health: Key results of the 2002/03 New Zealand Health Survey,” 2004  </a:t>
            </a:r>
            <a:r>
              <a:rPr lang="en-US" sz="800" u="sng">
                <a:hlinkClick r:id="rId2"/>
              </a:rPr>
              <a:t>Http://www.moh.govt.nz</a:t>
            </a:r>
            <a:r>
              <a:rPr lang="en-US" sz="80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5892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0" y="0"/>
            <a:ext cx="48978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11" y="98474"/>
            <a:ext cx="5026198" cy="6759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012" y="883056"/>
            <a:ext cx="5367005" cy="1040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2933012" y="6215304"/>
            <a:ext cx="377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800" dirty="0"/>
              <a:t>For the most recent version, see “NZDep2013 Index of Deprivation,” June Atkinson, Clare Salmond, and Peter Crampton, published by the Department of Public Health, University of Otago, Wellington, May, 2014. </a:t>
            </a:r>
            <a:r>
              <a:rPr lang="en-US" sz="800" u="sng" dirty="0">
                <a:hlinkClick r:id="rId5"/>
              </a:rPr>
              <a:t>http://www.otago.ac.nz/wellington/otago069936.pdf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10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equity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formulae allocate more money to PHOs with greater concentrations of Maori, Pacific Islanders, and most deprived enrollees</a:t>
            </a:r>
          </a:p>
          <a:p>
            <a:r>
              <a:rPr lang="en-US" dirty="0"/>
              <a:t>PHOs use funding to:</a:t>
            </a:r>
          </a:p>
          <a:p>
            <a:pPr lvl="1"/>
            <a:r>
              <a:rPr lang="en-US" dirty="0"/>
              <a:t>Lower fees for enrollees</a:t>
            </a:r>
          </a:p>
          <a:p>
            <a:pPr lvl="1"/>
            <a:r>
              <a:rPr lang="en-US" dirty="0"/>
              <a:t>Develop outreach programs that improve access – e.g., transportation services, nurse clinics on marae or remote locations, community health workers</a:t>
            </a:r>
          </a:p>
          <a:p>
            <a:pPr lvl="1"/>
            <a:r>
              <a:rPr lang="en-US" dirty="0"/>
              <a:t>Run health promotion services and campaigns that influence health behaviors – e.g., smoking cessation, safe driving, healthy eating</a:t>
            </a:r>
          </a:p>
          <a:p>
            <a:r>
              <a:rPr lang="en-US" dirty="0"/>
              <a:t>Connected to mainstream medical care through PHO</a:t>
            </a:r>
          </a:p>
        </p:txBody>
      </p:sp>
    </p:spTree>
    <p:extLst>
      <p:ext uri="{BB962C8B-B14F-4D97-AF65-F5344CB8AC3E}">
        <p14:creationId xmlns:p14="http://schemas.microsoft.com/office/powerpoint/2010/main" val="87849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1" y="128440"/>
            <a:ext cx="6236237" cy="226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06" y="2503550"/>
            <a:ext cx="7806394" cy="2491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6067"/>
            <a:ext cx="4107766" cy="2271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69426" y="1139687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Pacific women as keys to family 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192" y="3379919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Culturally appropriate services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6695" y="5989483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based health promotion</a:t>
            </a:r>
          </a:p>
        </p:txBody>
      </p:sp>
    </p:spTree>
    <p:extLst>
      <p:ext uri="{BB962C8B-B14F-4D97-AF65-F5344CB8AC3E}">
        <p14:creationId xmlns:p14="http://schemas.microsoft.com/office/powerpoint/2010/main" val="219575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impact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76763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7596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1561</TotalTime>
  <Words>847</Words>
  <Application>Microsoft Office PowerPoint</Application>
  <PresentationFormat>Custom</PresentationFormat>
  <Paragraphs>197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 Advancing the Science of Transformation in Integrated Primary Care: Informing Options for Scaling-up Innovation    </vt:lpstr>
      <vt:lpstr>Purpose</vt:lpstr>
      <vt:lpstr>Context</vt:lpstr>
      <vt:lpstr>Health disparities</vt:lpstr>
      <vt:lpstr>Health Disparities (cont.)</vt:lpstr>
      <vt:lpstr>PowerPoint Presentation</vt:lpstr>
      <vt:lpstr>Health equity innovation</vt:lpstr>
      <vt:lpstr>PowerPoint Presentation</vt:lpstr>
      <vt:lpstr>Evaluation of impact</vt:lpstr>
      <vt:lpstr>Lessons Learned</vt:lpstr>
      <vt:lpstr>Rapid Implementation</vt:lpstr>
      <vt:lpstr>Implications for the United States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the Science of Transformation in Integrated Primary Care: Informing Options for Scaling-up Innovation</dc:title>
  <dc:creator>Jonathan Foley</dc:creator>
  <cp:lastModifiedBy>Meredith Kratzmann</cp:lastModifiedBy>
  <cp:revision>23</cp:revision>
  <dcterms:created xsi:type="dcterms:W3CDTF">2017-02-16T20:13:49Z</dcterms:created>
  <dcterms:modified xsi:type="dcterms:W3CDTF">2017-02-28T18:25:39Z</dcterms:modified>
</cp:coreProperties>
</file>