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18"/>
  </p:notesMasterIdLst>
  <p:sldIdLst>
    <p:sldId id="335" r:id="rId3"/>
    <p:sldId id="321" r:id="rId4"/>
    <p:sldId id="316" r:id="rId5"/>
    <p:sldId id="289" r:id="rId6"/>
    <p:sldId id="287" r:id="rId7"/>
    <p:sldId id="292" r:id="rId8"/>
    <p:sldId id="290" r:id="rId9"/>
    <p:sldId id="320" r:id="rId10"/>
    <p:sldId id="337" r:id="rId11"/>
    <p:sldId id="339" r:id="rId12"/>
    <p:sldId id="340" r:id="rId13"/>
    <p:sldId id="342" r:id="rId14"/>
    <p:sldId id="344" r:id="rId15"/>
    <p:sldId id="345" r:id="rId16"/>
    <p:sldId id="346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C2"/>
    <a:srgbClr val="003300"/>
    <a:srgbClr val="FBADAB"/>
    <a:srgbClr val="F94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5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ue\Desktop\Data%20for%20CMAJ%20pap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ue\Desktop\Data%20for%20CMAJ%20pape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Kue%20Young\Desktop\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69430847552886"/>
          <c:y val="4.935198999053015E-2"/>
          <c:w val="0.78599436663900091"/>
          <c:h val="0.8191196348553864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'ACSC from CIHI'!$B$13:$B$16</c:f>
              <c:strCache>
                <c:ptCount val="4"/>
                <c:pt idx="0">
                  <c:v>Canada</c:v>
                </c:pt>
                <c:pt idx="1">
                  <c:v>Yukon</c:v>
                </c:pt>
                <c:pt idx="2">
                  <c:v>NWT</c:v>
                </c:pt>
                <c:pt idx="3">
                  <c:v>Nunavut</c:v>
                </c:pt>
              </c:strCache>
            </c:strRef>
          </c:cat>
          <c:val>
            <c:numRef>
              <c:f>'ACSC from CIHI'!$C$13:$C$16</c:f>
              <c:numCache>
                <c:formatCode>General</c:formatCode>
                <c:ptCount val="4"/>
                <c:pt idx="0">
                  <c:v>292.60000000000002</c:v>
                </c:pt>
                <c:pt idx="1">
                  <c:v>488.2</c:v>
                </c:pt>
                <c:pt idx="2">
                  <c:v>670</c:v>
                </c:pt>
                <c:pt idx="3">
                  <c:v>885.4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374336"/>
        <c:axId val="219375872"/>
      </c:barChart>
      <c:catAx>
        <c:axId val="21937433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9375872"/>
        <c:crosses val="autoZero"/>
        <c:auto val="1"/>
        <c:lblAlgn val="ctr"/>
        <c:lblOffset val="100"/>
        <c:noMultiLvlLbl val="0"/>
      </c:catAx>
      <c:valAx>
        <c:axId val="2193758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Hospitalization per 100,000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9374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'ACSC from CIHI'!$B$42:$B$45</c:f>
              <c:strCache>
                <c:ptCount val="4"/>
                <c:pt idx="0">
                  <c:v>Canada</c:v>
                </c:pt>
                <c:pt idx="1">
                  <c:v>Yukon</c:v>
                </c:pt>
                <c:pt idx="2">
                  <c:v>NWT</c:v>
                </c:pt>
                <c:pt idx="3">
                  <c:v>Nunavut</c:v>
                </c:pt>
              </c:strCache>
            </c:strRef>
          </c:cat>
          <c:val>
            <c:numRef>
              <c:f>'ACSC from CIHI'!$C$42:$C$45</c:f>
              <c:numCache>
                <c:formatCode>0.0</c:formatCode>
                <c:ptCount val="4"/>
                <c:pt idx="0">
                  <c:v>115.75</c:v>
                </c:pt>
                <c:pt idx="1">
                  <c:v>180.75</c:v>
                </c:pt>
                <c:pt idx="2">
                  <c:v>165.75</c:v>
                </c:pt>
                <c:pt idx="3">
                  <c:v>318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405696"/>
        <c:axId val="220288128"/>
      </c:barChart>
      <c:catAx>
        <c:axId val="219405696"/>
        <c:scaling>
          <c:orientation val="minMax"/>
        </c:scaling>
        <c:delete val="0"/>
        <c:axPos val="b"/>
        <c:majorTickMark val="none"/>
        <c:minorTickMark val="none"/>
        <c:tickLblPos val="nextTo"/>
        <c:crossAx val="220288128"/>
        <c:crosses val="autoZero"/>
        <c:auto val="1"/>
        <c:lblAlgn val="ctr"/>
        <c:lblOffset val="100"/>
        <c:noMultiLvlLbl val="0"/>
      </c:catAx>
      <c:valAx>
        <c:axId val="2202881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Deaths per 100,000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19405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Budget!$A$18</c:f>
              <c:strCache>
                <c:ptCount val="1"/>
                <c:pt idx="0">
                  <c:v>NWT [actual]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Budget!$B$17:$P$17</c:f>
              <c:strCache>
                <c:ptCount val="15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</c:strCache>
            </c:strRef>
          </c:cat>
          <c:val>
            <c:numRef>
              <c:f>Budget!$B$18:$P$18</c:f>
              <c:numCache>
                <c:formatCode>General</c:formatCode>
                <c:ptCount val="15"/>
                <c:pt idx="0">
                  <c:v>7839</c:v>
                </c:pt>
                <c:pt idx="1">
                  <c:v>8964</c:v>
                </c:pt>
                <c:pt idx="2">
                  <c:v>9110</c:v>
                </c:pt>
                <c:pt idx="3">
                  <c:v>9714</c:v>
                </c:pt>
                <c:pt idx="4">
                  <c:v>9960</c:v>
                </c:pt>
                <c:pt idx="5">
                  <c:v>10475</c:v>
                </c:pt>
                <c:pt idx="6">
                  <c:v>10342</c:v>
                </c:pt>
                <c:pt idx="7">
                  <c:v>10308</c:v>
                </c:pt>
                <c:pt idx="8">
                  <c:v>15275</c:v>
                </c:pt>
                <c:pt idx="9">
                  <c:v>12570</c:v>
                </c:pt>
                <c:pt idx="10">
                  <c:v>19335</c:v>
                </c:pt>
                <c:pt idx="11">
                  <c:v>15757</c:v>
                </c:pt>
                <c:pt idx="12">
                  <c:v>18080</c:v>
                </c:pt>
                <c:pt idx="13">
                  <c:v>19517</c:v>
                </c:pt>
                <c:pt idx="14">
                  <c:v>17640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Budget!$A$19</c:f>
              <c:strCache>
                <c:ptCount val="1"/>
                <c:pt idx="0">
                  <c:v>Nunavut [budget]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Budget!$B$17:$P$17</c:f>
              <c:strCache>
                <c:ptCount val="15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</c:strCache>
            </c:strRef>
          </c:cat>
          <c:val>
            <c:numRef>
              <c:f>Budget!$B$19:$P$19</c:f>
              <c:numCache>
                <c:formatCode>General</c:formatCode>
                <c:ptCount val="15"/>
                <c:pt idx="4">
                  <c:v>32800</c:v>
                </c:pt>
                <c:pt idx="5">
                  <c:v>32600</c:v>
                </c:pt>
                <c:pt idx="6">
                  <c:v>35794</c:v>
                </c:pt>
                <c:pt idx="7">
                  <c:v>34794</c:v>
                </c:pt>
                <c:pt idx="8">
                  <c:v>44959</c:v>
                </c:pt>
                <c:pt idx="9">
                  <c:v>44080</c:v>
                </c:pt>
                <c:pt idx="10">
                  <c:v>47923</c:v>
                </c:pt>
                <c:pt idx="11">
                  <c:v>53397</c:v>
                </c:pt>
                <c:pt idx="12">
                  <c:v>53781</c:v>
                </c:pt>
                <c:pt idx="13">
                  <c:v>53781</c:v>
                </c:pt>
                <c:pt idx="14">
                  <c:v>59806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993792"/>
        <c:axId val="218995328"/>
      </c:lineChart>
      <c:catAx>
        <c:axId val="218993792"/>
        <c:scaling>
          <c:orientation val="minMax"/>
        </c:scaling>
        <c:delete val="0"/>
        <c:axPos val="b"/>
        <c:majorTickMark val="out"/>
        <c:minorTickMark val="none"/>
        <c:tickLblPos val="nextTo"/>
        <c:crossAx val="218995328"/>
        <c:crosses val="autoZero"/>
        <c:auto val="1"/>
        <c:lblAlgn val="ctr"/>
        <c:lblOffset val="100"/>
        <c:noMultiLvlLbl val="0"/>
      </c:catAx>
      <c:valAx>
        <c:axId val="2189953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Thousands of dollars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8993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0.31875</cdr:x>
      <cdr:y>0.25868</cdr:y>
    </cdr:from>
    <cdr:to>
      <cdr:x>0.5</cdr:x>
      <cdr:y>0.34896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7325" y="709613"/>
          <a:ext cx="8286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1100" dirty="0">
              <a:solidFill>
                <a:srgbClr val="FFFF00"/>
              </a:solidFill>
            </a:rPr>
            <a:t>Nunavut</a:t>
          </a:r>
        </a:p>
      </cdr:txBody>
    </cdr:sp>
  </cdr:relSizeAnchor>
  <cdr:relSizeAnchor xmlns:cdr="http://schemas.openxmlformats.org/drawingml/2006/chartDrawing">
    <cdr:from>
      <cdr:x>0.32292</cdr:x>
      <cdr:y>0.55035</cdr:y>
    </cdr:from>
    <cdr:to>
      <cdr:x>0.54167</cdr:x>
      <cdr:y>0.65104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76375" y="1509713"/>
          <a:ext cx="10001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1100" dirty="0">
              <a:solidFill>
                <a:schemeClr val="accent2">
                  <a:lumMod val="40000"/>
                  <a:lumOff val="60000"/>
                </a:schemeClr>
              </a:solidFill>
            </a:rPr>
            <a:t>NWT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Arial" charset="0"/>
              </a:defRPr>
            </a:lvl1pPr>
          </a:lstStyle>
          <a:p>
            <a:fld id="{D1D28128-6124-4D31-AD29-01D29C9BAD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28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CF76-04B6-44A7-B0A3-D6EA0A45BD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CF76-04B6-44A7-B0A3-D6EA0A45BD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CF76-04B6-44A7-B0A3-D6EA0A45BD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CF76-04B6-44A7-B0A3-D6EA0A45BD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CF76-04B6-44A7-B0A3-D6EA0A45BD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1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7411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74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4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7428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7429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7430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1CB9A6-73BF-4B5E-A312-2C2137CAD4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34EA1-9563-463E-99EA-18C734C201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2BA10-5153-4C6E-9533-46CB9E4B6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reen_bann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735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UA-SPH-1C-SOLID-REVERS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76250"/>
            <a:ext cx="40798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485900"/>
            <a:ext cx="9144000" cy="123825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i="0">
              <a:solidFill>
                <a:srgbClr val="FFFFFF"/>
              </a:solidFill>
            </a:endParaRPr>
          </a:p>
        </p:txBody>
      </p:sp>
      <p:pic>
        <p:nvPicPr>
          <p:cNvPr id="6" name="Picture 1" descr="TrkB-PPT-V1-Footer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65700"/>
            <a:ext cx="9144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43888" y="2695984"/>
            <a:ext cx="7642911" cy="877032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007C4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7D537-B14C-4665-ABD6-A6E6F8E1B3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EA71D-1B7D-41D5-A261-ED063CD9F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9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FC5C8-D3BC-432D-B6FA-B80F492242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2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9B1A0-7BD2-4EFB-B9E1-61D6B8AC5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6E3D4-BE3E-4102-AEC9-91F260A019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0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24EB3-4502-45BF-AAAC-BCC383A02B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4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76109-733B-4791-884C-D29105512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8DC9B-A25E-4D26-9AD5-25E91704CA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64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64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88256744-A8E9-4CA5-9229-AE2AF69859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4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2"/>
          <p:cNvSpPr>
            <a:spLocks noGrp="1"/>
          </p:cNvSpPr>
          <p:nvPr>
            <p:ph type="title"/>
          </p:nvPr>
        </p:nvSpPr>
        <p:spPr bwMode="auto">
          <a:xfrm>
            <a:off x="467544" y="1700808"/>
            <a:ext cx="7642911" cy="223224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dirty="0" smtClean="0">
                <a:latin typeface="Times New Roman" pitchFamily="18" charset="0"/>
              </a:rPr>
              <a:t>Primary care challenges in </a:t>
            </a:r>
            <a:br>
              <a:rPr lang="en-CA" dirty="0" smtClean="0">
                <a:latin typeface="Times New Roman" pitchFamily="18" charset="0"/>
              </a:rPr>
            </a:br>
            <a:r>
              <a:rPr lang="en-CA" dirty="0" smtClean="0">
                <a:latin typeface="Times New Roman" pitchFamily="18" charset="0"/>
              </a:rPr>
              <a:t>Northern </a:t>
            </a:r>
            <a:r>
              <a:rPr lang="en-CA" dirty="0">
                <a:latin typeface="Times New Roman" pitchFamily="18" charset="0"/>
              </a:rPr>
              <a:t>Canada: </a:t>
            </a:r>
            <a:br>
              <a:rPr lang="en-CA" dirty="0">
                <a:latin typeface="Times New Roman" pitchFamily="18" charset="0"/>
              </a:rPr>
            </a:br>
            <a:r>
              <a:rPr lang="en-CA" dirty="0">
                <a:latin typeface="Times New Roman" pitchFamily="18" charset="0"/>
              </a:rPr>
              <a:t>a natural experiment </a:t>
            </a:r>
            <a:r>
              <a:rPr lang="en-CA" dirty="0" smtClean="0">
                <a:latin typeface="Times New Roman" pitchFamily="18" charset="0"/>
              </a:rPr>
              <a:t>for </a:t>
            </a:r>
            <a:br>
              <a:rPr lang="en-CA" dirty="0" smtClean="0">
                <a:latin typeface="Times New Roman" pitchFamily="18" charset="0"/>
              </a:rPr>
            </a:br>
            <a:r>
              <a:rPr lang="en-CA" dirty="0" smtClean="0">
                <a:latin typeface="Times New Roman" pitchFamily="18" charset="0"/>
              </a:rPr>
              <a:t>system change </a:t>
            </a:r>
            <a:r>
              <a:rPr lang="en-CA" dirty="0">
                <a:latin typeface="Times New Roman" pitchFamily="18" charset="0"/>
              </a:rPr>
              <a:t/>
            </a:r>
            <a:br>
              <a:rPr lang="en-CA" dirty="0">
                <a:latin typeface="Times New Roman" pitchFamily="18" charset="0"/>
              </a:rPr>
            </a:b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915816" y="3645024"/>
            <a:ext cx="5310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2400" b="1" dirty="0" smtClean="0"/>
              <a:t>Cross </a:t>
            </a:r>
            <a:r>
              <a:rPr lang="en-CA" sz="2400" b="1" dirty="0"/>
              <a:t>Border Integrated</a:t>
            </a:r>
            <a:br>
              <a:rPr lang="en-CA" sz="2400" b="1" dirty="0"/>
            </a:br>
            <a:r>
              <a:rPr lang="en-CA" sz="2400" b="1" dirty="0"/>
              <a:t>Primary Care Symposium</a:t>
            </a:r>
            <a:br>
              <a:rPr lang="en-CA" sz="2400" b="1" dirty="0"/>
            </a:br>
            <a:r>
              <a:rPr lang="en-CA" sz="2400" b="1" dirty="0"/>
              <a:t/>
            </a:r>
            <a:br>
              <a:rPr lang="en-CA" sz="2400" b="1" dirty="0"/>
            </a:br>
            <a:r>
              <a:rPr lang="en-CA" sz="2400" b="1" dirty="0"/>
              <a:t>Washington, </a:t>
            </a:r>
            <a:r>
              <a:rPr lang="en-CA" sz="2400" b="1" dirty="0" smtClean="0"/>
              <a:t>DC, March </a:t>
            </a:r>
            <a:r>
              <a:rPr lang="en-CA" sz="2400" b="1" dirty="0"/>
              <a:t>2-3, 2017</a:t>
            </a:r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47664" y="5469746"/>
            <a:ext cx="6912768" cy="127162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CA" i="0" kern="0" dirty="0" err="1" smtClean="0">
                <a:latin typeface="Times New Roman" pitchFamily="18" charset="0"/>
              </a:rPr>
              <a:t>Kue</a:t>
            </a:r>
            <a:r>
              <a:rPr lang="en-CA" i="0" kern="0" dirty="0" smtClean="0">
                <a:latin typeface="Times New Roman" pitchFamily="18" charset="0"/>
              </a:rPr>
              <a:t> Young, </a:t>
            </a:r>
            <a:r>
              <a:rPr lang="en-CA" sz="2400" i="0" kern="0" dirty="0" smtClean="0">
                <a:latin typeface="Times New Roman" pitchFamily="18" charset="0"/>
              </a:rPr>
              <a:t>CM, MD, DPhil, FRCPC, FCAHS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CA" sz="2800" i="0" kern="0" dirty="0" smtClean="0">
                <a:latin typeface="Times New Roman" pitchFamily="18" charset="0"/>
              </a:rPr>
              <a:t>Professor and Dean</a:t>
            </a:r>
          </a:p>
          <a:p>
            <a:pPr algn="r">
              <a:lnSpc>
                <a:spcPct val="80000"/>
              </a:lnSpc>
            </a:pPr>
            <a:endParaRPr lang="en-CA" i="0" kern="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7992888" cy="609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NWT Health &amp; Social Services developed </a:t>
            </a:r>
            <a:r>
              <a:rPr lang="en-US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Med-Response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address this issue:</a:t>
            </a:r>
            <a:endParaRPr lang="en-US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centralized air ambulance coordination,</a:t>
            </a:r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triage and dispatch system [both outbound and repatriations]</a:t>
            </a:r>
            <a:endParaRPr lang="en-C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 to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ensure that air ambulance flights reach patients as quickly as 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hangingPunct="0"/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 number 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primary care </a:t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providers in communities to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call for 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emergency clinical support</a:t>
            </a:r>
            <a:endParaRPr lang="en-CA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Coordinates urgent referrals to </a:t>
            </a:r>
            <a:b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higher levels of care, including </a:t>
            </a:r>
            <a:b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tertiary care centres outside territory</a:t>
            </a:r>
          </a:p>
          <a:p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Field tested end of 2014 and</a:t>
            </a:r>
            <a:b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officially launched Feb 2015</a:t>
            </a:r>
          </a:p>
        </p:txBody>
      </p:sp>
      <p:pic>
        <p:nvPicPr>
          <p:cNvPr id="6" name="Picture 3" descr="Y:\1025 - System Innovation Projects\1025-40 TSN MTAP\Pictures RAAPIDCCC\IMG_2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724150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1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for research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328592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Med-Response 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 timely innovation that could have potential major impact on the health care system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natural experiment - generates research evidence that benefits NWT and also provide valuable lessons for other regions, especially potential replication in Nunavut</a:t>
            </a:r>
          </a:p>
          <a:p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7571"/>
            <a:ext cx="4608512" cy="253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080" y="3706443"/>
            <a:ext cx="35283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>
                <a:cs typeface="Times New Roman" panose="02020603050405020304" pitchFamily="18" charset="0"/>
              </a:rPr>
              <a:t>Clinical </a:t>
            </a:r>
            <a:r>
              <a:rPr lang="en-US" sz="2800" dirty="0" smtClean="0">
                <a:cs typeface="Times New Roman" panose="02020603050405020304" pitchFamily="18" charset="0"/>
              </a:rPr>
              <a:t>outcomes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Cost-effectiveness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cs typeface="Times New Roman" panose="02020603050405020304" pitchFamily="18" charset="0"/>
              </a:rPr>
              <a:t>Provider </a:t>
            </a:r>
            <a:r>
              <a:rPr lang="en-US" sz="2800" dirty="0">
                <a:cs typeface="Times New Roman" panose="02020603050405020304" pitchFamily="18" charset="0"/>
              </a:rPr>
              <a:t>satisfaction      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Community </a:t>
            </a:r>
            <a:r>
              <a:rPr lang="en-US" sz="2800" dirty="0">
                <a:cs typeface="Times New Roman" panose="02020603050405020304" pitchFamily="18" charset="0"/>
              </a:rPr>
              <a:t>acceptance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53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46805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168" y="203756"/>
            <a:ext cx="7944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cs typeface="Times New Roman" panose="02020603050405020304" pitchFamily="18" charset="0"/>
              </a:rPr>
              <a:t>Some preliminary </a:t>
            </a:r>
            <a:r>
              <a:rPr lang="en-US" sz="3200" dirty="0" smtClean="0">
                <a:cs typeface="Times New Roman" panose="02020603050405020304" pitchFamily="18" charset="0"/>
              </a:rPr>
              <a:t>results on </a:t>
            </a:r>
            <a:br>
              <a:rPr lang="en-US" sz="3200" dirty="0" smtClean="0">
                <a:cs typeface="Times New Roman" panose="02020603050405020304" pitchFamily="18" charset="0"/>
              </a:rPr>
            </a:br>
            <a:r>
              <a:rPr lang="en-US" sz="3200" dirty="0" smtClean="0">
                <a:cs typeface="Times New Roman" panose="02020603050405020304" pitchFamily="18" charset="0"/>
              </a:rPr>
              <a:t>changes in travel pattern and costs</a:t>
            </a:r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6372" y="1484784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Government expenditures on medical travel continue to rise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Medical travel around 6% of total health department operating budget in NWT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Nunavut, with only 78% of NWT’s population, spent 3 x as much on medical travel, which accounts for 15-20% of health department budget [Note: there are no roads in Nunavut]</a:t>
            </a:r>
            <a:endParaRPr lang="en-CA" sz="2400" i="0" dirty="0"/>
          </a:p>
        </p:txBody>
      </p:sp>
      <p:sp>
        <p:nvSpPr>
          <p:cNvPr id="7" name="TextBox 6"/>
          <p:cNvSpPr txBox="1"/>
          <p:nvPr/>
        </p:nvSpPr>
        <p:spPr>
          <a:xfrm>
            <a:off x="5877659" y="4581128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0" dirty="0" smtClean="0"/>
              <a:t>“Medical travel” includes medivacs, non-urgent transfers, and patient escorts</a:t>
            </a:r>
            <a:endParaRPr lang="en-CA" sz="2400" i="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895225"/>
              </p:ext>
            </p:extLst>
          </p:nvPr>
        </p:nvGraphicFramePr>
        <p:xfrm>
          <a:off x="323528" y="3946997"/>
          <a:ext cx="4896544" cy="281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2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46805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609" y="199694"/>
            <a:ext cx="794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Focus on medevacs [air ambulance]</a:t>
            </a:r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1220" y="980728"/>
            <a:ext cx="835292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Review of medical travel database FY 2011, 2012, 2013, 2014, 2015 – need 2016 and 2017 as </a:t>
            </a:r>
            <a:r>
              <a:rPr lang="en-CA" sz="2800" dirty="0" smtClean="0"/>
              <a:t>Med-Response</a:t>
            </a:r>
            <a:r>
              <a:rPr lang="en-CA" sz="2800" i="0" dirty="0" smtClean="0"/>
              <a:t> launched only early in 2015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Preliminary outcome indicators to be monitored: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Reduction in number and rate of medevacs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Reduction in total cost and per trip cost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Shift from medevac -&gt; scheduled flights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i="0" dirty="0" smtClean="0"/>
              <a:t>Reduction in “overflights” – direct from communities to tertiary centres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Identify community-level and system-level factors that determine medevac “hotspots”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Need separate study at recipient hospitals to determine post-transfer clinical outcomes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</p:txBody>
      </p:sp>
    </p:spTree>
    <p:extLst>
      <p:ext uri="{BB962C8B-B14F-4D97-AF65-F5344CB8AC3E}">
        <p14:creationId xmlns:p14="http://schemas.microsoft.com/office/powerpoint/2010/main" val="22093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46805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168" y="203756"/>
            <a:ext cx="794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Questions posed by conference organizers</a:t>
            </a:r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1220" y="1196752"/>
            <a:ext cx="835292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How was the program developed?</a:t>
            </a:r>
            <a:r>
              <a:rPr lang="en-CA" sz="2800" i="0" dirty="0"/>
              <a:t> </a:t>
            </a:r>
            <a:r>
              <a:rPr lang="en-CA" sz="2800" i="0" dirty="0" smtClean="0"/>
              <a:t>√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What methods were used to support implementation and measure impact/success</a:t>
            </a:r>
            <a:r>
              <a:rPr lang="en-CA" sz="2800" i="0" dirty="0"/>
              <a:t> ? √</a:t>
            </a:r>
            <a:endParaRPr lang="en-CA" sz="2800" i="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How was success defined?</a:t>
            </a:r>
            <a:r>
              <a:rPr lang="en-CA" sz="2800" i="0" dirty="0"/>
              <a:t> √</a:t>
            </a:r>
            <a:endParaRPr lang="en-CA" sz="2800" i="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What is the evidence on the role of primary care in addressing health equity? X – </a:t>
            </a:r>
            <a:r>
              <a:rPr lang="en-CA" sz="2800" dirty="0" smtClean="0"/>
              <a:t>not directly addressed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Can learnings be applied in different settings</a:t>
            </a:r>
            <a:r>
              <a:rPr lang="en-CA" sz="2800" i="0" smtClean="0"/>
              <a:t>? </a:t>
            </a:r>
            <a:endParaRPr lang="en-CA" sz="2800" i="0"/>
          </a:p>
          <a:p>
            <a:pPr>
              <a:spcAft>
                <a:spcPts val="600"/>
              </a:spcAft>
            </a:pPr>
            <a:r>
              <a:rPr lang="en-CA" sz="2800" smtClean="0"/>
              <a:t>should </a:t>
            </a:r>
            <a:r>
              <a:rPr lang="en-CA" sz="2800" dirty="0" smtClean="0"/>
              <a:t>be applicable to scattered small populations separated by long distances - but only resource rich health systems can afford expensive air travel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</p:txBody>
      </p:sp>
    </p:spTree>
    <p:extLst>
      <p:ext uri="{BB962C8B-B14F-4D97-AF65-F5344CB8AC3E}">
        <p14:creationId xmlns:p14="http://schemas.microsoft.com/office/powerpoint/2010/main" val="23095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46805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895" y="764704"/>
            <a:ext cx="835292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What contextual factors need to be taken into consideration for broader scale up/system reform?  -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800" dirty="0" smtClean="0"/>
              <a:t>Not so much as scale up but replication in another jurisdiction; even if Med-Response turns out to be “successful” according to our indicators, transplanting it to Nunavut requires understanding of community-level factors (geography, burden of disease, social cohesion, </a:t>
            </a:r>
            <a:r>
              <a:rPr lang="en-CA" sz="2800" dirty="0" err="1" smtClean="0"/>
              <a:t>etc</a:t>
            </a:r>
            <a:r>
              <a:rPr lang="en-CA" sz="2800" dirty="0" smtClean="0"/>
              <a:t>) and system-level factors (workforce – training, turnover; governance)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</p:txBody>
      </p:sp>
    </p:spTree>
    <p:extLst>
      <p:ext uri="{BB962C8B-B14F-4D97-AF65-F5344CB8AC3E}">
        <p14:creationId xmlns:p14="http://schemas.microsoft.com/office/powerpoint/2010/main" val="30265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7772400" cy="1079500"/>
          </a:xfrm>
        </p:spPr>
        <p:txBody>
          <a:bodyPr/>
          <a:lstStyle/>
          <a:p>
            <a:r>
              <a:rPr lang="en-US" sz="4000" b="1" dirty="0" smtClean="0">
                <a:effectLst/>
                <a:latin typeface="Times New Roman" pitchFamily="18" charset="0"/>
              </a:rPr>
              <a:t>The context</a:t>
            </a:r>
            <a:endParaRPr lang="en-US" sz="4000" b="1" dirty="0">
              <a:effectLst/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8209607" cy="47525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effectLst/>
                <a:latin typeface="Times New Roman" pitchFamily="18" charset="0"/>
              </a:rPr>
              <a:t>Disparities in health outcomes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ffectLst/>
                <a:latin typeface="Times New Roman" pitchFamily="18" charset="0"/>
              </a:rPr>
              <a:t>between Canadian North and rest of country;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effectLst/>
                <a:latin typeface="Times New Roman" pitchFamily="18" charset="0"/>
              </a:rPr>
              <a:t>within North, between non-Aboriginal and Aboriginal people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ffectLst/>
                <a:latin typeface="Times New Roman" pitchFamily="18" charset="0"/>
              </a:rPr>
              <a:t>Per capita health expenditures in the North is substantially higher than rest of Canada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ffectLst/>
                <a:latin typeface="Times New Roman" pitchFamily="18" charset="0"/>
              </a:rPr>
              <a:t>Primary care offers potential for redressing health and health care disparities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ffectLst/>
                <a:latin typeface="Times New Roman" pitchFamily="18" charset="0"/>
              </a:rPr>
              <a:t>What are key challenges for primary care?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effectLst/>
                <a:latin typeface="Times New Roman" pitchFamily="18" charset="0"/>
              </a:rPr>
              <a:t>How can research contribute to health system improvement?</a:t>
            </a:r>
          </a:p>
          <a:p>
            <a:pPr>
              <a:lnSpc>
                <a:spcPct val="80000"/>
              </a:lnSpc>
            </a:pPr>
            <a:endParaRPr lang="en-US" sz="2800" dirty="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5" y="2564904"/>
            <a:ext cx="4958592" cy="3725916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7772400" cy="1079500"/>
          </a:xfrm>
        </p:spPr>
        <p:txBody>
          <a:bodyPr/>
          <a:lstStyle/>
          <a:p>
            <a:r>
              <a:rPr lang="en-US" sz="3600" b="1" dirty="0" smtClean="0">
                <a:effectLst/>
                <a:latin typeface="Times New Roman" pitchFamily="18" charset="0"/>
              </a:rPr>
              <a:t>What is meant by “the North”?</a:t>
            </a:r>
            <a:endParaRPr lang="en-US" sz="3600" b="1" dirty="0"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13" y="908720"/>
            <a:ext cx="8064896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In this presentation, North = the 3 territories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“Northern conditions” also prevail in the provincial North, but extracting sub-provincial regional data</a:t>
            </a:r>
            <a:br>
              <a:rPr lang="en-CA" sz="2800" i="0" dirty="0" smtClean="0"/>
            </a:br>
            <a:r>
              <a:rPr lang="en-CA" sz="2800" i="0" dirty="0" smtClean="0"/>
              <a:t>very difficult</a:t>
            </a:r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 smtClean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 smtClean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i="0" dirty="0" smtClean="0"/>
          </a:p>
          <a:p>
            <a:pPr marL="252000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i="0" dirty="0" smtClean="0"/>
              <a:t>Share common features</a:t>
            </a:r>
            <a:br>
              <a:rPr lang="en-CA" sz="2800" i="0" dirty="0" smtClean="0"/>
            </a:br>
            <a:r>
              <a:rPr lang="en-CA" sz="2800" i="0" dirty="0" smtClean="0"/>
              <a:t>with Alaska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endParaRPr lang="en-CA" sz="2800" i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9" y="3068960"/>
            <a:ext cx="3779912" cy="25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82556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800" i="0" dirty="0" smtClean="0"/>
              <a:t>Total population ≈ 110,000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800" i="0" dirty="0" smtClean="0"/>
              <a:t>Population density: 0.03 persons/km</a:t>
            </a:r>
            <a:r>
              <a:rPr lang="en-CA" sz="2800" i="0" baseline="30000" dirty="0" smtClean="0"/>
              <a:t>2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800" i="0" dirty="0" smtClean="0"/>
              <a:t>Aboriginal people ≈ 50% of population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32656"/>
            <a:ext cx="5150777" cy="475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933056"/>
            <a:ext cx="4026613" cy="2695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5423283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Largest cities – Yellowknife and Whitehorse – about 20,000 population each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7241"/>
            <a:ext cx="4536503" cy="34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19" y="3933056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i="0" dirty="0" smtClean="0"/>
              <a:t>Primary health care [outside of cities] is nurse-based;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i="0" dirty="0" smtClean="0"/>
              <a:t>Reliance on telecommunications and transportation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i="0" dirty="0" smtClean="0"/>
              <a:t>Health care predominantly government-administered </a:t>
            </a:r>
            <a:endParaRPr lang="en-CA" sz="2800" i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03" y="231241"/>
            <a:ext cx="3527785" cy="2645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04" y="3140967"/>
            <a:ext cx="3521183" cy="2640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5919" y="590717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any small communities separated by large distances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03350" y="4868863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>
                <a:solidFill>
                  <a:schemeClr val="bg1"/>
                </a:solidFill>
                <a:latin typeface="Times New Roman" pitchFamily="18" charset="0"/>
              </a:rPr>
              <a:t>* Per capita total health expenditures</a:t>
            </a:r>
          </a:p>
        </p:txBody>
      </p:sp>
      <p:sp>
        <p:nvSpPr>
          <p:cNvPr id="28676" name="Rectangle 4"/>
          <p:cNvSpPr>
            <a:spLocks noRot="1" noChangeArrowheads="1"/>
          </p:cNvSpPr>
          <p:nvPr/>
        </p:nvSpPr>
        <p:spPr bwMode="auto">
          <a:xfrm>
            <a:off x="443524" y="11663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CA" sz="3600" b="1" i="0" dirty="0" smtClean="0">
                <a:solidFill>
                  <a:schemeClr val="tx2"/>
                </a:solidFill>
              </a:rPr>
              <a:t>How wide is the health gap?</a:t>
            </a:r>
            <a:endParaRPr lang="en-US" sz="3600" b="1" i="0" dirty="0">
              <a:solidFill>
                <a:schemeClr val="tx2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476375" y="2205038"/>
            <a:ext cx="2159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CA" sz="3200" b="1" i="1">
                <a:solidFill>
                  <a:schemeClr val="bg1"/>
                </a:solidFill>
              </a:rPr>
              <a:t>The Facts</a:t>
            </a:r>
            <a:r>
              <a:rPr lang="en-CA" sz="3200" b="1">
                <a:solidFill>
                  <a:schemeClr val="bg1"/>
                </a:solidFill>
              </a:rPr>
              <a:t>:</a:t>
            </a:r>
            <a:endParaRPr lang="en-US" sz="3200" b="1">
              <a:solidFill>
                <a:schemeClr val="bg1"/>
              </a:solidFill>
            </a:endParaRP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758256"/>
              </p:ext>
            </p:extLst>
          </p:nvPr>
        </p:nvGraphicFramePr>
        <p:xfrm>
          <a:off x="250825" y="1484313"/>
          <a:ext cx="867727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6" name="Chart" r:id="rId3" imgW="8839200" imgH="4991100" progId="Excel.Chart.8">
                  <p:embed/>
                </p:oleObj>
              </mc:Choice>
              <mc:Fallback>
                <p:oleObj name="Chart" r:id="rId3" imgW="8839200" imgH="49911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484313"/>
                        <a:ext cx="8677275" cy="5105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042988" y="1844675"/>
            <a:ext cx="410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>
                <a:solidFill>
                  <a:srgbClr val="006600"/>
                </a:solidFill>
                <a:latin typeface="Times New Roman" pitchFamily="18" charset="0"/>
              </a:rPr>
              <a:t>* Life expectancy at birth (M)</a:t>
            </a:r>
            <a:endParaRPr lang="en-US" sz="2000" b="1">
              <a:solidFill>
                <a:srgbClr val="006600"/>
              </a:solidFill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308304" y="2241550"/>
            <a:ext cx="0" cy="54292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>
            <a:off x="5004048" y="2636912"/>
            <a:ext cx="0" cy="50405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>
            <a:off x="8460432" y="2205038"/>
            <a:ext cx="0" cy="289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8460432" y="2205038"/>
            <a:ext cx="0" cy="289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460432" y="2205038"/>
            <a:ext cx="0" cy="43187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47964" y="5351091"/>
            <a:ext cx="295232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Countries of the world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33337"/>
              </p:ext>
            </p:extLst>
          </p:nvPr>
        </p:nvGraphicFramePr>
        <p:xfrm>
          <a:off x="198694" y="836712"/>
          <a:ext cx="8713788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8" name="Chart" r:id="rId3" imgW="8839200" imgH="5000557" progId="Excel.Chart.8">
                  <p:embed/>
                </p:oleObj>
              </mc:Choice>
              <mc:Fallback>
                <p:oleObj name="Chart" r:id="rId3" imgW="8839200" imgH="500055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94" y="836712"/>
                        <a:ext cx="8713788" cy="534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87624" y="2492896"/>
            <a:ext cx="5111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 smtClean="0">
                <a:solidFill>
                  <a:schemeClr val="bg1"/>
                </a:solidFill>
              </a:rPr>
              <a:t>International comparison of</a:t>
            </a:r>
            <a:br>
              <a:rPr lang="en-CA" sz="2400" b="1" dirty="0" smtClean="0">
                <a:solidFill>
                  <a:schemeClr val="bg1"/>
                </a:solidFill>
              </a:rPr>
            </a:br>
            <a:r>
              <a:rPr lang="en-CA" sz="2400" b="1" dirty="0" smtClean="0">
                <a:solidFill>
                  <a:schemeClr val="bg1"/>
                </a:solidFill>
              </a:rPr>
              <a:t>per capita total health expenditures</a:t>
            </a:r>
            <a:endParaRPr lang="en-CA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6630" name="Rectangle 6"/>
          <p:cNvSpPr>
            <a:spLocks noRot="1" noChangeArrowheads="1"/>
          </p:cNvSpPr>
          <p:nvPr/>
        </p:nvSpPr>
        <p:spPr bwMode="auto">
          <a:xfrm>
            <a:off x="440788" y="-171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CA" sz="3600" b="1" i="0" dirty="0" smtClean="0">
                <a:solidFill>
                  <a:schemeClr val="tx2"/>
                </a:solidFill>
              </a:rPr>
              <a:t>How much is spent on health care?</a:t>
            </a:r>
            <a:endParaRPr lang="en-US" sz="3600" b="1" i="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6253281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0" dirty="0" smtClean="0"/>
              <a:t>WHO Global Health Observatory</a:t>
            </a:r>
            <a:endParaRPr lang="en-CA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256869"/>
              </p:ext>
            </p:extLst>
          </p:nvPr>
        </p:nvGraphicFramePr>
        <p:xfrm>
          <a:off x="179512" y="908720"/>
          <a:ext cx="489654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80112" y="1340768"/>
            <a:ext cx="29523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i="0" dirty="0" smtClean="0"/>
              <a:t>Age-standardized hospitalization for ambulatory care sensitive conditions </a:t>
            </a:r>
            <a:br>
              <a:rPr lang="en-CA" sz="2600" i="0" dirty="0" smtClean="0"/>
            </a:br>
            <a:r>
              <a:rPr lang="en-CA" sz="2600" i="0" dirty="0" smtClean="0"/>
              <a:t>(mean 2009-2013)</a:t>
            </a:r>
            <a:endParaRPr lang="en-CA" sz="260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641075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0" dirty="0" smtClean="0"/>
              <a:t>CIHI Health Indicators</a:t>
            </a:r>
            <a:endParaRPr lang="en-CA" i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650598"/>
              </p:ext>
            </p:extLst>
          </p:nvPr>
        </p:nvGraphicFramePr>
        <p:xfrm>
          <a:off x="4391472" y="3345484"/>
          <a:ext cx="4752528" cy="2933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4186304"/>
            <a:ext cx="29523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i="0" dirty="0" smtClean="0"/>
              <a:t>Age-standardized avoidable mortality rate from preventable causes (mean 2007-2011)</a:t>
            </a:r>
            <a:endParaRPr lang="en-CA" sz="2600" i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512" y="0"/>
            <a:ext cx="8640960" cy="10795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n-US" sz="3600" b="1" i="0" kern="0" dirty="0" smtClean="0">
                <a:effectLst/>
                <a:latin typeface="Times New Roman" pitchFamily="18" charset="0"/>
              </a:rPr>
              <a:t>How well is the health system performing?</a:t>
            </a:r>
            <a:endParaRPr lang="en-US" sz="3600" b="1" i="0" kern="0" dirty="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39825"/>
          </a:xfrm>
        </p:spPr>
        <p:txBody>
          <a:bodyPr/>
          <a:lstStyle/>
          <a:p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 care challenges . . [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 of them]</a:t>
            </a: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2565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turnover of both physicians and nurses – reliance on short-term locums with limited experience in remote health care, unfamiliar with making referrals or providing clinical advice over long distances at both ends of the telephone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Over-reliance on transferring patients out of community, many deemed unnecessary, with high economic and social cost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when emergency evacuation is needed, logistical and weather issues, long distances and travel time compromise patient outcome				</a:t>
            </a:r>
            <a:endParaRPr lang="en-US" sz="2800" b="1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and transportation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the “glue” that 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binds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system together 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a source of much dissatisfaction among staff and patients. 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Improving it will strengthen primary care and overall health system performance</a:t>
            </a:r>
            <a:endParaRPr lang="en-US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7">
      <a:dk1>
        <a:srgbClr val="336699"/>
      </a:dk1>
      <a:lt1>
        <a:srgbClr val="F8F8F8"/>
      </a:lt1>
      <a:dk2>
        <a:srgbClr val="003366"/>
      </a:dk2>
      <a:lt2>
        <a:srgbClr val="D1DDD4"/>
      </a:lt2>
      <a:accent1>
        <a:srgbClr val="3399FF"/>
      </a:accent1>
      <a:accent2>
        <a:srgbClr val="006699"/>
      </a:accent2>
      <a:accent3>
        <a:srgbClr val="AAADB8"/>
      </a:accent3>
      <a:accent4>
        <a:srgbClr val="D4D4D4"/>
      </a:accent4>
      <a:accent5>
        <a:srgbClr val="ADCAFF"/>
      </a:accent5>
      <a:accent6>
        <a:srgbClr val="005C8A"/>
      </a:accent6>
      <a:hlink>
        <a:srgbClr val="86C0CE"/>
      </a:hlink>
      <a:folHlink>
        <a:srgbClr val="008080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PH PowerPoint template2_2014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3497</TotalTime>
  <Words>774</Words>
  <Application>Microsoft Office PowerPoint</Application>
  <PresentationFormat>On-screen Show (4:3)</PresentationFormat>
  <Paragraphs>97</Paragraphs>
  <Slides>15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Cliff</vt:lpstr>
      <vt:lpstr>SPH PowerPoint template2_2014</vt:lpstr>
      <vt:lpstr>Chart</vt:lpstr>
      <vt:lpstr>Primary care challenges in  Northern Canada:  a natural experiment for  system change  </vt:lpstr>
      <vt:lpstr>The context</vt:lpstr>
      <vt:lpstr>What is meant by “the North”?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care challenges . . [some of them]</vt:lpstr>
      <vt:lpstr>PowerPoint Presentation</vt:lpstr>
      <vt:lpstr>Opportunities for research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Arctic Human Health Expert Group</dc:title>
  <dc:creator>Kue Young</dc:creator>
  <cp:lastModifiedBy>Meredith Kratzmann</cp:lastModifiedBy>
  <cp:revision>132</cp:revision>
  <cp:lastPrinted>2011-11-12T15:28:24Z</cp:lastPrinted>
  <dcterms:created xsi:type="dcterms:W3CDTF">2010-09-26T19:34:44Z</dcterms:created>
  <dcterms:modified xsi:type="dcterms:W3CDTF">2017-02-28T16:54:40Z</dcterms:modified>
</cp:coreProperties>
</file>