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65" r:id="rId4"/>
    <p:sldMasterId id="2147493693" r:id="rId5"/>
  </p:sldMasterIdLst>
  <p:notesMasterIdLst>
    <p:notesMasterId r:id="rId38"/>
  </p:notesMasterIdLst>
  <p:sldIdLst>
    <p:sldId id="399" r:id="rId6"/>
    <p:sldId id="372" r:id="rId7"/>
    <p:sldId id="393" r:id="rId8"/>
    <p:sldId id="391" r:id="rId9"/>
    <p:sldId id="367" r:id="rId10"/>
    <p:sldId id="390" r:id="rId11"/>
    <p:sldId id="298" r:id="rId12"/>
    <p:sldId id="299" r:id="rId13"/>
    <p:sldId id="383" r:id="rId14"/>
    <p:sldId id="382" r:id="rId15"/>
    <p:sldId id="395" r:id="rId16"/>
    <p:sldId id="302" r:id="rId17"/>
    <p:sldId id="303" r:id="rId18"/>
    <p:sldId id="396" r:id="rId19"/>
    <p:sldId id="381" r:id="rId20"/>
    <p:sldId id="310" r:id="rId21"/>
    <p:sldId id="311" r:id="rId22"/>
    <p:sldId id="379" r:id="rId23"/>
    <p:sldId id="312" r:id="rId24"/>
    <p:sldId id="313" r:id="rId25"/>
    <p:sldId id="317" r:id="rId26"/>
    <p:sldId id="394" r:id="rId27"/>
    <p:sldId id="401" r:id="rId28"/>
    <p:sldId id="328" r:id="rId29"/>
    <p:sldId id="378" r:id="rId30"/>
    <p:sldId id="377" r:id="rId31"/>
    <p:sldId id="402" r:id="rId32"/>
    <p:sldId id="332" r:id="rId33"/>
    <p:sldId id="375" r:id="rId34"/>
    <p:sldId id="374" r:id="rId35"/>
    <p:sldId id="400" r:id="rId36"/>
    <p:sldId id="370" r:id="rId37"/>
  </p:sldIdLst>
  <p:sldSz cx="9144000" cy="5143500" type="screen16x9"/>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3012" userDrawn="1">
          <p15:clr>
            <a:srgbClr val="A4A3A4"/>
          </p15:clr>
        </p15:guide>
        <p15:guide id="3" orient="horz" pos="1620">
          <p15:clr>
            <a:srgbClr val="A4A3A4"/>
          </p15:clr>
        </p15:guide>
        <p15:guide id="4" orient="horz" pos="120">
          <p15:clr>
            <a:srgbClr val="A4A3A4"/>
          </p15:clr>
        </p15:guide>
        <p15:guide id="5" orient="horz" pos="756" userDrawn="1">
          <p15:clr>
            <a:srgbClr val="A4A3A4"/>
          </p15:clr>
        </p15:guide>
        <p15:guide id="6" pos="432">
          <p15:clr>
            <a:srgbClr val="A4A3A4"/>
          </p15:clr>
        </p15:guide>
        <p15:guide id="7" pos="5478">
          <p15:clr>
            <a:srgbClr val="A4A3A4"/>
          </p15:clr>
        </p15:guide>
        <p15:guide id="8" pos="2879">
          <p15:clr>
            <a:srgbClr val="A4A3A4"/>
          </p15:clr>
        </p15:guide>
        <p15:guide id="9" orient="horz" pos="424">
          <p15:clr>
            <a:srgbClr val="A4A3A4"/>
          </p15:clr>
        </p15:guide>
        <p15:guide id="10" pos="4781">
          <p15:clr>
            <a:srgbClr val="A4A3A4"/>
          </p15:clr>
        </p15:guide>
        <p15:guide id="11" pos="5471">
          <p15:clr>
            <a:srgbClr val="A4A3A4"/>
          </p15:clr>
        </p15:guide>
        <p15:guide id="12" pos="4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663399"/>
    <a:srgbClr val="EDEDEB"/>
    <a:srgbClr val="DBD6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65" autoAdjust="0"/>
    <p:restoredTop sz="91234" autoAdjust="0"/>
  </p:normalViewPr>
  <p:slideViewPr>
    <p:cSldViewPr snapToGrid="0" snapToObjects="1">
      <p:cViewPr varScale="1">
        <p:scale>
          <a:sx n="142" d="100"/>
          <a:sy n="142" d="100"/>
        </p:scale>
        <p:origin x="-750" y="-90"/>
      </p:cViewPr>
      <p:guideLst>
        <p:guide orient="horz" pos="3012"/>
        <p:guide orient="horz" pos="1620"/>
        <p:guide orient="horz" pos="120"/>
        <p:guide orient="horz" pos="756"/>
        <p:guide orient="horz" pos="424"/>
        <p:guide pos="432"/>
        <p:guide pos="5478"/>
        <p:guide pos="2879"/>
        <p:guide pos="4781"/>
        <p:guide pos="5471"/>
        <p:guide pos="426"/>
      </p:guideLst>
    </p:cSldViewPr>
  </p:slideViewPr>
  <p:notesTextViewPr>
    <p:cViewPr>
      <p:scale>
        <a:sx n="100" d="100"/>
        <a:sy n="100" d="100"/>
      </p:scale>
      <p:origin x="0" y="0"/>
    </p:cViewPr>
  </p:notesTextViewPr>
  <p:sorterViewPr>
    <p:cViewPr>
      <p:scale>
        <a:sx n="149" d="100"/>
        <a:sy n="149" d="100"/>
      </p:scale>
      <p:origin x="0" y="4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3342E0F2-B694-C44C-A396-27B6C59A926F}" type="datetimeFigureOut">
              <a:rPr lang="en-US" smtClean="0"/>
              <a:t>2/28/2017</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1E6F44A-B88D-2946-8FFA-91DB132F0ECB}" type="slidenum">
              <a:rPr lang="en-US" smtClean="0"/>
              <a:t>‹#›</a:t>
            </a:fld>
            <a:endParaRPr lang="en-US"/>
          </a:p>
        </p:txBody>
      </p:sp>
    </p:spTree>
    <p:extLst>
      <p:ext uri="{BB962C8B-B14F-4D97-AF65-F5344CB8AC3E}">
        <p14:creationId xmlns:p14="http://schemas.microsoft.com/office/powerpoint/2010/main" val="79714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smtClean="0"/>
              <a:t>Source: CMS 2012 </a:t>
            </a:r>
            <a:r>
              <a:rPr lang="en-US" err="1" smtClean="0"/>
              <a:t>Chartbook</a:t>
            </a:r>
            <a:endParaRPr lang="en-US" smtClean="0"/>
          </a:p>
        </p:txBody>
      </p:sp>
      <p:sp>
        <p:nvSpPr>
          <p:cNvPr id="4" name="Slide Number Placeholder 3"/>
          <p:cNvSpPr>
            <a:spLocks noGrp="1"/>
          </p:cNvSpPr>
          <p:nvPr>
            <p:ph type="sldNum" sz="quarter" idx="10"/>
          </p:nvPr>
        </p:nvSpPr>
        <p:spPr/>
        <p:txBody>
          <a:bodyPr/>
          <a:lstStyle/>
          <a:p>
            <a:fld id="{CA334717-9990-4FD0-BCC5-C523FECE2F3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3042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E6F44A-B88D-2946-8FFA-91DB132F0ECB}" type="slidenum">
              <a:rPr lang="en-US" smtClean="0"/>
              <a:t>6</a:t>
            </a:fld>
            <a:endParaRPr lang="en-US"/>
          </a:p>
        </p:txBody>
      </p:sp>
    </p:spTree>
    <p:extLst>
      <p:ext uri="{BB962C8B-B14F-4D97-AF65-F5344CB8AC3E}">
        <p14:creationId xmlns:p14="http://schemas.microsoft.com/office/powerpoint/2010/main" val="232991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F44A-B88D-2946-8FFA-91DB132F0ECB}" type="slidenum">
              <a:rPr lang="en-US" smtClean="0"/>
              <a:t>7</a:t>
            </a:fld>
            <a:endParaRPr lang="en-US"/>
          </a:p>
        </p:txBody>
      </p:sp>
    </p:spTree>
    <p:extLst>
      <p:ext uri="{BB962C8B-B14F-4D97-AF65-F5344CB8AC3E}">
        <p14:creationId xmlns:p14="http://schemas.microsoft.com/office/powerpoint/2010/main" val="216083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9579">
              <a:defRPr/>
            </a:pPr>
            <a:fld id="{324B44FF-8623-42C5-8FC4-110903E1A599}" type="slidenum">
              <a:rPr lang="en-US" sz="1800" kern="0">
                <a:solidFill>
                  <a:sysClr val="windowText" lastClr="000000"/>
                </a:solidFill>
              </a:rPr>
              <a:pPr defTabSz="929579">
                <a:defRPr/>
              </a:pPr>
              <a:t>24</a:t>
            </a:fld>
            <a:endParaRPr lang="en-US" sz="1800" kern="0">
              <a:solidFill>
                <a:sysClr val="windowText" lastClr="000000"/>
              </a:solidFill>
            </a:endParaRPr>
          </a:p>
        </p:txBody>
      </p:sp>
    </p:spTree>
    <p:extLst>
      <p:ext uri="{BB962C8B-B14F-4D97-AF65-F5344CB8AC3E}">
        <p14:creationId xmlns:p14="http://schemas.microsoft.com/office/powerpoint/2010/main" val="329323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0463"/>
            <a:ext cx="5575300" cy="3135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B44FF-8623-42C5-8FC4-110903E1A599}" type="slidenum">
              <a:rPr lang="en-US" smtClean="0"/>
              <a:t>28</a:t>
            </a:fld>
            <a:endParaRPr lang="en-US" dirty="0"/>
          </a:p>
        </p:txBody>
      </p:sp>
    </p:spTree>
    <p:extLst>
      <p:ext uri="{BB962C8B-B14F-4D97-AF65-F5344CB8AC3E}">
        <p14:creationId xmlns:p14="http://schemas.microsoft.com/office/powerpoint/2010/main" val="265837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A – Purple">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4210210"/>
          </a:xfrm>
          <a:custGeom>
            <a:avLst/>
            <a:gdLst/>
            <a:ahLst/>
            <a:cxnLst/>
            <a:rect l="l" t="t" r="r" b="b"/>
            <a:pathLst>
              <a:path w="9144000" h="4210210">
                <a:moveTo>
                  <a:pt x="0" y="0"/>
                </a:moveTo>
                <a:lnTo>
                  <a:pt x="9144000" y="0"/>
                </a:lnTo>
                <a:lnTo>
                  <a:pt x="9144000" y="3977640"/>
                </a:lnTo>
                <a:lnTo>
                  <a:pt x="939235" y="3977640"/>
                </a:lnTo>
                <a:lnTo>
                  <a:pt x="838395" y="4185971"/>
                </a:lnTo>
                <a:cubicBezTo>
                  <a:pt x="822041" y="4219181"/>
                  <a:pt x="801198" y="4217386"/>
                  <a:pt x="786640" y="4185971"/>
                </a:cubicBezTo>
                <a:lnTo>
                  <a:pt x="685800" y="3977640"/>
                </a:lnTo>
                <a:lnTo>
                  <a:pt x="0" y="397764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379974"/>
            <a:ext cx="5943600" cy="1859909"/>
          </a:xfrm>
        </p:spPr>
        <p:txBody>
          <a:bodyPr anchor="t" anchorCtr="0">
            <a:normAutofit/>
          </a:bodyPr>
          <a:lstStyle>
            <a:lvl1pPr>
              <a:lnSpc>
                <a:spcPct val="90000"/>
              </a:lnSpc>
              <a:defRPr sz="3000" b="1" i="0" cap="none" baseline="0">
                <a:solidFill>
                  <a:schemeClr val="accent1"/>
                </a:solidFill>
                <a:latin typeface="+mj-lt"/>
                <a:ea typeface="Times New Roman" charset="0"/>
                <a:cs typeface="Times New Roman" charset="0"/>
              </a:defRPr>
            </a:lvl1pPr>
          </a:lstStyle>
          <a:p>
            <a:r>
              <a:rPr lang="en-US" dirty="0"/>
              <a:t>Click To Edit Presentation Title Here</a:t>
            </a:r>
          </a:p>
        </p:txBody>
      </p:sp>
      <p:sp>
        <p:nvSpPr>
          <p:cNvPr id="20" name="Text Placeholder 10"/>
          <p:cNvSpPr>
            <a:spLocks noGrp="1"/>
          </p:cNvSpPr>
          <p:nvPr>
            <p:ph type="body" sz="quarter" idx="10" hasCustomPrompt="1"/>
          </p:nvPr>
        </p:nvSpPr>
        <p:spPr>
          <a:xfrm>
            <a:off x="685800" y="3393852"/>
            <a:ext cx="5943600" cy="509588"/>
          </a:xfrm>
        </p:spPr>
        <p:txBody>
          <a:bodyPr>
            <a:normAutofit/>
          </a:bodyPr>
          <a:lstStyle>
            <a:lvl1pPr indent="0">
              <a:lnSpc>
                <a:spcPct val="90000"/>
              </a:lnSpc>
              <a:spcBef>
                <a:spcPts val="0"/>
              </a:spcBef>
              <a:buFontTx/>
              <a:buNone/>
              <a:defRPr sz="1600" b="1" i="0" cap="all" baseline="0">
                <a:solidFill>
                  <a:schemeClr val="accent1"/>
                </a:solidFill>
                <a:latin typeface="+mn-lt"/>
              </a:defRPr>
            </a:lvl1pPr>
          </a:lstStyle>
          <a:p>
            <a:pPr lvl="0"/>
            <a:r>
              <a:rPr lang="en-US" dirty="0"/>
              <a:t>Insert subheading here if needed</a:t>
            </a:r>
          </a:p>
        </p:txBody>
      </p:sp>
      <p:sp>
        <p:nvSpPr>
          <p:cNvPr id="21" name="Text Placeholder 18"/>
          <p:cNvSpPr>
            <a:spLocks noGrp="1"/>
          </p:cNvSpPr>
          <p:nvPr>
            <p:ph type="body" sz="quarter" idx="11" hasCustomPrompt="1"/>
          </p:nvPr>
        </p:nvSpPr>
        <p:spPr>
          <a:xfrm>
            <a:off x="4570429" y="466344"/>
            <a:ext cx="4116387" cy="561684"/>
          </a:xfrm>
        </p:spPr>
        <p:txBody>
          <a:bodyPr>
            <a:normAutofit/>
          </a:bodyPr>
          <a:lstStyle>
            <a:lvl1pPr algn="r">
              <a:lnSpc>
                <a:spcPct val="125000"/>
              </a:lnSpc>
              <a:spcBef>
                <a:spcPts val="0"/>
              </a:spcBef>
              <a:defRPr sz="1400">
                <a:solidFill>
                  <a:schemeClr val="accent1"/>
                </a:solidFill>
                <a:latin typeface="+mn-lt"/>
              </a:defRPr>
            </a:lvl1pPr>
          </a:lstStyle>
          <a:p>
            <a:pPr lvl="0"/>
            <a:r>
              <a:rPr lang="en-US" dirty="0"/>
              <a:t>Division Name</a:t>
            </a:r>
          </a:p>
        </p:txBody>
      </p:sp>
      <p:sp>
        <p:nvSpPr>
          <p:cNvPr id="3" name="Subtitle 2"/>
          <p:cNvSpPr>
            <a:spLocks noGrp="1"/>
          </p:cNvSpPr>
          <p:nvPr>
            <p:ph type="subTitle" idx="1" hasCustomPrompt="1"/>
          </p:nvPr>
        </p:nvSpPr>
        <p:spPr>
          <a:xfrm>
            <a:off x="685800" y="4375153"/>
            <a:ext cx="5943600" cy="576072"/>
          </a:xfrm>
        </p:spPr>
        <p:txBody>
          <a:bodyPr>
            <a:normAutofit/>
          </a:bodyPr>
          <a:lstStyle>
            <a:lvl1pPr marL="0" indent="0" algn="l">
              <a:lnSpc>
                <a:spcPct val="125000"/>
              </a:lnSpc>
              <a:spcBef>
                <a:spcPts val="0"/>
              </a:spcBef>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subtitle or date</a:t>
            </a:r>
          </a:p>
        </p:txBody>
      </p:sp>
      <p:pic>
        <p:nvPicPr>
          <p:cNvPr id="4" name="Picture 3"/>
          <p:cNvPicPr>
            <a:picLocks noChangeAspect="1"/>
          </p:cNvPicPr>
          <p:nvPr userDrawn="1"/>
        </p:nvPicPr>
        <p:blipFill>
          <a:blip r:embed="rId2"/>
          <a:stretch>
            <a:fillRect/>
          </a:stretch>
        </p:blipFill>
        <p:spPr>
          <a:xfrm>
            <a:off x="581025" y="274320"/>
            <a:ext cx="2176272" cy="524560"/>
          </a:xfrm>
          <a:prstGeom prst="rect">
            <a:avLst/>
          </a:prstGeom>
        </p:spPr>
      </p:pic>
    </p:spTree>
    <p:extLst>
      <p:ext uri="{BB962C8B-B14F-4D97-AF65-F5344CB8AC3E}">
        <p14:creationId xmlns:p14="http://schemas.microsoft.com/office/powerpoint/2010/main" val="315116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Picture and Caption">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5257800" y="0"/>
            <a:ext cx="3886200" cy="2571750"/>
          </a:xfrm>
          <a:custGeom>
            <a:avLst/>
            <a:gdLst/>
            <a:ahLst/>
            <a:cxnLst/>
            <a:rect l="l" t="t" r="r" b="b"/>
            <a:pathLst>
              <a:path w="3886200" h="2571750">
                <a:moveTo>
                  <a:pt x="0" y="0"/>
                </a:moveTo>
                <a:lnTo>
                  <a:pt x="3886200" y="0"/>
                </a:lnTo>
                <a:lnTo>
                  <a:pt x="3886200" y="2339180"/>
                </a:lnTo>
                <a:lnTo>
                  <a:pt x="506870" y="2339180"/>
                </a:lnTo>
                <a:lnTo>
                  <a:pt x="406031" y="2547511"/>
                </a:lnTo>
                <a:cubicBezTo>
                  <a:pt x="389676" y="2580721"/>
                  <a:pt x="368833" y="2578926"/>
                  <a:pt x="354275" y="2547511"/>
                </a:cubicBezTo>
                <a:lnTo>
                  <a:pt x="253435" y="2339180"/>
                </a:lnTo>
                <a:lnTo>
                  <a:pt x="0" y="2339180"/>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US" smtClean="0"/>
              <a:t>Click icon to add picture</a:t>
            </a:r>
            <a:endParaRPr lang="en-US"/>
          </a:p>
        </p:txBody>
      </p:sp>
      <p:sp>
        <p:nvSpPr>
          <p:cNvPr id="8" name="Rectangle 7"/>
          <p:cNvSpPr/>
          <p:nvPr/>
        </p:nvSpPr>
        <p:spPr>
          <a:xfrm>
            <a:off x="0" y="0"/>
            <a:ext cx="5257800" cy="51435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678511" y="2700908"/>
            <a:ext cx="3008313" cy="624885"/>
          </a:xfrm>
        </p:spPr>
        <p:txBody>
          <a:bodyPr anchor="b">
            <a:normAutofit/>
          </a:bodyPr>
          <a:lstStyle>
            <a:lvl1pPr algn="l">
              <a:lnSpc>
                <a:spcPct val="90000"/>
              </a:lnSpc>
              <a:defRPr sz="1600" b="1" i="0" cap="none">
                <a:solidFill>
                  <a:schemeClr val="accent1"/>
                </a:solidFill>
                <a:latin typeface="+mj-lt"/>
                <a:ea typeface="Times New Roman" charset="0"/>
                <a:cs typeface="Times New Roman" charset="0"/>
              </a:defRPr>
            </a:lvl1pPr>
          </a:lstStyle>
          <a:p>
            <a:r>
              <a:rPr lang="en-US" dirty="0"/>
              <a:t>Click to edit subhead or caption for image above.</a:t>
            </a:r>
          </a:p>
        </p:txBody>
      </p:sp>
      <p:sp>
        <p:nvSpPr>
          <p:cNvPr id="4" name="Text Placeholder 3"/>
          <p:cNvSpPr>
            <a:spLocks noGrp="1"/>
          </p:cNvSpPr>
          <p:nvPr>
            <p:ph type="body" sz="half" idx="2" hasCustomPrompt="1"/>
          </p:nvPr>
        </p:nvSpPr>
        <p:spPr>
          <a:xfrm>
            <a:off x="5678511" y="3396229"/>
            <a:ext cx="3008313" cy="1318664"/>
          </a:xfrm>
        </p:spPr>
        <p:txBody>
          <a:bodyPr>
            <a:normAutofit/>
          </a:bodyPr>
          <a:lstStyle>
            <a:lvl1pPr marL="0" indent="0">
              <a:buNone/>
              <a:defRPr sz="1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your paragraph here. </a:t>
            </a:r>
          </a:p>
        </p:txBody>
      </p:sp>
      <p:sp>
        <p:nvSpPr>
          <p:cNvPr id="11" name="Text Placeholder 10"/>
          <p:cNvSpPr>
            <a:spLocks noGrp="1"/>
          </p:cNvSpPr>
          <p:nvPr>
            <p:ph type="body" sz="quarter" idx="13" hasCustomPrompt="1"/>
          </p:nvPr>
        </p:nvSpPr>
        <p:spPr>
          <a:xfrm>
            <a:off x="685801" y="635029"/>
            <a:ext cx="3884612" cy="1292036"/>
          </a:xfrm>
        </p:spPr>
        <p:txBody>
          <a:bodyPr anchor="b" anchorCtr="0">
            <a:normAutofit/>
          </a:bodyPr>
          <a:lstStyle>
            <a:lvl1pPr>
              <a:lnSpc>
                <a:spcPct val="90000"/>
              </a:lnSpc>
              <a:spcBef>
                <a:spcPts val="0"/>
              </a:spcBef>
              <a:defRPr sz="2000" b="1" i="0">
                <a:solidFill>
                  <a:schemeClr val="bg1"/>
                </a:solidFill>
                <a:latin typeface="+mj-lt"/>
                <a:ea typeface="Times New Roman" charset="0"/>
                <a:cs typeface="Times New Roman" charset="0"/>
              </a:defRPr>
            </a:lvl1pPr>
          </a:lstStyle>
          <a:p>
            <a:pPr lvl="0"/>
            <a:r>
              <a:rPr lang="en-US" dirty="0"/>
              <a:t>Click to edit headline here.</a:t>
            </a:r>
          </a:p>
        </p:txBody>
      </p:sp>
      <p:sp>
        <p:nvSpPr>
          <p:cNvPr id="9" name="Text Placeholder 8"/>
          <p:cNvSpPr>
            <a:spLocks noGrp="1"/>
          </p:cNvSpPr>
          <p:nvPr>
            <p:ph type="body" sz="quarter" idx="15" hasCustomPrompt="1"/>
          </p:nvPr>
        </p:nvSpPr>
        <p:spPr>
          <a:xfrm>
            <a:off x="685813" y="2030454"/>
            <a:ext cx="3884613" cy="2647157"/>
          </a:xfrm>
        </p:spPr>
        <p:txBody>
          <a:bodyPr>
            <a:normAutofit/>
          </a:bodyPr>
          <a:lstStyle>
            <a:lvl1pPr>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your paragraph here.</a:t>
            </a:r>
          </a:p>
        </p:txBody>
      </p:sp>
      <p:sp>
        <p:nvSpPr>
          <p:cNvPr id="3" name="Footer Placeholder 2"/>
          <p:cNvSpPr>
            <a:spLocks noGrp="1"/>
          </p:cNvSpPr>
          <p:nvPr>
            <p:ph type="ftr" sz="quarter" idx="16"/>
          </p:nvPr>
        </p:nvSpPr>
        <p:spPr>
          <a:xfrm>
            <a:off x="1069848" y="4773168"/>
            <a:ext cx="4113524" cy="274320"/>
          </a:xfrm>
        </p:spPr>
        <p:txBody>
          <a:bodyPr/>
          <a:lstStyle>
            <a:lvl1pPr>
              <a:defRPr>
                <a:solidFill>
                  <a:schemeClr val="bg1"/>
                </a:solidFill>
              </a:defRPr>
            </a:lvl1pPr>
          </a:lstStyle>
          <a:p>
            <a:endParaRPr lang="en-US"/>
          </a:p>
        </p:txBody>
      </p:sp>
      <p:sp>
        <p:nvSpPr>
          <p:cNvPr id="5" name="Slide Number Placeholder 4"/>
          <p:cNvSpPr>
            <a:spLocks noGrp="1"/>
          </p:cNvSpPr>
          <p:nvPr>
            <p:ph type="sldNum" sz="quarter" idx="17"/>
          </p:nvPr>
        </p:nvSpPr>
        <p:spPr/>
        <p:txBody>
          <a:bodyPr/>
          <a:lstStyle>
            <a:lvl1pPr>
              <a:defRPr>
                <a:solidFill>
                  <a:schemeClr val="bg1"/>
                </a:solidFill>
              </a:defRPr>
            </a:lvl1pPr>
          </a:lstStyle>
          <a:p>
            <a:fld id="{E0E041CE-D44E-914D-B85F-4D1E25348469}" type="slidenum">
              <a:rPr lang="en-US" smtClean="0"/>
              <a:pPr/>
              <a:t>‹#›</a:t>
            </a:fld>
            <a:endParaRPr lang="en-US"/>
          </a:p>
        </p:txBody>
      </p:sp>
      <p:pic>
        <p:nvPicPr>
          <p:cNvPr id="14" name="Picture 13"/>
          <p:cNvPicPr>
            <a:picLocks noChangeAspect="1"/>
          </p:cNvPicPr>
          <p:nvPr userDrawn="1"/>
        </p:nvPicPr>
        <p:blipFill>
          <a:blip r:embed="rId2"/>
          <a:stretch>
            <a:fillRect/>
          </a:stretch>
        </p:blipFill>
        <p:spPr>
          <a:xfrm>
            <a:off x="7412115" y="4753464"/>
            <a:ext cx="1280160" cy="308566"/>
          </a:xfrm>
          <a:prstGeom prst="rect">
            <a:avLst/>
          </a:prstGeom>
        </p:spPr>
      </p:pic>
    </p:spTree>
    <p:extLst>
      <p:ext uri="{BB962C8B-B14F-4D97-AF65-F5344CB8AC3E}">
        <p14:creationId xmlns:p14="http://schemas.microsoft.com/office/powerpoint/2010/main" val="258661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7" name="Picture Placeholder 6"/>
          <p:cNvSpPr>
            <a:spLocks noGrp="1"/>
          </p:cNvSpPr>
          <p:nvPr>
            <p:ph type="pic" sz="quarter" idx="18"/>
          </p:nvPr>
        </p:nvSpPr>
        <p:spPr>
          <a:xfrm>
            <a:off x="5254628" y="0"/>
            <a:ext cx="3889375" cy="5143500"/>
          </a:xfrm>
        </p:spPr>
        <p:txBody>
          <a:bodyPr anchor="ctr" anchorCtr="0"/>
          <a:lstStyle>
            <a:lvl1pPr algn="ctr">
              <a:defRPr/>
            </a:lvl1pPr>
          </a:lstStyle>
          <a:p>
            <a:r>
              <a:rPr lang="en-US" smtClean="0"/>
              <a:t>Click icon to add picture</a:t>
            </a:r>
            <a:endParaRPr lang="en-US"/>
          </a:p>
        </p:txBody>
      </p:sp>
      <p:sp>
        <p:nvSpPr>
          <p:cNvPr id="8" name="Rectangle 7"/>
          <p:cNvSpPr/>
          <p:nvPr/>
        </p:nvSpPr>
        <p:spPr>
          <a:xfrm>
            <a:off x="0" y="0"/>
            <a:ext cx="5257800" cy="51435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3" hasCustomPrompt="1"/>
          </p:nvPr>
        </p:nvSpPr>
        <p:spPr>
          <a:xfrm>
            <a:off x="685801" y="635029"/>
            <a:ext cx="3884612" cy="1292036"/>
          </a:xfrm>
        </p:spPr>
        <p:txBody>
          <a:bodyPr anchor="b" anchorCtr="0">
            <a:normAutofit/>
          </a:bodyPr>
          <a:lstStyle>
            <a:lvl1pPr>
              <a:lnSpc>
                <a:spcPct val="90000"/>
              </a:lnSpc>
              <a:spcBef>
                <a:spcPts val="0"/>
              </a:spcBef>
              <a:defRPr sz="2000" b="1" i="0">
                <a:solidFill>
                  <a:schemeClr val="bg1"/>
                </a:solidFill>
                <a:latin typeface="+mj-lt"/>
                <a:ea typeface="Times New Roman" charset="0"/>
                <a:cs typeface="Times New Roman" charset="0"/>
              </a:defRPr>
            </a:lvl1pPr>
          </a:lstStyle>
          <a:p>
            <a:pPr lvl="0"/>
            <a:r>
              <a:rPr lang="en-US" dirty="0"/>
              <a:t>Click to edit headline here.</a:t>
            </a:r>
          </a:p>
        </p:txBody>
      </p:sp>
      <p:sp>
        <p:nvSpPr>
          <p:cNvPr id="9" name="Text Placeholder 8"/>
          <p:cNvSpPr>
            <a:spLocks noGrp="1"/>
          </p:cNvSpPr>
          <p:nvPr>
            <p:ph type="body" sz="quarter" idx="15" hasCustomPrompt="1"/>
          </p:nvPr>
        </p:nvSpPr>
        <p:spPr>
          <a:xfrm>
            <a:off x="685813" y="2030454"/>
            <a:ext cx="3884613" cy="2647157"/>
          </a:xfrm>
        </p:spPr>
        <p:txBody>
          <a:bodyPr>
            <a:normAutofit/>
          </a:bodyPr>
          <a:lstStyle>
            <a:lvl1pPr>
              <a:defRPr sz="1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your paragraph here.</a:t>
            </a:r>
          </a:p>
        </p:txBody>
      </p:sp>
      <p:sp>
        <p:nvSpPr>
          <p:cNvPr id="3" name="Footer Placeholder 2"/>
          <p:cNvSpPr>
            <a:spLocks noGrp="1"/>
          </p:cNvSpPr>
          <p:nvPr>
            <p:ph type="ftr" sz="quarter" idx="16"/>
          </p:nvPr>
        </p:nvSpPr>
        <p:spPr>
          <a:xfrm>
            <a:off x="1069848" y="4773168"/>
            <a:ext cx="4113524" cy="274320"/>
          </a:xfrm>
        </p:spPr>
        <p:txBody>
          <a:bodyPr/>
          <a:lstStyle>
            <a:lvl1pPr>
              <a:defRPr>
                <a:solidFill>
                  <a:schemeClr val="bg1"/>
                </a:solidFill>
              </a:defRPr>
            </a:lvl1pPr>
          </a:lstStyle>
          <a:p>
            <a:endParaRPr lang="en-US"/>
          </a:p>
        </p:txBody>
      </p:sp>
      <p:sp>
        <p:nvSpPr>
          <p:cNvPr id="5" name="Slide Number Placeholder 4"/>
          <p:cNvSpPr>
            <a:spLocks noGrp="1"/>
          </p:cNvSpPr>
          <p:nvPr>
            <p:ph type="sldNum" sz="quarter" idx="17"/>
          </p:nvPr>
        </p:nvSpPr>
        <p:spPr/>
        <p:txBody>
          <a:bodyPr/>
          <a:lstStyle>
            <a:lvl1pPr>
              <a:defRPr>
                <a:solidFill>
                  <a:schemeClr val="bg1"/>
                </a:solidFill>
              </a:defRPr>
            </a:lvl1pPr>
          </a:lstStyle>
          <a:p>
            <a:fld id="{E0E041CE-D44E-914D-B85F-4D1E25348469}"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7412115" y="4753464"/>
            <a:ext cx="1280160" cy="308566"/>
          </a:xfrm>
          <a:prstGeom prst="rect">
            <a:avLst/>
          </a:prstGeom>
        </p:spPr>
      </p:pic>
    </p:spTree>
    <p:extLst>
      <p:ext uri="{BB962C8B-B14F-4D97-AF65-F5344CB8AC3E}">
        <p14:creationId xmlns:p14="http://schemas.microsoft.com/office/powerpoint/2010/main" val="385834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314599"/>
            <a:ext cx="6904038" cy="409158"/>
          </a:xfrm>
        </p:spPr>
        <p:txBody>
          <a:bodyPr anchor="t" anchorCtr="0">
            <a:normAutofit/>
          </a:bodyPr>
          <a:lstStyle>
            <a:lvl1pPr>
              <a:lnSpc>
                <a:spcPct val="90000"/>
              </a:lnSpc>
              <a:defRPr sz="2000" b="1" i="0" cap="none" baseline="0">
                <a:solidFill>
                  <a:schemeClr val="bg1"/>
                </a:solidFill>
                <a:latin typeface="+mj-lt"/>
                <a:ea typeface="Times New Roman" charset="0"/>
                <a:cs typeface="Times New Roman" charset="0"/>
              </a:defRPr>
            </a:lvl1pPr>
          </a:lstStyle>
          <a:p>
            <a:r>
              <a:rPr lang="en-US" dirty="0"/>
              <a:t>Click to edit subhead or caption for image above.</a:t>
            </a:r>
          </a:p>
        </p:txBody>
      </p:sp>
      <p:sp>
        <p:nvSpPr>
          <p:cNvPr id="13" name="Picture Placeholder 5"/>
          <p:cNvSpPr>
            <a:spLocks noGrp="1"/>
          </p:cNvSpPr>
          <p:nvPr>
            <p:ph type="pic" sz="quarter" idx="13"/>
          </p:nvPr>
        </p:nvSpPr>
        <p:spPr>
          <a:xfrm>
            <a:off x="0" y="-1"/>
            <a:ext cx="9144000" cy="4210210"/>
          </a:xfrm>
          <a:custGeom>
            <a:avLst/>
            <a:gdLst/>
            <a:ahLst/>
            <a:cxnLst/>
            <a:rect l="l" t="t" r="r" b="b"/>
            <a:pathLst>
              <a:path w="9144000" h="4210210">
                <a:moveTo>
                  <a:pt x="0" y="0"/>
                </a:moveTo>
                <a:lnTo>
                  <a:pt x="9144000" y="0"/>
                </a:lnTo>
                <a:lnTo>
                  <a:pt x="9144000" y="3978275"/>
                </a:lnTo>
                <a:lnTo>
                  <a:pt x="938928" y="3978275"/>
                </a:lnTo>
                <a:lnTo>
                  <a:pt x="838395" y="4185971"/>
                </a:lnTo>
                <a:cubicBezTo>
                  <a:pt x="822041" y="4219181"/>
                  <a:pt x="801198" y="4217386"/>
                  <a:pt x="786640" y="4185971"/>
                </a:cubicBezTo>
                <a:lnTo>
                  <a:pt x="686107" y="3978275"/>
                </a:lnTo>
                <a:lnTo>
                  <a:pt x="0" y="3978275"/>
                </a:lnTo>
                <a:close/>
              </a:path>
            </a:pathLst>
          </a:custGeom>
          <a:ln>
            <a:noFill/>
          </a:ln>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r>
              <a:rPr lang="en-US" smtClean="0"/>
              <a:t>Click icon to add picture</a:t>
            </a:r>
            <a:endParaRPr lang="en-US"/>
          </a:p>
        </p:txBody>
      </p:sp>
      <p:sp>
        <p:nvSpPr>
          <p:cNvPr id="3" name="Footer Placeholder 2"/>
          <p:cNvSpPr>
            <a:spLocks noGrp="1"/>
          </p:cNvSpPr>
          <p:nvPr>
            <p:ph type="ftr" sz="quarter" idx="14"/>
          </p:nvPr>
        </p:nvSpPr>
        <p:spPr>
          <a:xfrm>
            <a:off x="1069848" y="4773168"/>
            <a:ext cx="6172200" cy="274320"/>
          </a:xfr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5"/>
          </p:nvPr>
        </p:nvSpPr>
        <p:spPr/>
        <p:txBody>
          <a:bodyPr/>
          <a:lstStyle>
            <a:lvl1pPr>
              <a:defRPr>
                <a:solidFill>
                  <a:schemeClr val="bg1"/>
                </a:solidFill>
              </a:defRPr>
            </a:lvl1pPr>
          </a:lstStyle>
          <a:p>
            <a:fld id="{E0E041CE-D44E-914D-B85F-4D1E2534846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7412115" y="4753465"/>
            <a:ext cx="1280160" cy="308564"/>
          </a:xfrm>
          <a:prstGeom prst="rect">
            <a:avLst/>
          </a:prstGeom>
        </p:spPr>
      </p:pic>
    </p:spTree>
    <p:extLst>
      <p:ext uri="{BB962C8B-B14F-4D97-AF65-F5344CB8AC3E}">
        <p14:creationId xmlns:p14="http://schemas.microsoft.com/office/powerpoint/2010/main" val="3014988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41137"/>
            <a:ext cx="6400800" cy="694386"/>
          </a:xfrm>
        </p:spPr>
        <p:txBody>
          <a:bodyPr anchor="t" anchorCtr="0">
            <a:normAutofit/>
          </a:bodyPr>
          <a:lstStyle>
            <a:lvl1pPr>
              <a:lnSpc>
                <a:spcPct val="90000"/>
              </a:lnSpc>
              <a:defRPr sz="2000" b="1" i="0" cap="none" baseline="0">
                <a:solidFill>
                  <a:schemeClr val="accent1"/>
                </a:solidFill>
                <a:latin typeface="+mj-lt"/>
                <a:ea typeface="Times New Roman" charset="0"/>
                <a:cs typeface="Times New Roman" charset="0"/>
              </a:defRPr>
            </a:lvl1pPr>
          </a:lstStyle>
          <a:p>
            <a:r>
              <a:rPr lang="en-US" dirty="0"/>
              <a:t>Click to edit subhead or caption for image above.</a:t>
            </a:r>
          </a:p>
        </p:txBody>
      </p:sp>
      <p:sp>
        <p:nvSpPr>
          <p:cNvPr id="10" name="Picture Placeholder 5"/>
          <p:cNvSpPr>
            <a:spLocks noGrp="1"/>
          </p:cNvSpPr>
          <p:nvPr>
            <p:ph type="pic" sz="quarter" idx="11"/>
          </p:nvPr>
        </p:nvSpPr>
        <p:spPr>
          <a:xfrm>
            <a:off x="0" y="1218095"/>
            <a:ext cx="9144000" cy="3932237"/>
          </a:xfrm>
          <a:custGeom>
            <a:avLst/>
            <a:gdLst/>
            <a:ahLst/>
            <a:cxnLst/>
            <a:rect l="l" t="t" r="r" b="b"/>
            <a:pathLst>
              <a:path w="9144000" h="3932237">
                <a:moveTo>
                  <a:pt x="0" y="0"/>
                </a:moveTo>
                <a:lnTo>
                  <a:pt x="688874" y="0"/>
                </a:lnTo>
                <a:lnTo>
                  <a:pt x="786640" y="201981"/>
                </a:lnTo>
                <a:cubicBezTo>
                  <a:pt x="801198" y="233396"/>
                  <a:pt x="822041" y="235191"/>
                  <a:pt x="838395" y="201981"/>
                </a:cubicBezTo>
                <a:lnTo>
                  <a:pt x="936161" y="0"/>
                </a:lnTo>
                <a:lnTo>
                  <a:pt x="9144000" y="0"/>
                </a:lnTo>
                <a:lnTo>
                  <a:pt x="9144000" y="3932237"/>
                </a:lnTo>
                <a:lnTo>
                  <a:pt x="0" y="3932237"/>
                </a:lnTo>
                <a:close/>
              </a:path>
            </a:pathLst>
          </a:custGeom>
        </p:spPr>
        <p:txBody>
          <a:bodyPr anchor="ct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US" smtClean="0"/>
              <a:t>Click icon to add picture</a:t>
            </a:r>
            <a:endParaRPr lang="en-US"/>
          </a:p>
        </p:txBody>
      </p:sp>
      <p:sp>
        <p:nvSpPr>
          <p:cNvPr id="14" name="Rectangle 13"/>
          <p:cNvSpPr/>
          <p:nvPr/>
        </p:nvSpPr>
        <p:spPr>
          <a:xfrm>
            <a:off x="0" y="0"/>
            <a:ext cx="9144000" cy="18288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ooter Placeholder 2"/>
          <p:cNvSpPr>
            <a:spLocks noGrp="1"/>
          </p:cNvSpPr>
          <p:nvPr>
            <p:ph type="ftr" sz="quarter" idx="12"/>
          </p:nvPr>
        </p:nvSpPr>
        <p:spPr>
          <a:xfrm>
            <a:off x="1069848" y="4773168"/>
            <a:ext cx="6172200" cy="274320"/>
          </a:xfrm>
        </p:spPr>
        <p:txBody>
          <a:bodyPr/>
          <a:lstStyle/>
          <a:p>
            <a:endParaRPr lang="en-US"/>
          </a:p>
        </p:txBody>
      </p:sp>
      <p:sp>
        <p:nvSpPr>
          <p:cNvPr id="4" name="Slide Number Placeholder 3"/>
          <p:cNvSpPr>
            <a:spLocks noGrp="1"/>
          </p:cNvSpPr>
          <p:nvPr>
            <p:ph type="sldNum" sz="quarter" idx="13"/>
          </p:nvPr>
        </p:nvSpPr>
        <p:spPr/>
        <p:txBody>
          <a:bodyPr/>
          <a:lstStyle/>
          <a:p>
            <a:fld id="{E0E041CE-D44E-914D-B85F-4D1E2534846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7412115" y="493926"/>
            <a:ext cx="1280160" cy="308566"/>
          </a:xfrm>
          <a:prstGeom prst="rect">
            <a:avLst/>
          </a:prstGeom>
        </p:spPr>
      </p:pic>
    </p:spTree>
    <p:extLst>
      <p:ext uri="{BB962C8B-B14F-4D97-AF65-F5344CB8AC3E}">
        <p14:creationId xmlns:p14="http://schemas.microsoft.com/office/powerpoint/2010/main" val="1171223561"/>
      </p:ext>
    </p:extLst>
  </p:cSld>
  <p:clrMapOvr>
    <a:masterClrMapping/>
  </p:clrMapOvr>
  <p:extLst mod="1">
    <p:ext uri="{DCECCB84-F9BA-43D5-87BE-67443E8EF086}">
      <p15:sldGuideLst xmlns="" xmlns:p15="http://schemas.microsoft.com/office/powerpoint/2012/main">
        <p15:guide id="7" orient="horz" pos="1620" userDrawn="1">
          <p15:clr>
            <a:srgbClr val="FBAE40"/>
          </p15:clr>
        </p15:guide>
        <p15:guide id="8"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 Slide – Purple">
    <p:bg>
      <p:bgPr>
        <a:solidFill>
          <a:schemeClr val="accent1"/>
        </a:solidFill>
        <a:effectLst/>
      </p:bgPr>
    </p:bg>
    <p:spTree>
      <p:nvGrpSpPr>
        <p:cNvPr id="1" name=""/>
        <p:cNvGrpSpPr/>
        <p:nvPr/>
      </p:nvGrpSpPr>
      <p:grpSpPr>
        <a:xfrm>
          <a:off x="0" y="0"/>
          <a:ext cx="0" cy="0"/>
          <a:chOff x="0" y="0"/>
          <a:chExt cx="0" cy="0"/>
        </a:xfrm>
      </p:grpSpPr>
      <p:sp>
        <p:nvSpPr>
          <p:cNvPr id="8" name="Rectangle 25"/>
          <p:cNvSpPr>
            <a:spLocks noChangeAspect="1"/>
          </p:cNvSpPr>
          <p:nvPr userDrawn="1"/>
        </p:nvSpPr>
        <p:spPr>
          <a:xfrm rot="10800000">
            <a:off x="0" y="0"/>
            <a:ext cx="9144000" cy="4210210"/>
          </a:xfrm>
          <a:custGeom>
            <a:avLst/>
            <a:gdLst/>
            <a:ahLst/>
            <a:cxnLst/>
            <a:rect l="l" t="t" r="r" b="b"/>
            <a:pathLst>
              <a:path w="9144000" h="4210210">
                <a:moveTo>
                  <a:pt x="9144000" y="4210210"/>
                </a:moveTo>
                <a:lnTo>
                  <a:pt x="0" y="421021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bg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85801" y="1027421"/>
            <a:ext cx="1785720" cy="461665"/>
          </a:xfrm>
          <a:prstGeom prst="rect">
            <a:avLst/>
          </a:prstGeom>
          <a:noFill/>
        </p:spPr>
        <p:txBody>
          <a:bodyPr wrap="none" lIns="0" tIns="0" rIns="0" bIns="0" rtlCol="0">
            <a:spAutoFit/>
          </a:bodyPr>
          <a:lstStyle/>
          <a:p>
            <a:r>
              <a:rPr lang="en-US" sz="3000" b="1" i="0">
                <a:solidFill>
                  <a:schemeClr val="accent1"/>
                </a:solidFill>
                <a:latin typeface="+mj-lt"/>
                <a:ea typeface="Times New Roman" charset="0"/>
                <a:cs typeface="Times New Roman" charset="0"/>
              </a:rPr>
              <a:t>Thank you</a:t>
            </a:r>
          </a:p>
        </p:txBody>
      </p:sp>
      <p:pic>
        <p:nvPicPr>
          <p:cNvPr id="5" name="Picture 4"/>
          <p:cNvPicPr>
            <a:picLocks noChangeAspect="1"/>
          </p:cNvPicPr>
          <p:nvPr userDrawn="1"/>
        </p:nvPicPr>
        <p:blipFill>
          <a:blip r:embed="rId2"/>
          <a:stretch>
            <a:fillRect/>
          </a:stretch>
        </p:blipFill>
        <p:spPr>
          <a:xfrm>
            <a:off x="581025" y="4399109"/>
            <a:ext cx="2176272" cy="524559"/>
          </a:xfrm>
          <a:prstGeom prst="rect">
            <a:avLst/>
          </a:prstGeom>
        </p:spPr>
      </p:pic>
    </p:spTree>
    <p:extLst>
      <p:ext uri="{BB962C8B-B14F-4D97-AF65-F5344CB8AC3E}">
        <p14:creationId xmlns:p14="http://schemas.microsoft.com/office/powerpoint/2010/main" val="748702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st Slide – Gray">
    <p:bg>
      <p:bgPr>
        <a:solidFill>
          <a:schemeClr val="accent6"/>
        </a:solidFill>
        <a:effectLst/>
      </p:bgPr>
    </p:bg>
    <p:spTree>
      <p:nvGrpSpPr>
        <p:cNvPr id="1" name=""/>
        <p:cNvGrpSpPr/>
        <p:nvPr/>
      </p:nvGrpSpPr>
      <p:grpSpPr>
        <a:xfrm>
          <a:off x="0" y="0"/>
          <a:ext cx="0" cy="0"/>
          <a:chOff x="0" y="0"/>
          <a:chExt cx="0" cy="0"/>
        </a:xfrm>
      </p:grpSpPr>
      <p:sp>
        <p:nvSpPr>
          <p:cNvPr id="8" name="Rectangle 25"/>
          <p:cNvSpPr>
            <a:spLocks noChangeAspect="1"/>
          </p:cNvSpPr>
          <p:nvPr/>
        </p:nvSpPr>
        <p:spPr>
          <a:xfrm rot="10800000">
            <a:off x="0" y="0"/>
            <a:ext cx="9144000" cy="4210210"/>
          </a:xfrm>
          <a:custGeom>
            <a:avLst/>
            <a:gdLst/>
            <a:ahLst/>
            <a:cxnLst/>
            <a:rect l="l" t="t" r="r" b="b"/>
            <a:pathLst>
              <a:path w="9144000" h="4210210">
                <a:moveTo>
                  <a:pt x="9144000" y="4210210"/>
                </a:moveTo>
                <a:lnTo>
                  <a:pt x="0" y="421021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bg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userDrawn="1"/>
        </p:nvSpPr>
        <p:spPr>
          <a:xfrm>
            <a:off x="685801" y="1027421"/>
            <a:ext cx="1785720" cy="461665"/>
          </a:xfrm>
          <a:prstGeom prst="rect">
            <a:avLst/>
          </a:prstGeom>
          <a:noFill/>
        </p:spPr>
        <p:txBody>
          <a:bodyPr wrap="none" lIns="0" tIns="0" rIns="0" bIns="0" rtlCol="0">
            <a:spAutoFit/>
          </a:bodyPr>
          <a:lstStyle/>
          <a:p>
            <a:r>
              <a:rPr lang="en-US" sz="3000" b="1" i="0">
                <a:solidFill>
                  <a:schemeClr val="tx2"/>
                </a:solidFill>
                <a:latin typeface="+mj-lt"/>
                <a:ea typeface="Times New Roman" charset="0"/>
                <a:cs typeface="Times New Roman" charset="0"/>
              </a:rPr>
              <a:t>Thank you</a:t>
            </a:r>
          </a:p>
        </p:txBody>
      </p:sp>
      <p:pic>
        <p:nvPicPr>
          <p:cNvPr id="9" name="Picture 8"/>
          <p:cNvPicPr>
            <a:picLocks noChangeAspect="1"/>
          </p:cNvPicPr>
          <p:nvPr userDrawn="1"/>
        </p:nvPicPr>
        <p:blipFill>
          <a:blip r:embed="rId2"/>
          <a:stretch>
            <a:fillRect/>
          </a:stretch>
        </p:blipFill>
        <p:spPr>
          <a:xfrm>
            <a:off x="581025" y="4399109"/>
            <a:ext cx="2176272" cy="524559"/>
          </a:xfrm>
          <a:prstGeom prst="rect">
            <a:avLst/>
          </a:prstGeom>
        </p:spPr>
      </p:pic>
    </p:spTree>
    <p:extLst>
      <p:ext uri="{BB962C8B-B14F-4D97-AF65-F5344CB8AC3E}">
        <p14:creationId xmlns:p14="http://schemas.microsoft.com/office/powerpoint/2010/main" val="11230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312"/>
            <a:ext cx="2133600" cy="273844"/>
          </a:xfrm>
          <a:prstGeom prst="rect">
            <a:avLst/>
          </a:prstGeom>
        </p:spPr>
        <p:txBody>
          <a:bodyPr/>
          <a:lstStyle/>
          <a:p>
            <a:endParaRPr lang="en-US">
              <a:solidFill>
                <a:srgbClr val="000000"/>
              </a:solidFill>
              <a:latin typeface="Calibri"/>
            </a:endParaRPr>
          </a:p>
        </p:txBody>
      </p:sp>
      <p:sp>
        <p:nvSpPr>
          <p:cNvPr id="3" name="Footer Placeholder 2"/>
          <p:cNvSpPr>
            <a:spLocks noGrp="1"/>
          </p:cNvSpPr>
          <p:nvPr>
            <p:ph type="ftr" sz="quarter" idx="11"/>
          </p:nvPr>
        </p:nvSpPr>
        <p:spPr/>
        <p:txBody>
          <a:bodyPr/>
          <a:lstStyle/>
          <a:p>
            <a:endParaRPr 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BDBF8779-3A28-419E-94F5-3CD1BB2FA649}" type="slidenum">
              <a:rPr lang="en-US" smtClean="0">
                <a:solidFill>
                  <a:srgbClr val="000000"/>
                </a:solidFill>
                <a:latin typeface="Calibri"/>
              </a:rPr>
              <a:pPr/>
              <a:t>‹#›</a:t>
            </a:fld>
            <a:endParaRPr lang="en-US">
              <a:solidFill>
                <a:srgbClr val="000000"/>
              </a:solidFill>
              <a:latin typeface="Calibri"/>
            </a:endParaRPr>
          </a:p>
        </p:txBody>
      </p:sp>
    </p:spTree>
    <p:extLst>
      <p:ext uri="{BB962C8B-B14F-4D97-AF65-F5344CB8AC3E}">
        <p14:creationId xmlns:p14="http://schemas.microsoft.com/office/powerpoint/2010/main" val="2431511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84" name="Picture 12" descr="cover_graphic_01"/>
          <p:cNvPicPr>
            <a:picLocks noChangeAspect="1" noChangeArrowheads="1"/>
          </p:cNvPicPr>
          <p:nvPr/>
        </p:nvPicPr>
        <p:blipFill>
          <a:blip r:embed="rId2" cstate="print"/>
          <a:srcRect/>
          <a:stretch>
            <a:fillRect/>
          </a:stretch>
        </p:blipFill>
        <p:spPr bwMode="auto">
          <a:xfrm>
            <a:off x="0" y="2"/>
            <a:ext cx="8267700" cy="5144691"/>
          </a:xfrm>
          <a:prstGeom prst="rect">
            <a:avLst/>
          </a:prstGeom>
          <a:noFill/>
        </p:spPr>
      </p:pic>
      <p:sp>
        <p:nvSpPr>
          <p:cNvPr id="3074" name="Rectangle 2"/>
          <p:cNvSpPr>
            <a:spLocks noGrp="1" noChangeArrowheads="1"/>
          </p:cNvSpPr>
          <p:nvPr>
            <p:ph type="ctrTitle"/>
          </p:nvPr>
        </p:nvSpPr>
        <p:spPr>
          <a:xfrm>
            <a:off x="914401" y="3268266"/>
            <a:ext cx="4567238" cy="342900"/>
          </a:xfrm>
        </p:spPr>
        <p:txBody>
          <a:bodyPr/>
          <a:lstStyle>
            <a:lvl1pPr>
              <a:defRPr sz="1800" b="1">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914401" y="3736181"/>
            <a:ext cx="4567238" cy="1314450"/>
          </a:xfrm>
        </p:spPr>
        <p:txBody>
          <a:bodyPr/>
          <a:lstStyle>
            <a:lvl1pPr marL="0" indent="0">
              <a:buFont typeface="Times" charset="0"/>
              <a:buNone/>
              <a:defRPr sz="2000">
                <a:solidFill>
                  <a:schemeClr val="bg1"/>
                </a:solidFill>
              </a:defRPr>
            </a:lvl1pPr>
          </a:lstStyle>
          <a:p>
            <a:r>
              <a:rPr lang="en-US" smtClean="0"/>
              <a:t>Click to edit Master subtitle style</a:t>
            </a:r>
            <a:endParaRPr lang="en-US"/>
          </a:p>
        </p:txBody>
      </p:sp>
      <p:pic>
        <p:nvPicPr>
          <p:cNvPr id="3085" name="Picture 13" descr="cover_logo"/>
          <p:cNvPicPr>
            <a:picLocks noChangeAspect="1" noChangeArrowheads="1"/>
          </p:cNvPicPr>
          <p:nvPr/>
        </p:nvPicPr>
        <p:blipFill>
          <a:blip r:embed="rId3" cstate="print"/>
          <a:srcRect/>
          <a:stretch>
            <a:fillRect/>
          </a:stretch>
        </p:blipFill>
        <p:spPr bwMode="auto">
          <a:xfrm>
            <a:off x="1" y="62"/>
            <a:ext cx="2120900" cy="859631"/>
          </a:xfrm>
          <a:prstGeom prst="rect">
            <a:avLst/>
          </a:prstGeom>
          <a:noFill/>
        </p:spPr>
      </p:pic>
    </p:spTree>
    <p:extLst>
      <p:ext uri="{BB962C8B-B14F-4D97-AF65-F5344CB8AC3E}">
        <p14:creationId xmlns:p14="http://schemas.microsoft.com/office/powerpoint/2010/main" val="3947232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63666A"/>
              </a:solidFill>
            </a:endParaRPr>
          </a:p>
        </p:txBody>
      </p:sp>
      <p:sp>
        <p:nvSpPr>
          <p:cNvPr id="5" name="Slide Number Placeholder 4"/>
          <p:cNvSpPr>
            <a:spLocks noGrp="1"/>
          </p:cNvSpPr>
          <p:nvPr>
            <p:ph type="sldNum" sz="quarter" idx="11"/>
          </p:nvPr>
        </p:nvSpPr>
        <p:spPr/>
        <p:txBody>
          <a:bodyPr/>
          <a:lstStyle>
            <a:lvl1pPr>
              <a:defRPr/>
            </a:lvl1pPr>
          </a:lstStyle>
          <a:p>
            <a:fld id="{61159965-C056-471C-B431-56BCD92FCC29}"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3651751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4"/>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63666A"/>
              </a:solidFill>
            </a:endParaRPr>
          </a:p>
        </p:txBody>
      </p:sp>
      <p:sp>
        <p:nvSpPr>
          <p:cNvPr id="5" name="Slide Number Placeholder 4"/>
          <p:cNvSpPr>
            <a:spLocks noGrp="1"/>
          </p:cNvSpPr>
          <p:nvPr>
            <p:ph type="sldNum" sz="quarter" idx="11"/>
          </p:nvPr>
        </p:nvSpPr>
        <p:spPr/>
        <p:txBody>
          <a:bodyPr/>
          <a:lstStyle>
            <a:lvl1pPr>
              <a:defRPr/>
            </a:lvl1pPr>
          </a:lstStyle>
          <a:p>
            <a:fld id="{3C6452D6-6261-466F-9925-B1A78D8569D4}"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73098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A – Gray">
    <p:bg>
      <p:bgPr>
        <a:solidFill>
          <a:schemeClr val="accent6"/>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4210210"/>
          </a:xfrm>
          <a:custGeom>
            <a:avLst/>
            <a:gdLst/>
            <a:ahLst/>
            <a:cxnLst/>
            <a:rect l="l" t="t" r="r" b="b"/>
            <a:pathLst>
              <a:path w="9144000" h="4210210">
                <a:moveTo>
                  <a:pt x="0" y="0"/>
                </a:moveTo>
                <a:lnTo>
                  <a:pt x="9144000" y="0"/>
                </a:lnTo>
                <a:lnTo>
                  <a:pt x="9144000" y="3977640"/>
                </a:lnTo>
                <a:lnTo>
                  <a:pt x="939235" y="3977640"/>
                </a:lnTo>
                <a:lnTo>
                  <a:pt x="838395" y="4185971"/>
                </a:lnTo>
                <a:cubicBezTo>
                  <a:pt x="822041" y="4219181"/>
                  <a:pt x="801198" y="4217386"/>
                  <a:pt x="786640" y="4185971"/>
                </a:cubicBezTo>
                <a:lnTo>
                  <a:pt x="685800" y="3977640"/>
                </a:lnTo>
                <a:lnTo>
                  <a:pt x="0" y="397764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379974"/>
            <a:ext cx="5943600" cy="1859909"/>
          </a:xfrm>
        </p:spPr>
        <p:txBody>
          <a:bodyPr anchor="t" anchorCtr="0">
            <a:normAutofit/>
          </a:bodyPr>
          <a:lstStyle>
            <a:lvl1pPr>
              <a:lnSpc>
                <a:spcPct val="90000"/>
              </a:lnSpc>
              <a:defRPr sz="3000" b="1" i="0" cap="none" baseline="0">
                <a:solidFill>
                  <a:schemeClr val="tx2"/>
                </a:solidFill>
                <a:latin typeface="+mj-lt"/>
                <a:ea typeface="Times New Roman" charset="0"/>
                <a:cs typeface="Times New Roman" charset="0"/>
              </a:defRPr>
            </a:lvl1pPr>
          </a:lstStyle>
          <a:p>
            <a:r>
              <a:rPr lang="en-US" dirty="0"/>
              <a:t>Click To Edit Presentation Title Here</a:t>
            </a:r>
          </a:p>
        </p:txBody>
      </p:sp>
      <p:sp>
        <p:nvSpPr>
          <p:cNvPr id="20" name="Text Placeholder 10"/>
          <p:cNvSpPr>
            <a:spLocks noGrp="1"/>
          </p:cNvSpPr>
          <p:nvPr>
            <p:ph type="body" sz="quarter" idx="10" hasCustomPrompt="1"/>
          </p:nvPr>
        </p:nvSpPr>
        <p:spPr>
          <a:xfrm>
            <a:off x="685800" y="3393852"/>
            <a:ext cx="5943600" cy="509588"/>
          </a:xfrm>
        </p:spPr>
        <p:txBody>
          <a:bodyPr>
            <a:normAutofit/>
          </a:bodyPr>
          <a:lstStyle>
            <a:lvl1pPr indent="0">
              <a:lnSpc>
                <a:spcPct val="90000"/>
              </a:lnSpc>
              <a:spcBef>
                <a:spcPts val="0"/>
              </a:spcBef>
              <a:buFontTx/>
              <a:buNone/>
              <a:defRPr sz="1600" b="1" i="0" cap="all" baseline="0">
                <a:solidFill>
                  <a:schemeClr val="tx2"/>
                </a:solidFill>
                <a:latin typeface="+mn-lt"/>
              </a:defRPr>
            </a:lvl1pPr>
          </a:lstStyle>
          <a:p>
            <a:pPr lvl="0"/>
            <a:r>
              <a:rPr lang="en-US" dirty="0"/>
              <a:t>Insert subheading here if needed</a:t>
            </a:r>
          </a:p>
        </p:txBody>
      </p:sp>
      <p:sp>
        <p:nvSpPr>
          <p:cNvPr id="21" name="Text Placeholder 18"/>
          <p:cNvSpPr>
            <a:spLocks noGrp="1"/>
          </p:cNvSpPr>
          <p:nvPr>
            <p:ph type="body" sz="quarter" idx="11" hasCustomPrompt="1"/>
          </p:nvPr>
        </p:nvSpPr>
        <p:spPr>
          <a:xfrm>
            <a:off x="4570429" y="466344"/>
            <a:ext cx="4116387" cy="561684"/>
          </a:xfrm>
        </p:spPr>
        <p:txBody>
          <a:bodyPr>
            <a:normAutofit/>
          </a:bodyPr>
          <a:lstStyle>
            <a:lvl1pPr algn="r">
              <a:lnSpc>
                <a:spcPct val="125000"/>
              </a:lnSpc>
              <a:spcBef>
                <a:spcPts val="0"/>
              </a:spcBef>
              <a:defRPr sz="1400">
                <a:solidFill>
                  <a:schemeClr val="tx2"/>
                </a:solidFill>
                <a:latin typeface="+mn-lt"/>
              </a:defRPr>
            </a:lvl1pPr>
          </a:lstStyle>
          <a:p>
            <a:pPr lvl="0"/>
            <a:r>
              <a:rPr lang="en-US" dirty="0"/>
              <a:t>Division Name</a:t>
            </a:r>
          </a:p>
        </p:txBody>
      </p:sp>
      <p:sp>
        <p:nvSpPr>
          <p:cNvPr id="3" name="Subtitle 2"/>
          <p:cNvSpPr>
            <a:spLocks noGrp="1"/>
          </p:cNvSpPr>
          <p:nvPr>
            <p:ph type="subTitle" idx="1" hasCustomPrompt="1"/>
          </p:nvPr>
        </p:nvSpPr>
        <p:spPr>
          <a:xfrm>
            <a:off x="685800" y="4375153"/>
            <a:ext cx="5943600" cy="576072"/>
          </a:xfrm>
        </p:spPr>
        <p:txBody>
          <a:bodyPr>
            <a:normAutofit/>
          </a:bodyPr>
          <a:lstStyle>
            <a:lvl1pPr marL="0" indent="0" algn="l">
              <a:lnSpc>
                <a:spcPct val="125000"/>
              </a:lnSpc>
              <a:spcBef>
                <a:spcPts val="0"/>
              </a:spcBef>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subtitle or date</a:t>
            </a:r>
          </a:p>
        </p:txBody>
      </p:sp>
      <p:pic>
        <p:nvPicPr>
          <p:cNvPr id="9" name="Picture 8"/>
          <p:cNvPicPr>
            <a:picLocks noChangeAspect="1"/>
          </p:cNvPicPr>
          <p:nvPr userDrawn="1"/>
        </p:nvPicPr>
        <p:blipFill>
          <a:blip r:embed="rId2"/>
          <a:stretch>
            <a:fillRect/>
          </a:stretch>
        </p:blipFill>
        <p:spPr>
          <a:xfrm>
            <a:off x="581025" y="274320"/>
            <a:ext cx="2176272" cy="524560"/>
          </a:xfrm>
          <a:prstGeom prst="rect">
            <a:avLst/>
          </a:prstGeom>
        </p:spPr>
      </p:pic>
    </p:spTree>
    <p:extLst>
      <p:ext uri="{BB962C8B-B14F-4D97-AF65-F5344CB8AC3E}">
        <p14:creationId xmlns:p14="http://schemas.microsoft.com/office/powerpoint/2010/main" val="304732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57277"/>
            <a:ext cx="4038600" cy="340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57277"/>
            <a:ext cx="4038600" cy="340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63666A"/>
              </a:solidFill>
            </a:endParaRPr>
          </a:p>
        </p:txBody>
      </p:sp>
      <p:sp>
        <p:nvSpPr>
          <p:cNvPr id="6" name="Slide Number Placeholder 5"/>
          <p:cNvSpPr>
            <a:spLocks noGrp="1"/>
          </p:cNvSpPr>
          <p:nvPr>
            <p:ph type="sldNum" sz="quarter" idx="11"/>
          </p:nvPr>
        </p:nvSpPr>
        <p:spPr/>
        <p:txBody>
          <a:bodyPr/>
          <a:lstStyle>
            <a:lvl1pPr>
              <a:defRPr/>
            </a:lvl1pPr>
          </a:lstStyle>
          <a:p>
            <a:fld id="{26772255-D899-4604-9289-BF832402199D}"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3637055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63666A"/>
              </a:solidFill>
            </a:endParaRPr>
          </a:p>
        </p:txBody>
      </p:sp>
      <p:sp>
        <p:nvSpPr>
          <p:cNvPr id="8" name="Slide Number Placeholder 7"/>
          <p:cNvSpPr>
            <a:spLocks noGrp="1"/>
          </p:cNvSpPr>
          <p:nvPr>
            <p:ph type="sldNum" sz="quarter" idx="11"/>
          </p:nvPr>
        </p:nvSpPr>
        <p:spPr/>
        <p:txBody>
          <a:bodyPr/>
          <a:lstStyle>
            <a:lvl1pPr>
              <a:defRPr/>
            </a:lvl1pPr>
          </a:lstStyle>
          <a:p>
            <a:fld id="{912A259C-AAE5-4499-9D13-CEE223A3A876}"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3614000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63666A"/>
              </a:solidFill>
            </a:endParaRPr>
          </a:p>
        </p:txBody>
      </p:sp>
      <p:sp>
        <p:nvSpPr>
          <p:cNvPr id="4" name="Slide Number Placeholder 3"/>
          <p:cNvSpPr>
            <a:spLocks noGrp="1"/>
          </p:cNvSpPr>
          <p:nvPr>
            <p:ph type="sldNum" sz="quarter" idx="11"/>
          </p:nvPr>
        </p:nvSpPr>
        <p:spPr/>
        <p:txBody>
          <a:bodyPr/>
          <a:lstStyle>
            <a:lvl1pPr>
              <a:defRPr/>
            </a:lvl1pPr>
          </a:lstStyle>
          <a:p>
            <a:fld id="{E20FCCD9-B870-4278-BCE5-3457BBA57403}"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2937518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63666A"/>
              </a:solidFill>
            </a:endParaRPr>
          </a:p>
        </p:txBody>
      </p:sp>
      <p:sp>
        <p:nvSpPr>
          <p:cNvPr id="3" name="Slide Number Placeholder 2"/>
          <p:cNvSpPr>
            <a:spLocks noGrp="1"/>
          </p:cNvSpPr>
          <p:nvPr>
            <p:ph type="sldNum" sz="quarter" idx="11"/>
          </p:nvPr>
        </p:nvSpPr>
        <p:spPr/>
        <p:txBody>
          <a:bodyPr/>
          <a:lstStyle>
            <a:lvl1pPr>
              <a:defRPr/>
            </a:lvl1pPr>
          </a:lstStyle>
          <a:p>
            <a:fld id="{036A9BBC-D72F-4EB9-B202-8E21651A8C81}"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3308498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63666A"/>
              </a:solidFill>
            </a:endParaRPr>
          </a:p>
        </p:txBody>
      </p:sp>
      <p:sp>
        <p:nvSpPr>
          <p:cNvPr id="6" name="Slide Number Placeholder 5"/>
          <p:cNvSpPr>
            <a:spLocks noGrp="1"/>
          </p:cNvSpPr>
          <p:nvPr>
            <p:ph type="sldNum" sz="quarter" idx="11"/>
          </p:nvPr>
        </p:nvSpPr>
        <p:spPr/>
        <p:txBody>
          <a:bodyPr/>
          <a:lstStyle>
            <a:lvl1pPr>
              <a:defRPr/>
            </a:lvl1pPr>
          </a:lstStyle>
          <a:p>
            <a:fld id="{4DAE0890-6229-4F3B-A8DE-CF7F40E9E220}"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1017512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63666A"/>
              </a:solidFill>
            </a:endParaRPr>
          </a:p>
        </p:txBody>
      </p:sp>
      <p:sp>
        <p:nvSpPr>
          <p:cNvPr id="6" name="Slide Number Placeholder 5"/>
          <p:cNvSpPr>
            <a:spLocks noGrp="1"/>
          </p:cNvSpPr>
          <p:nvPr>
            <p:ph type="sldNum" sz="quarter" idx="11"/>
          </p:nvPr>
        </p:nvSpPr>
        <p:spPr/>
        <p:txBody>
          <a:bodyPr/>
          <a:lstStyle>
            <a:lvl1pPr>
              <a:defRPr/>
            </a:lvl1pPr>
          </a:lstStyle>
          <a:p>
            <a:fld id="{E3CB5E48-29AE-4FE1-A195-18617344BA03}"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676697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63666A"/>
              </a:solidFill>
            </a:endParaRPr>
          </a:p>
        </p:txBody>
      </p:sp>
      <p:sp>
        <p:nvSpPr>
          <p:cNvPr id="5" name="Slide Number Placeholder 4"/>
          <p:cNvSpPr>
            <a:spLocks noGrp="1"/>
          </p:cNvSpPr>
          <p:nvPr>
            <p:ph type="sldNum" sz="quarter" idx="11"/>
          </p:nvPr>
        </p:nvSpPr>
        <p:spPr/>
        <p:txBody>
          <a:bodyPr/>
          <a:lstStyle>
            <a:lvl1pPr>
              <a:defRPr/>
            </a:lvl1pPr>
          </a:lstStyle>
          <a:p>
            <a:fld id="{8E2B413C-CF00-4835-8C21-025691A391D9}"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4126136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0052"/>
            <a:ext cx="2057400" cy="4157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0052"/>
            <a:ext cx="6019800" cy="4157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63666A"/>
              </a:solidFill>
            </a:endParaRPr>
          </a:p>
        </p:txBody>
      </p:sp>
      <p:sp>
        <p:nvSpPr>
          <p:cNvPr id="5" name="Slide Number Placeholder 4"/>
          <p:cNvSpPr>
            <a:spLocks noGrp="1"/>
          </p:cNvSpPr>
          <p:nvPr>
            <p:ph type="sldNum" sz="quarter" idx="11"/>
          </p:nvPr>
        </p:nvSpPr>
        <p:spPr/>
        <p:txBody>
          <a:bodyPr/>
          <a:lstStyle>
            <a:lvl1pPr>
              <a:defRPr/>
            </a:lvl1pPr>
          </a:lstStyle>
          <a:p>
            <a:fld id="{429E3FBA-2AF4-4CDE-8651-F8959A98A877}" type="slidenum">
              <a:rPr lang="en-US">
                <a:solidFill>
                  <a:srgbClr val="63666A"/>
                </a:solidFill>
              </a:rPr>
              <a:pPr/>
              <a:t>‹#›</a:t>
            </a:fld>
            <a:endParaRPr lang="en-US">
              <a:solidFill>
                <a:srgbClr val="63666A"/>
              </a:solidFill>
            </a:endParaRPr>
          </a:p>
        </p:txBody>
      </p:sp>
    </p:spTree>
    <p:extLst>
      <p:ext uri="{BB962C8B-B14F-4D97-AF65-F5344CB8AC3E}">
        <p14:creationId xmlns:p14="http://schemas.microsoft.com/office/powerpoint/2010/main" val="28560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 – Purple">
    <p:spTree>
      <p:nvGrpSpPr>
        <p:cNvPr id="1" name=""/>
        <p:cNvGrpSpPr/>
        <p:nvPr/>
      </p:nvGrpSpPr>
      <p:grpSpPr>
        <a:xfrm>
          <a:off x="0" y="0"/>
          <a:ext cx="0" cy="0"/>
          <a:chOff x="0" y="0"/>
          <a:chExt cx="0" cy="0"/>
        </a:xfrm>
      </p:grpSpPr>
      <p:sp>
        <p:nvSpPr>
          <p:cNvPr id="14" name="Rectangle 25"/>
          <p:cNvSpPr>
            <a:spLocks noChangeAspect="1"/>
          </p:cNvSpPr>
          <p:nvPr userDrawn="1"/>
        </p:nvSpPr>
        <p:spPr>
          <a:xfrm rot="10800000">
            <a:off x="0" y="0"/>
            <a:ext cx="9144000" cy="1432720"/>
          </a:xfrm>
          <a:custGeom>
            <a:avLst/>
            <a:gdLst/>
            <a:ahLst/>
            <a:cxnLst/>
            <a:rect l="l" t="t" r="r" b="b"/>
            <a:pathLst>
              <a:path w="9144000" h="1432720">
                <a:moveTo>
                  <a:pt x="9144000" y="1432720"/>
                </a:moveTo>
                <a:lnTo>
                  <a:pt x="0" y="143272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ctrTitle" hasCustomPrompt="1"/>
          </p:nvPr>
        </p:nvSpPr>
        <p:spPr>
          <a:xfrm>
            <a:off x="685800" y="1783767"/>
            <a:ext cx="5943600" cy="1869874"/>
          </a:xfrm>
        </p:spPr>
        <p:txBody>
          <a:bodyPr anchor="t" anchorCtr="0">
            <a:normAutofit/>
          </a:bodyPr>
          <a:lstStyle>
            <a:lvl1pPr>
              <a:lnSpc>
                <a:spcPct val="90000"/>
              </a:lnSpc>
              <a:defRPr sz="3000" b="1" i="0" cap="none" baseline="0">
                <a:solidFill>
                  <a:schemeClr val="accent1"/>
                </a:solidFill>
                <a:latin typeface="+mj-lt"/>
                <a:ea typeface="Times New Roman" charset="0"/>
                <a:cs typeface="Times New Roman" charset="0"/>
              </a:defRPr>
            </a:lvl1pPr>
          </a:lstStyle>
          <a:p>
            <a:r>
              <a:rPr lang="en-US" dirty="0"/>
              <a:t>Click To Edit Presentation Title Here</a:t>
            </a:r>
          </a:p>
        </p:txBody>
      </p:sp>
      <p:sp>
        <p:nvSpPr>
          <p:cNvPr id="3" name="Subtitle 2"/>
          <p:cNvSpPr>
            <a:spLocks noGrp="1"/>
          </p:cNvSpPr>
          <p:nvPr>
            <p:ph type="subTitle" idx="1" hasCustomPrompt="1"/>
          </p:nvPr>
        </p:nvSpPr>
        <p:spPr>
          <a:xfrm>
            <a:off x="685800" y="3983716"/>
            <a:ext cx="5943600" cy="797834"/>
          </a:xfrm>
        </p:spPr>
        <p:txBody>
          <a:bodyPr anchor="t" anchorCtr="0">
            <a:normAutofit/>
          </a:bodyPr>
          <a:lstStyle>
            <a:lvl1pPr marL="0" indent="0" algn="l">
              <a:spcBef>
                <a:spcPts val="0"/>
              </a:spcBef>
              <a:buNone/>
              <a:defRPr sz="1400" baseline="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subtitle or date</a:t>
            </a:r>
          </a:p>
        </p:txBody>
      </p:sp>
      <p:sp>
        <p:nvSpPr>
          <p:cNvPr id="8" name="Text Placeholder 18"/>
          <p:cNvSpPr>
            <a:spLocks noGrp="1"/>
          </p:cNvSpPr>
          <p:nvPr>
            <p:ph type="body" sz="quarter" idx="11" hasCustomPrompt="1"/>
          </p:nvPr>
        </p:nvSpPr>
        <p:spPr>
          <a:xfrm>
            <a:off x="4570429" y="466344"/>
            <a:ext cx="4116387" cy="561684"/>
          </a:xfrm>
        </p:spPr>
        <p:txBody>
          <a:bodyPr>
            <a:normAutofit/>
          </a:bodyPr>
          <a:lstStyle>
            <a:lvl1pPr algn="r">
              <a:spcBef>
                <a:spcPts val="0"/>
              </a:spcBef>
              <a:defRPr sz="1400" baseline="0">
                <a:solidFill>
                  <a:srgbClr val="FFFFFF"/>
                </a:solidFill>
                <a:latin typeface="+mn-lt"/>
              </a:defRPr>
            </a:lvl1pPr>
          </a:lstStyle>
          <a:p>
            <a:pPr lvl="0"/>
            <a:r>
              <a:rPr lang="en-US" dirty="0"/>
              <a:t>Division Name</a:t>
            </a:r>
          </a:p>
        </p:txBody>
      </p:sp>
      <p:pic>
        <p:nvPicPr>
          <p:cNvPr id="7" name="Picture 6"/>
          <p:cNvPicPr>
            <a:picLocks noChangeAspect="1"/>
          </p:cNvPicPr>
          <p:nvPr userDrawn="1"/>
        </p:nvPicPr>
        <p:blipFill>
          <a:blip r:embed="rId2"/>
          <a:stretch>
            <a:fillRect/>
          </a:stretch>
        </p:blipFill>
        <p:spPr>
          <a:xfrm>
            <a:off x="581025" y="274322"/>
            <a:ext cx="2176272" cy="524559"/>
          </a:xfrm>
          <a:prstGeom prst="rect">
            <a:avLst/>
          </a:prstGeom>
        </p:spPr>
      </p:pic>
    </p:spTree>
    <p:extLst>
      <p:ext uri="{BB962C8B-B14F-4D97-AF65-F5344CB8AC3E}">
        <p14:creationId xmlns:p14="http://schemas.microsoft.com/office/powerpoint/2010/main" val="118534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 – Gray">
    <p:spTree>
      <p:nvGrpSpPr>
        <p:cNvPr id="1" name=""/>
        <p:cNvGrpSpPr/>
        <p:nvPr/>
      </p:nvGrpSpPr>
      <p:grpSpPr>
        <a:xfrm>
          <a:off x="0" y="0"/>
          <a:ext cx="0" cy="0"/>
          <a:chOff x="0" y="0"/>
          <a:chExt cx="0" cy="0"/>
        </a:xfrm>
      </p:grpSpPr>
      <p:sp>
        <p:nvSpPr>
          <p:cNvPr id="14" name="Rectangle 25"/>
          <p:cNvSpPr>
            <a:spLocks noChangeAspect="1"/>
          </p:cNvSpPr>
          <p:nvPr/>
        </p:nvSpPr>
        <p:spPr>
          <a:xfrm rot="10800000">
            <a:off x="0" y="0"/>
            <a:ext cx="9144000" cy="1432720"/>
          </a:xfrm>
          <a:custGeom>
            <a:avLst/>
            <a:gdLst/>
            <a:ahLst/>
            <a:cxnLst/>
            <a:rect l="l" t="t" r="r" b="b"/>
            <a:pathLst>
              <a:path w="9144000" h="1432720">
                <a:moveTo>
                  <a:pt x="9144000" y="1432720"/>
                </a:moveTo>
                <a:lnTo>
                  <a:pt x="0" y="143272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6"/>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ctrTitle" hasCustomPrompt="1"/>
          </p:nvPr>
        </p:nvSpPr>
        <p:spPr>
          <a:xfrm>
            <a:off x="685800" y="1783767"/>
            <a:ext cx="5943600" cy="1869874"/>
          </a:xfrm>
        </p:spPr>
        <p:txBody>
          <a:bodyPr anchor="t" anchorCtr="0">
            <a:normAutofit/>
          </a:bodyPr>
          <a:lstStyle>
            <a:lvl1pPr>
              <a:lnSpc>
                <a:spcPct val="90000"/>
              </a:lnSpc>
              <a:defRPr sz="3000" b="1" i="0" cap="none" baseline="0">
                <a:solidFill>
                  <a:schemeClr val="tx2"/>
                </a:solidFill>
                <a:latin typeface="+mj-lt"/>
                <a:ea typeface="Times New Roman" charset="0"/>
                <a:cs typeface="Times New Roman" charset="0"/>
              </a:defRPr>
            </a:lvl1pPr>
          </a:lstStyle>
          <a:p>
            <a:r>
              <a:rPr lang="en-US" dirty="0"/>
              <a:t>Click To Edit Presentation Title Here</a:t>
            </a:r>
          </a:p>
        </p:txBody>
      </p:sp>
      <p:sp>
        <p:nvSpPr>
          <p:cNvPr id="3" name="Subtitle 2"/>
          <p:cNvSpPr>
            <a:spLocks noGrp="1"/>
          </p:cNvSpPr>
          <p:nvPr>
            <p:ph type="subTitle" idx="1" hasCustomPrompt="1"/>
          </p:nvPr>
        </p:nvSpPr>
        <p:spPr>
          <a:xfrm>
            <a:off x="685800" y="3983716"/>
            <a:ext cx="5943600" cy="797834"/>
          </a:xfrm>
        </p:spPr>
        <p:txBody>
          <a:bodyPr anchor="t" anchorCtr="0">
            <a:normAutofit/>
          </a:bodyPr>
          <a:lstStyle>
            <a:lvl1pPr marL="0" indent="0" algn="l">
              <a:spcBef>
                <a:spcPts val="0"/>
              </a:spcBef>
              <a:buNone/>
              <a:defRPr sz="14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subtitle or date</a:t>
            </a:r>
          </a:p>
        </p:txBody>
      </p:sp>
      <p:sp>
        <p:nvSpPr>
          <p:cNvPr id="8" name="Text Placeholder 18"/>
          <p:cNvSpPr>
            <a:spLocks noGrp="1"/>
          </p:cNvSpPr>
          <p:nvPr>
            <p:ph type="body" sz="quarter" idx="11" hasCustomPrompt="1"/>
          </p:nvPr>
        </p:nvSpPr>
        <p:spPr>
          <a:xfrm>
            <a:off x="4570429" y="466344"/>
            <a:ext cx="4116387" cy="561684"/>
          </a:xfrm>
        </p:spPr>
        <p:txBody>
          <a:bodyPr>
            <a:normAutofit/>
          </a:bodyPr>
          <a:lstStyle>
            <a:lvl1pPr algn="r">
              <a:spcBef>
                <a:spcPts val="0"/>
              </a:spcBef>
              <a:defRPr sz="1400" baseline="0">
                <a:solidFill>
                  <a:srgbClr val="FFFFFF"/>
                </a:solidFill>
                <a:latin typeface="+mn-lt"/>
              </a:defRPr>
            </a:lvl1pPr>
          </a:lstStyle>
          <a:p>
            <a:pPr lvl="0"/>
            <a:r>
              <a:rPr lang="en-US" dirty="0"/>
              <a:t>Division Name</a:t>
            </a:r>
          </a:p>
        </p:txBody>
      </p:sp>
      <p:pic>
        <p:nvPicPr>
          <p:cNvPr id="7" name="Picture 6"/>
          <p:cNvPicPr>
            <a:picLocks noChangeAspect="1"/>
          </p:cNvPicPr>
          <p:nvPr userDrawn="1"/>
        </p:nvPicPr>
        <p:blipFill>
          <a:blip r:embed="rId2"/>
          <a:stretch>
            <a:fillRect/>
          </a:stretch>
        </p:blipFill>
        <p:spPr>
          <a:xfrm>
            <a:off x="581025" y="274322"/>
            <a:ext cx="2176272" cy="524559"/>
          </a:xfrm>
          <a:prstGeom prst="rect">
            <a:avLst/>
          </a:prstGeom>
        </p:spPr>
      </p:pic>
    </p:spTree>
    <p:extLst>
      <p:ext uri="{BB962C8B-B14F-4D97-AF65-F5344CB8AC3E}">
        <p14:creationId xmlns:p14="http://schemas.microsoft.com/office/powerpoint/2010/main" val="221746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48016"/>
            <a:ext cx="6904038" cy="802243"/>
          </a:xfrm>
        </p:spPr>
        <p:txBody>
          <a:bodyPr>
            <a:normAutofit/>
          </a:bodyPr>
          <a:lstStyle>
            <a:lvl1pPr>
              <a:lnSpc>
                <a:spcPct val="90000"/>
              </a:lnSpc>
              <a:defRPr sz="2400" b="1" i="0" cap="none" baseline="0">
                <a:solidFill>
                  <a:schemeClr val="accent1"/>
                </a:solidFill>
                <a:latin typeface="+mj-lt"/>
                <a:ea typeface="Times New Roman" charset="0"/>
                <a:cs typeface="Times New Roman" charset="0"/>
              </a:defRPr>
            </a:lvl1pPr>
          </a:lstStyle>
          <a:p>
            <a:r>
              <a:rPr lang="en-US" dirty="0"/>
              <a:t>Click to edit headline for your slide here.</a:t>
            </a:r>
          </a:p>
        </p:txBody>
      </p:sp>
      <p:sp>
        <p:nvSpPr>
          <p:cNvPr id="8" name="Rectangle 7"/>
          <p:cNvSpPr/>
          <p:nvPr/>
        </p:nvSpPr>
        <p:spPr>
          <a:xfrm>
            <a:off x="0" y="0"/>
            <a:ext cx="9144000" cy="18288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Content Placeholder 3"/>
          <p:cNvSpPr>
            <a:spLocks noGrp="1"/>
          </p:cNvSpPr>
          <p:nvPr>
            <p:ph sz="quarter" idx="14"/>
          </p:nvPr>
        </p:nvSpPr>
        <p:spPr>
          <a:xfrm>
            <a:off x="685800" y="1190954"/>
            <a:ext cx="6904038" cy="35153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5"/>
          </p:nvPr>
        </p:nvSpPr>
        <p:spPr>
          <a:xfrm>
            <a:off x="1069848" y="4773168"/>
            <a:ext cx="6172200" cy="274320"/>
          </a:xfrm>
        </p:spPr>
        <p:txBody>
          <a:bodyPr/>
          <a:lstStyle/>
          <a:p>
            <a:endParaRPr lang="en-US"/>
          </a:p>
        </p:txBody>
      </p:sp>
      <p:sp>
        <p:nvSpPr>
          <p:cNvPr id="4" name="Slide Number Placeholder 3"/>
          <p:cNvSpPr>
            <a:spLocks noGrp="1"/>
          </p:cNvSpPr>
          <p:nvPr>
            <p:ph type="sldNum" sz="quarter" idx="16"/>
          </p:nvPr>
        </p:nvSpPr>
        <p:spPr/>
        <p:txBody>
          <a:bodyPr/>
          <a:lstStyle/>
          <a:p>
            <a:fld id="{E0E041CE-D44E-914D-B85F-4D1E25348469}"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412115" y="4753464"/>
            <a:ext cx="1280160" cy="308566"/>
          </a:xfrm>
          <a:prstGeom prst="rect">
            <a:avLst/>
          </a:prstGeom>
        </p:spPr>
      </p:pic>
    </p:spTree>
    <p:extLst>
      <p:ext uri="{BB962C8B-B14F-4D97-AF65-F5344CB8AC3E}">
        <p14:creationId xmlns:p14="http://schemas.microsoft.com/office/powerpoint/2010/main" val="150076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B">
    <p:spTree>
      <p:nvGrpSpPr>
        <p:cNvPr id="1" name=""/>
        <p:cNvGrpSpPr/>
        <p:nvPr/>
      </p:nvGrpSpPr>
      <p:grpSpPr>
        <a:xfrm>
          <a:off x="0" y="0"/>
          <a:ext cx="0" cy="0"/>
          <a:chOff x="0" y="0"/>
          <a:chExt cx="0" cy="0"/>
        </a:xfrm>
      </p:grpSpPr>
      <p:sp>
        <p:nvSpPr>
          <p:cNvPr id="10" name="Rectangle 25"/>
          <p:cNvSpPr>
            <a:spLocks noChangeAspect="1"/>
          </p:cNvSpPr>
          <p:nvPr userDrawn="1"/>
        </p:nvSpPr>
        <p:spPr>
          <a:xfrm rot="10800000">
            <a:off x="0" y="0"/>
            <a:ext cx="9144000" cy="964090"/>
          </a:xfrm>
          <a:custGeom>
            <a:avLst/>
            <a:gdLst/>
            <a:ahLst/>
            <a:cxnLst/>
            <a:rect l="l" t="t" r="r" b="b"/>
            <a:pathLst>
              <a:path w="9144000" h="964090">
                <a:moveTo>
                  <a:pt x="9144000" y="964090"/>
                </a:moveTo>
                <a:lnTo>
                  <a:pt x="0" y="96409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685836" y="1084578"/>
            <a:ext cx="6904037" cy="804672"/>
          </a:xfrm>
        </p:spPr>
        <p:txBody>
          <a:bodyPr>
            <a:normAutofit/>
          </a:bodyPr>
          <a:lstStyle>
            <a:lvl1pPr>
              <a:lnSpc>
                <a:spcPct val="90000"/>
              </a:lnSpc>
              <a:defRPr sz="2400" b="1" i="0" cap="none" baseline="0">
                <a:solidFill>
                  <a:schemeClr val="accent1"/>
                </a:solidFill>
                <a:latin typeface="+mj-lt"/>
                <a:ea typeface="Times New Roman" charset="0"/>
                <a:cs typeface="Times New Roman" charset="0"/>
              </a:defRPr>
            </a:lvl1pPr>
          </a:lstStyle>
          <a:p>
            <a:r>
              <a:rPr lang="en-US" dirty="0"/>
              <a:t>Click to edit headline for your slide here.</a:t>
            </a:r>
          </a:p>
        </p:txBody>
      </p:sp>
      <p:sp>
        <p:nvSpPr>
          <p:cNvPr id="14" name="Content Placeholder 3"/>
          <p:cNvSpPr>
            <a:spLocks noGrp="1"/>
          </p:cNvSpPr>
          <p:nvPr>
            <p:ph sz="quarter" idx="14"/>
          </p:nvPr>
        </p:nvSpPr>
        <p:spPr>
          <a:xfrm>
            <a:off x="685800" y="1946275"/>
            <a:ext cx="6904038"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5"/>
          </p:nvPr>
        </p:nvSpPr>
        <p:spPr>
          <a:xfrm>
            <a:off x="1069848" y="4773168"/>
            <a:ext cx="6172200" cy="274320"/>
          </a:xfrm>
        </p:spPr>
        <p:txBody>
          <a:bodyPr/>
          <a:lstStyle/>
          <a:p>
            <a:endParaRPr lang="en-US"/>
          </a:p>
        </p:txBody>
      </p:sp>
      <p:sp>
        <p:nvSpPr>
          <p:cNvPr id="4" name="Slide Number Placeholder 3"/>
          <p:cNvSpPr>
            <a:spLocks noGrp="1"/>
          </p:cNvSpPr>
          <p:nvPr>
            <p:ph type="sldNum" sz="quarter" idx="16"/>
          </p:nvPr>
        </p:nvSpPr>
        <p:spPr/>
        <p:txBody>
          <a:bodyPr/>
          <a:lstStyle/>
          <a:p>
            <a:fld id="{E0E041CE-D44E-914D-B85F-4D1E2534846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7412115" y="4753464"/>
            <a:ext cx="1280160" cy="308566"/>
          </a:xfrm>
          <a:prstGeom prst="rect">
            <a:avLst/>
          </a:prstGeom>
        </p:spPr>
      </p:pic>
    </p:spTree>
    <p:extLst>
      <p:ext uri="{BB962C8B-B14F-4D97-AF65-F5344CB8AC3E}">
        <p14:creationId xmlns:p14="http://schemas.microsoft.com/office/powerpoint/2010/main" val="263759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C">
    <p:spTree>
      <p:nvGrpSpPr>
        <p:cNvPr id="1" name=""/>
        <p:cNvGrpSpPr/>
        <p:nvPr/>
      </p:nvGrpSpPr>
      <p:grpSpPr>
        <a:xfrm>
          <a:off x="0" y="0"/>
          <a:ext cx="0" cy="0"/>
          <a:chOff x="0" y="0"/>
          <a:chExt cx="0" cy="0"/>
        </a:xfrm>
      </p:grpSpPr>
      <p:sp>
        <p:nvSpPr>
          <p:cNvPr id="10" name="Rectangle 25"/>
          <p:cNvSpPr>
            <a:spLocks noChangeAspect="1"/>
          </p:cNvSpPr>
          <p:nvPr/>
        </p:nvSpPr>
        <p:spPr>
          <a:xfrm rot="10800000">
            <a:off x="0" y="1"/>
            <a:ext cx="9144000" cy="2972870"/>
          </a:xfrm>
          <a:custGeom>
            <a:avLst/>
            <a:gdLst/>
            <a:ahLst/>
            <a:cxnLst/>
            <a:rect l="l" t="t" r="r" b="b"/>
            <a:pathLst>
              <a:path w="9144000" h="2972870">
                <a:moveTo>
                  <a:pt x="9144000" y="2972870"/>
                </a:moveTo>
                <a:lnTo>
                  <a:pt x="0" y="297287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685836" y="457200"/>
            <a:ext cx="6904037" cy="1922122"/>
          </a:xfrm>
        </p:spPr>
        <p:txBody>
          <a:bodyPr>
            <a:normAutofit/>
          </a:bodyPr>
          <a:lstStyle>
            <a:lvl1pPr>
              <a:lnSpc>
                <a:spcPct val="90000"/>
              </a:lnSpc>
              <a:defRPr sz="2400" b="1" i="0" cap="none" baseline="0">
                <a:solidFill>
                  <a:schemeClr val="bg1"/>
                </a:solidFill>
                <a:latin typeface="+mj-lt"/>
                <a:ea typeface="Times New Roman" charset="0"/>
                <a:cs typeface="Times New Roman" charset="0"/>
              </a:defRPr>
            </a:lvl1pPr>
          </a:lstStyle>
          <a:p>
            <a:r>
              <a:rPr lang="en-US" dirty="0"/>
              <a:t>Click here to write your long headline, quote, or introduction sentence in this space. </a:t>
            </a:r>
          </a:p>
        </p:txBody>
      </p:sp>
      <p:sp>
        <p:nvSpPr>
          <p:cNvPr id="13" name="Content Placeholder 3"/>
          <p:cNvSpPr>
            <a:spLocks noGrp="1"/>
          </p:cNvSpPr>
          <p:nvPr>
            <p:ph sz="quarter" idx="14"/>
          </p:nvPr>
        </p:nvSpPr>
        <p:spPr>
          <a:xfrm>
            <a:off x="685800" y="3062288"/>
            <a:ext cx="6904038" cy="161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5"/>
          </p:nvPr>
        </p:nvSpPr>
        <p:spPr>
          <a:xfrm>
            <a:off x="1069848" y="4773168"/>
            <a:ext cx="6172200" cy="274320"/>
          </a:xfrm>
        </p:spPr>
        <p:txBody>
          <a:bodyPr/>
          <a:lstStyle/>
          <a:p>
            <a:endParaRPr lang="en-US"/>
          </a:p>
        </p:txBody>
      </p:sp>
      <p:sp>
        <p:nvSpPr>
          <p:cNvPr id="4" name="Slide Number Placeholder 3"/>
          <p:cNvSpPr>
            <a:spLocks noGrp="1"/>
          </p:cNvSpPr>
          <p:nvPr>
            <p:ph type="sldNum" sz="quarter" idx="16"/>
          </p:nvPr>
        </p:nvSpPr>
        <p:spPr/>
        <p:txBody>
          <a:bodyPr/>
          <a:lstStyle/>
          <a:p>
            <a:fld id="{E0E041CE-D44E-914D-B85F-4D1E2534846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7412115" y="4753464"/>
            <a:ext cx="1280160" cy="308566"/>
          </a:xfrm>
          <a:prstGeom prst="rect">
            <a:avLst/>
          </a:prstGeom>
        </p:spPr>
      </p:pic>
    </p:spTree>
    <p:extLst>
      <p:ext uri="{BB962C8B-B14F-4D97-AF65-F5344CB8AC3E}">
        <p14:creationId xmlns:p14="http://schemas.microsoft.com/office/powerpoint/2010/main" val="367821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A">
    <p:spTree>
      <p:nvGrpSpPr>
        <p:cNvPr id="1" name=""/>
        <p:cNvGrpSpPr/>
        <p:nvPr/>
      </p:nvGrpSpPr>
      <p:grpSpPr>
        <a:xfrm>
          <a:off x="0" y="0"/>
          <a:ext cx="0" cy="0"/>
          <a:chOff x="0" y="0"/>
          <a:chExt cx="0" cy="0"/>
        </a:xfrm>
      </p:grpSpPr>
      <p:sp>
        <p:nvSpPr>
          <p:cNvPr id="8" name="Rectangle 7"/>
          <p:cNvSpPr/>
          <p:nvPr/>
        </p:nvSpPr>
        <p:spPr>
          <a:xfrm>
            <a:off x="0" y="0"/>
            <a:ext cx="9144000" cy="18288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p:cNvSpPr>
            <a:spLocks noGrp="1"/>
          </p:cNvSpPr>
          <p:nvPr>
            <p:ph type="title" hasCustomPrompt="1"/>
          </p:nvPr>
        </p:nvSpPr>
        <p:spPr>
          <a:xfrm>
            <a:off x="685800" y="377180"/>
            <a:ext cx="8001000" cy="782730"/>
          </a:xfrm>
        </p:spPr>
        <p:txBody>
          <a:bodyPr>
            <a:normAutofit/>
          </a:bodyPr>
          <a:lstStyle>
            <a:lvl1pPr>
              <a:lnSpc>
                <a:spcPct val="90000"/>
              </a:lnSpc>
              <a:defRPr sz="2400" b="1" i="0" cap="none" baseline="0">
                <a:solidFill>
                  <a:schemeClr val="accent1"/>
                </a:solidFill>
                <a:latin typeface="+mj-lt"/>
                <a:ea typeface="Times New Roman" charset="0"/>
                <a:cs typeface="Times New Roman" charset="0"/>
              </a:defRPr>
            </a:lvl1pPr>
          </a:lstStyle>
          <a:p>
            <a:r>
              <a:rPr lang="en-US" dirty="0"/>
              <a:t>Click to edit headline for your slide here.</a:t>
            </a:r>
          </a:p>
        </p:txBody>
      </p:sp>
      <p:sp>
        <p:nvSpPr>
          <p:cNvPr id="9" name="Text Placeholder 2"/>
          <p:cNvSpPr>
            <a:spLocks noGrp="1"/>
          </p:cNvSpPr>
          <p:nvPr>
            <p:ph type="body" idx="13" hasCustomPrompt="1"/>
          </p:nvPr>
        </p:nvSpPr>
        <p:spPr>
          <a:xfrm>
            <a:off x="685801" y="1279781"/>
            <a:ext cx="3811589" cy="390339"/>
          </a:xfrm>
        </p:spPr>
        <p:txBody>
          <a:bodyPr anchor="b">
            <a:normAutofit/>
          </a:bodyPr>
          <a:lstStyle>
            <a:lvl1pPr marL="0" indent="0">
              <a:lnSpc>
                <a:spcPct val="90000"/>
              </a:lnSpc>
              <a:spcBef>
                <a:spcPts val="0"/>
              </a:spcBef>
              <a:buNone/>
              <a:defRPr sz="18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4"/>
          <p:cNvSpPr>
            <a:spLocks noGrp="1"/>
          </p:cNvSpPr>
          <p:nvPr>
            <p:ph type="body" sz="quarter" idx="3" hasCustomPrompt="1"/>
          </p:nvPr>
        </p:nvSpPr>
        <p:spPr>
          <a:xfrm>
            <a:off x="4873715" y="1279781"/>
            <a:ext cx="3813086" cy="390339"/>
          </a:xfrm>
        </p:spPr>
        <p:txBody>
          <a:bodyPr anchor="b">
            <a:normAutofit/>
          </a:bodyPr>
          <a:lstStyle>
            <a:lvl1pPr marL="0" indent="0">
              <a:lnSpc>
                <a:spcPct val="90000"/>
              </a:lnSpc>
              <a:spcBef>
                <a:spcPts val="0"/>
              </a:spcBef>
              <a:buNone/>
              <a:defRPr sz="18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sp>
        <p:nvSpPr>
          <p:cNvPr id="17" name="Content Placeholder 2"/>
          <p:cNvSpPr>
            <a:spLocks noGrp="1"/>
          </p:cNvSpPr>
          <p:nvPr>
            <p:ph sz="quarter" idx="16"/>
          </p:nvPr>
        </p:nvSpPr>
        <p:spPr>
          <a:xfrm>
            <a:off x="685800" y="1755775"/>
            <a:ext cx="3811588" cy="2814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sz="quarter" idx="17"/>
          </p:nvPr>
        </p:nvSpPr>
        <p:spPr>
          <a:xfrm>
            <a:off x="4861946" y="1755775"/>
            <a:ext cx="3811588" cy="2814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p:cNvSpPr>
            <a:spLocks noGrp="1"/>
          </p:cNvSpPr>
          <p:nvPr>
            <p:ph type="ftr" sz="quarter" idx="18"/>
          </p:nvPr>
        </p:nvSpPr>
        <p:spPr>
          <a:xfrm>
            <a:off x="1069848" y="4773168"/>
            <a:ext cx="6172200" cy="274320"/>
          </a:xfrm>
        </p:spPr>
        <p:txBody>
          <a:bodyPr/>
          <a:lstStyle/>
          <a:p>
            <a:endParaRPr lang="en-US"/>
          </a:p>
        </p:txBody>
      </p:sp>
      <p:sp>
        <p:nvSpPr>
          <p:cNvPr id="3" name="Slide Number Placeholder 2"/>
          <p:cNvSpPr>
            <a:spLocks noGrp="1"/>
          </p:cNvSpPr>
          <p:nvPr>
            <p:ph type="sldNum" sz="quarter" idx="19"/>
          </p:nvPr>
        </p:nvSpPr>
        <p:spPr/>
        <p:txBody>
          <a:bodyPr/>
          <a:lstStyle/>
          <a:p>
            <a:fld id="{E0E041CE-D44E-914D-B85F-4D1E25348469}" type="slidenum">
              <a:rPr lang="en-US" smtClean="0"/>
              <a:pPr/>
              <a:t>‹#›</a:t>
            </a:fld>
            <a:endParaRPr lang="en-US"/>
          </a:p>
        </p:txBody>
      </p:sp>
      <p:pic>
        <p:nvPicPr>
          <p:cNvPr id="12" name="Picture 11"/>
          <p:cNvPicPr>
            <a:picLocks noChangeAspect="1"/>
          </p:cNvPicPr>
          <p:nvPr userDrawn="1"/>
        </p:nvPicPr>
        <p:blipFill>
          <a:blip r:embed="rId2"/>
          <a:stretch>
            <a:fillRect/>
          </a:stretch>
        </p:blipFill>
        <p:spPr>
          <a:xfrm>
            <a:off x="7412115" y="4753464"/>
            <a:ext cx="1280160" cy="308566"/>
          </a:xfrm>
          <a:prstGeom prst="rect">
            <a:avLst/>
          </a:prstGeom>
        </p:spPr>
      </p:pic>
    </p:spTree>
    <p:extLst>
      <p:ext uri="{BB962C8B-B14F-4D97-AF65-F5344CB8AC3E}">
        <p14:creationId xmlns:p14="http://schemas.microsoft.com/office/powerpoint/2010/main" val="272131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B">
    <p:spTree>
      <p:nvGrpSpPr>
        <p:cNvPr id="1" name=""/>
        <p:cNvGrpSpPr/>
        <p:nvPr/>
      </p:nvGrpSpPr>
      <p:grpSpPr>
        <a:xfrm>
          <a:off x="0" y="0"/>
          <a:ext cx="0" cy="0"/>
          <a:chOff x="0" y="0"/>
          <a:chExt cx="0" cy="0"/>
        </a:xfrm>
      </p:grpSpPr>
      <p:sp>
        <p:nvSpPr>
          <p:cNvPr id="9" name="Rectangle 25"/>
          <p:cNvSpPr>
            <a:spLocks noChangeAspect="1"/>
          </p:cNvSpPr>
          <p:nvPr/>
        </p:nvSpPr>
        <p:spPr>
          <a:xfrm rot="10800000">
            <a:off x="0" y="0"/>
            <a:ext cx="9144000" cy="964090"/>
          </a:xfrm>
          <a:custGeom>
            <a:avLst/>
            <a:gdLst/>
            <a:ahLst/>
            <a:cxnLst/>
            <a:rect l="l" t="t" r="r" b="b"/>
            <a:pathLst>
              <a:path w="9144000" h="964090">
                <a:moveTo>
                  <a:pt x="9144000" y="964090"/>
                </a:moveTo>
                <a:lnTo>
                  <a:pt x="0" y="964090"/>
                </a:lnTo>
                <a:lnTo>
                  <a:pt x="0" y="232570"/>
                </a:lnTo>
                <a:lnTo>
                  <a:pt x="8204765" y="232570"/>
                </a:lnTo>
                <a:lnTo>
                  <a:pt x="8305605" y="24239"/>
                </a:lnTo>
                <a:cubicBezTo>
                  <a:pt x="8321959" y="-8971"/>
                  <a:pt x="8342802" y="-7176"/>
                  <a:pt x="8357360" y="24239"/>
                </a:cubicBezTo>
                <a:lnTo>
                  <a:pt x="8458200" y="232570"/>
                </a:lnTo>
                <a:lnTo>
                  <a:pt x="9144000" y="232570"/>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685800" y="1067180"/>
            <a:ext cx="8001000" cy="782730"/>
          </a:xfrm>
        </p:spPr>
        <p:txBody>
          <a:bodyPr>
            <a:normAutofit/>
          </a:bodyPr>
          <a:lstStyle>
            <a:lvl1pPr>
              <a:lnSpc>
                <a:spcPct val="90000"/>
              </a:lnSpc>
              <a:defRPr sz="2400" b="1" i="0" cap="none" baseline="0">
                <a:solidFill>
                  <a:schemeClr val="accent1"/>
                </a:solidFill>
                <a:latin typeface="+mj-lt"/>
                <a:ea typeface="Times New Roman" charset="0"/>
                <a:cs typeface="Times New Roman" charset="0"/>
              </a:defRPr>
            </a:lvl1pPr>
          </a:lstStyle>
          <a:p>
            <a:r>
              <a:rPr lang="en-US" dirty="0"/>
              <a:t>Click to edit headline for your slide here.</a:t>
            </a:r>
          </a:p>
        </p:txBody>
      </p:sp>
      <p:sp>
        <p:nvSpPr>
          <p:cNvPr id="11" name="Text Placeholder 2"/>
          <p:cNvSpPr>
            <a:spLocks noGrp="1"/>
          </p:cNvSpPr>
          <p:nvPr>
            <p:ph type="body" idx="13" hasCustomPrompt="1"/>
          </p:nvPr>
        </p:nvSpPr>
        <p:spPr>
          <a:xfrm>
            <a:off x="685801" y="1969781"/>
            <a:ext cx="3811589" cy="390339"/>
          </a:xfrm>
        </p:spPr>
        <p:txBody>
          <a:bodyPr anchor="b">
            <a:normAutofit/>
          </a:bodyPr>
          <a:lstStyle>
            <a:lvl1pPr marL="0" indent="0">
              <a:lnSpc>
                <a:spcPct val="90000"/>
              </a:lnSpc>
              <a:spcBef>
                <a:spcPts val="0"/>
              </a:spcBef>
              <a:buNone/>
              <a:defRPr sz="18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4"/>
          <p:cNvSpPr>
            <a:spLocks noGrp="1"/>
          </p:cNvSpPr>
          <p:nvPr>
            <p:ph type="body" sz="quarter" idx="3" hasCustomPrompt="1"/>
          </p:nvPr>
        </p:nvSpPr>
        <p:spPr>
          <a:xfrm>
            <a:off x="4873715" y="1969781"/>
            <a:ext cx="3813086" cy="390339"/>
          </a:xfrm>
        </p:spPr>
        <p:txBody>
          <a:bodyPr anchor="b">
            <a:normAutofit/>
          </a:bodyPr>
          <a:lstStyle>
            <a:lvl1pPr marL="0" indent="0">
              <a:lnSpc>
                <a:spcPct val="90000"/>
              </a:lnSpc>
              <a:spcBef>
                <a:spcPts val="0"/>
              </a:spcBef>
              <a:buNone/>
              <a:defRPr sz="18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sp>
        <p:nvSpPr>
          <p:cNvPr id="17" name="Content Placeholder 3"/>
          <p:cNvSpPr>
            <a:spLocks noGrp="1"/>
          </p:cNvSpPr>
          <p:nvPr>
            <p:ph sz="quarter" idx="16"/>
          </p:nvPr>
        </p:nvSpPr>
        <p:spPr>
          <a:xfrm>
            <a:off x="685800" y="2444791"/>
            <a:ext cx="3811588"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7"/>
          </p:nvPr>
        </p:nvSpPr>
        <p:spPr>
          <a:xfrm>
            <a:off x="4873715" y="2444791"/>
            <a:ext cx="3811588"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8"/>
          </p:nvPr>
        </p:nvSpPr>
        <p:spPr>
          <a:xfrm>
            <a:off x="1069848" y="4773168"/>
            <a:ext cx="6172200" cy="274320"/>
          </a:xfrm>
        </p:spPr>
        <p:txBody>
          <a:bodyPr/>
          <a:lstStyle/>
          <a:p>
            <a:endParaRPr lang="en-US"/>
          </a:p>
        </p:txBody>
      </p:sp>
      <p:sp>
        <p:nvSpPr>
          <p:cNvPr id="4" name="Slide Number Placeholder 3"/>
          <p:cNvSpPr>
            <a:spLocks noGrp="1"/>
          </p:cNvSpPr>
          <p:nvPr>
            <p:ph type="sldNum" sz="quarter" idx="19"/>
          </p:nvPr>
        </p:nvSpPr>
        <p:spPr/>
        <p:txBody>
          <a:bodyPr/>
          <a:lstStyle/>
          <a:p>
            <a:fld id="{E0E041CE-D44E-914D-B85F-4D1E25348469}" type="slidenum">
              <a:rPr lang="en-US" smtClean="0"/>
              <a:pPr/>
              <a:t>‹#›</a:t>
            </a:fld>
            <a:endParaRPr lang="en-US"/>
          </a:p>
        </p:txBody>
      </p:sp>
      <p:pic>
        <p:nvPicPr>
          <p:cNvPr id="13" name="Picture 12"/>
          <p:cNvPicPr>
            <a:picLocks noChangeAspect="1"/>
          </p:cNvPicPr>
          <p:nvPr userDrawn="1"/>
        </p:nvPicPr>
        <p:blipFill>
          <a:blip r:embed="rId2"/>
          <a:stretch>
            <a:fillRect/>
          </a:stretch>
        </p:blipFill>
        <p:spPr>
          <a:xfrm>
            <a:off x="7412115" y="4753464"/>
            <a:ext cx="1280160" cy="308566"/>
          </a:xfrm>
          <a:prstGeom prst="rect">
            <a:avLst/>
          </a:prstGeom>
        </p:spPr>
      </p:pic>
    </p:spTree>
    <p:extLst>
      <p:ext uri="{BB962C8B-B14F-4D97-AF65-F5344CB8AC3E}">
        <p14:creationId xmlns:p14="http://schemas.microsoft.com/office/powerpoint/2010/main" val="288956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05979"/>
            <a:ext cx="8001000" cy="85725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200151"/>
            <a:ext cx="8001000" cy="339447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1069848" y="4773168"/>
            <a:ext cx="6519672" cy="274320"/>
          </a:xfrm>
          <a:prstGeom prst="rect">
            <a:avLst/>
          </a:prstGeom>
        </p:spPr>
        <p:txBody>
          <a:bodyPr vert="horz" lIns="0" tIns="0" rIns="0" bIns="0" rtlCol="0" anchor="ctr"/>
          <a:lstStyle>
            <a:lvl1pPr algn="l">
              <a:defRPr sz="800" b="1" i="0">
                <a:solidFill>
                  <a:schemeClr val="tx2"/>
                </a:solidFill>
                <a:latin typeface="+mn-lt"/>
                <a:ea typeface="Arial" charset="0"/>
                <a:cs typeface="Arial" charset="0"/>
              </a:defRPr>
            </a:lvl1pPr>
          </a:lstStyle>
          <a:p>
            <a:endParaRPr lang="en-US"/>
          </a:p>
        </p:txBody>
      </p:sp>
      <p:sp>
        <p:nvSpPr>
          <p:cNvPr id="6" name="Slide Number Placeholder 5"/>
          <p:cNvSpPr>
            <a:spLocks noGrp="1"/>
          </p:cNvSpPr>
          <p:nvPr>
            <p:ph type="sldNum" sz="quarter" idx="4"/>
          </p:nvPr>
        </p:nvSpPr>
        <p:spPr>
          <a:xfrm>
            <a:off x="685800" y="4773168"/>
            <a:ext cx="310896" cy="274320"/>
          </a:xfrm>
          <a:prstGeom prst="rect">
            <a:avLst/>
          </a:prstGeom>
        </p:spPr>
        <p:txBody>
          <a:bodyPr vert="horz" lIns="0" tIns="0" rIns="0" bIns="0" rtlCol="0" anchor="ctr"/>
          <a:lstStyle>
            <a:lvl1pPr algn="l">
              <a:defRPr sz="800" b="0" i="0">
                <a:solidFill>
                  <a:schemeClr val="tx2"/>
                </a:solidFill>
                <a:latin typeface="+mn-lt"/>
                <a:ea typeface="Arial" charset="0"/>
                <a:cs typeface="Arial" charset="0"/>
              </a:defRPr>
            </a:lvl1pPr>
          </a:lstStyle>
          <a:p>
            <a:fld id="{E0E041CE-D44E-914D-B85F-4D1E25348469}" type="slidenum">
              <a:rPr lang="en-US" smtClean="0"/>
              <a:pPr/>
              <a:t>‹#›</a:t>
            </a:fld>
            <a:endParaRPr lang="en-US"/>
          </a:p>
        </p:txBody>
      </p:sp>
    </p:spTree>
    <p:extLst>
      <p:ext uri="{BB962C8B-B14F-4D97-AF65-F5344CB8AC3E}">
        <p14:creationId xmlns:p14="http://schemas.microsoft.com/office/powerpoint/2010/main" val="4104774280"/>
      </p:ext>
    </p:extLst>
  </p:cSld>
  <p:clrMap bg1="lt1" tx1="dk1" bg2="lt2" tx2="dk2" accent1="accent1" accent2="accent2" accent3="accent3" accent4="accent4" accent5="accent5" accent6="accent6" hlink="hlink" folHlink="folHlink"/>
  <p:sldLayoutIdLst>
    <p:sldLayoutId id="2147493566" r:id="rId1"/>
    <p:sldLayoutId id="2147493567" r:id="rId2"/>
    <p:sldLayoutId id="2147493568" r:id="rId3"/>
    <p:sldLayoutId id="2147493569" r:id="rId4"/>
    <p:sldLayoutId id="2147493570" r:id="rId5"/>
    <p:sldLayoutId id="2147493571" r:id="rId6"/>
    <p:sldLayoutId id="2147493572" r:id="rId7"/>
    <p:sldLayoutId id="2147493573" r:id="rId8"/>
    <p:sldLayoutId id="2147493574" r:id="rId9"/>
    <p:sldLayoutId id="2147493575" r:id="rId10"/>
    <p:sldLayoutId id="2147493576" r:id="rId11"/>
    <p:sldLayoutId id="2147493577" r:id="rId12"/>
    <p:sldLayoutId id="2147493578" r:id="rId13"/>
    <p:sldLayoutId id="2147493579" r:id="rId14"/>
    <p:sldLayoutId id="2147493580" r:id="rId15"/>
    <p:sldLayoutId id="2147493582" r:id="rId16"/>
  </p:sldLayoutIdLst>
  <p:hf hdr="0" dt="0"/>
  <p:txStyles>
    <p:titleStyle>
      <a:lvl1pPr algn="l" defTabSz="457200" rtl="0" eaLnBrk="1" latinLnBrk="0" hangingPunct="1">
        <a:lnSpc>
          <a:spcPct val="90000"/>
        </a:lnSpc>
        <a:spcBef>
          <a:spcPct val="0"/>
        </a:spcBef>
        <a:buNone/>
        <a:defRPr sz="3000" b="1" i="0" kern="1200" cap="none" baseline="0">
          <a:solidFill>
            <a:schemeClr val="tx2"/>
          </a:solidFill>
          <a:latin typeface="+mj-lt"/>
          <a:ea typeface="Times New Roman" charset="0"/>
          <a:cs typeface="Times New Roman" charset="0"/>
        </a:defRPr>
      </a:lvl1pPr>
    </p:titleStyle>
    <p:body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0052"/>
            <a:ext cx="8229600" cy="557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57277"/>
            <a:ext cx="8229600" cy="340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257800" y="4814888"/>
            <a:ext cx="2895600" cy="219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900"/>
            </a:lvl1pPr>
          </a:lstStyle>
          <a:p>
            <a:pPr defTabSz="914400" eaLnBrk="0" fontAlgn="base" hangingPunct="0">
              <a:spcBef>
                <a:spcPct val="0"/>
              </a:spcBef>
              <a:spcAft>
                <a:spcPct val="0"/>
              </a:spcAft>
            </a:pPr>
            <a:endParaRPr lang="en-US">
              <a:solidFill>
                <a:srgbClr val="63666A"/>
              </a:solidFill>
              <a:latin typeface="Arial" charset="0"/>
              <a:ea typeface="ＭＳ Ｐゴシック" charset="-128"/>
            </a:endParaRPr>
          </a:p>
        </p:txBody>
      </p:sp>
      <p:sp>
        <p:nvSpPr>
          <p:cNvPr id="1030" name="Rectangle 6"/>
          <p:cNvSpPr>
            <a:spLocks noGrp="1" noChangeArrowheads="1"/>
          </p:cNvSpPr>
          <p:nvPr>
            <p:ph type="sldNum" sz="quarter" idx="4"/>
          </p:nvPr>
        </p:nvSpPr>
        <p:spPr bwMode="auto">
          <a:xfrm>
            <a:off x="8229600" y="4814888"/>
            <a:ext cx="457200" cy="219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lvl1pPr>
          </a:lstStyle>
          <a:p>
            <a:pPr defTabSz="914400" eaLnBrk="0" fontAlgn="base" hangingPunct="0">
              <a:spcBef>
                <a:spcPct val="0"/>
              </a:spcBef>
              <a:spcAft>
                <a:spcPct val="0"/>
              </a:spcAft>
            </a:pPr>
            <a:fld id="{FAF79F74-43BE-4942-8EA6-545F932EB787}" type="slidenum">
              <a:rPr lang="en-US">
                <a:solidFill>
                  <a:srgbClr val="63666A"/>
                </a:solidFill>
                <a:latin typeface="Arial" charset="0"/>
                <a:ea typeface="ＭＳ Ｐゴシック" charset="-128"/>
              </a:rPr>
              <a:pPr defTabSz="914400" eaLnBrk="0" fontAlgn="base" hangingPunct="0">
                <a:spcBef>
                  <a:spcPct val="0"/>
                </a:spcBef>
                <a:spcAft>
                  <a:spcPct val="0"/>
                </a:spcAft>
              </a:pPr>
              <a:t>‹#›</a:t>
            </a:fld>
            <a:endParaRPr lang="en-US">
              <a:solidFill>
                <a:srgbClr val="63666A"/>
              </a:solidFill>
              <a:latin typeface="Arial" charset="0"/>
              <a:ea typeface="ＭＳ Ｐゴシック" charset="-128"/>
            </a:endParaRPr>
          </a:p>
        </p:txBody>
      </p:sp>
      <p:pic>
        <p:nvPicPr>
          <p:cNvPr id="1035" name="Picture 11" descr="content_logo"/>
          <p:cNvPicPr>
            <a:picLocks noChangeAspect="1" noChangeArrowheads="1"/>
          </p:cNvPicPr>
          <p:nvPr/>
        </p:nvPicPr>
        <p:blipFill>
          <a:blip r:embed="rId13" cstate="print"/>
          <a:srcRect/>
          <a:stretch>
            <a:fillRect/>
          </a:stretch>
        </p:blipFill>
        <p:spPr bwMode="auto">
          <a:xfrm>
            <a:off x="35" y="4623259"/>
            <a:ext cx="1547813" cy="520303"/>
          </a:xfrm>
          <a:prstGeom prst="rect">
            <a:avLst/>
          </a:prstGeom>
          <a:noFill/>
        </p:spPr>
      </p:pic>
    </p:spTree>
    <p:extLst>
      <p:ext uri="{BB962C8B-B14F-4D97-AF65-F5344CB8AC3E}">
        <p14:creationId xmlns:p14="http://schemas.microsoft.com/office/powerpoint/2010/main" val="2997825930"/>
      </p:ext>
    </p:extLst>
  </p:cSld>
  <p:clrMap bg1="lt1" tx1="dk1" bg2="lt2" tx2="dk2" accent1="accent1" accent2="accent2" accent3="accent3" accent4="accent4" accent5="accent5" accent6="accent6" hlink="hlink" folHlink="folHlink"/>
  <p:sldLayoutIdLst>
    <p:sldLayoutId id="2147493694" r:id="rId1"/>
    <p:sldLayoutId id="2147493695" r:id="rId2"/>
    <p:sldLayoutId id="2147493696" r:id="rId3"/>
    <p:sldLayoutId id="2147493697" r:id="rId4"/>
    <p:sldLayoutId id="2147493698" r:id="rId5"/>
    <p:sldLayoutId id="2147493699" r:id="rId6"/>
    <p:sldLayoutId id="2147493700" r:id="rId7"/>
    <p:sldLayoutId id="2147493701" r:id="rId8"/>
    <p:sldLayoutId id="2147493702" r:id="rId9"/>
    <p:sldLayoutId id="2147493703" r:id="rId10"/>
    <p:sldLayoutId id="2147493704" r:id="rId11"/>
  </p:sldLayoutIdLst>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ＭＳ Ｐゴシック" charset="-128"/>
        </a:defRPr>
      </a:lvl2pPr>
      <a:lvl3pPr algn="l" rtl="0" eaLnBrk="1" fontAlgn="base" hangingPunct="1">
        <a:spcBef>
          <a:spcPct val="0"/>
        </a:spcBef>
        <a:spcAft>
          <a:spcPct val="0"/>
        </a:spcAft>
        <a:defRPr sz="2400">
          <a:solidFill>
            <a:schemeClr val="tx2"/>
          </a:solidFill>
          <a:latin typeface="Arial" charset="0"/>
          <a:ea typeface="ＭＳ Ｐゴシック" charset="-128"/>
        </a:defRPr>
      </a:lvl3pPr>
      <a:lvl4pPr algn="l" rtl="0" eaLnBrk="1" fontAlgn="base" hangingPunct="1">
        <a:spcBef>
          <a:spcPct val="0"/>
        </a:spcBef>
        <a:spcAft>
          <a:spcPct val="0"/>
        </a:spcAft>
        <a:defRPr sz="2400">
          <a:solidFill>
            <a:schemeClr val="tx2"/>
          </a:solidFill>
          <a:latin typeface="Arial" charset="0"/>
          <a:ea typeface="ＭＳ Ｐゴシック" charset="-128"/>
        </a:defRPr>
      </a:lvl4pPr>
      <a:lvl5pPr algn="l" rtl="0" eaLnBrk="1" fontAlgn="base" hangingPunct="1">
        <a:spcBef>
          <a:spcPct val="0"/>
        </a:spcBef>
        <a:spcAft>
          <a:spcPct val="0"/>
        </a:spcAft>
        <a:defRPr sz="2400">
          <a:solidFill>
            <a:schemeClr val="tx2"/>
          </a:solidFill>
          <a:latin typeface="Arial" charset="0"/>
          <a:ea typeface="ＭＳ Ｐゴシック" charset="-128"/>
        </a:defRPr>
      </a:lvl5pPr>
      <a:lvl6pPr marL="457200" algn="l" rtl="0" eaLnBrk="1" fontAlgn="base" hangingPunct="1">
        <a:spcBef>
          <a:spcPct val="0"/>
        </a:spcBef>
        <a:spcAft>
          <a:spcPct val="0"/>
        </a:spcAft>
        <a:defRPr sz="2400">
          <a:solidFill>
            <a:schemeClr val="tx2"/>
          </a:solidFill>
          <a:latin typeface="Arial" charset="0"/>
          <a:ea typeface="ＭＳ Ｐゴシック" charset="-128"/>
        </a:defRPr>
      </a:lvl6pPr>
      <a:lvl7pPr marL="914400" algn="l" rtl="0" eaLnBrk="1" fontAlgn="base" hangingPunct="1">
        <a:spcBef>
          <a:spcPct val="0"/>
        </a:spcBef>
        <a:spcAft>
          <a:spcPct val="0"/>
        </a:spcAft>
        <a:defRPr sz="2400">
          <a:solidFill>
            <a:schemeClr val="tx2"/>
          </a:solidFill>
          <a:latin typeface="Arial" charset="0"/>
          <a:ea typeface="ＭＳ Ｐゴシック" charset="-128"/>
        </a:defRPr>
      </a:lvl7pPr>
      <a:lvl8pPr marL="1371600" algn="l" rtl="0" eaLnBrk="1" fontAlgn="base" hangingPunct="1">
        <a:spcBef>
          <a:spcPct val="0"/>
        </a:spcBef>
        <a:spcAft>
          <a:spcPct val="0"/>
        </a:spcAft>
        <a:defRPr sz="2400">
          <a:solidFill>
            <a:schemeClr val="tx2"/>
          </a:solidFill>
          <a:latin typeface="Arial" charset="0"/>
          <a:ea typeface="ＭＳ Ｐゴシック" charset="-128"/>
        </a:defRPr>
      </a:lvl8pPr>
      <a:lvl9pPr marL="1828800" algn="l" rtl="0" eaLnBrk="1" fontAlgn="base" hangingPunct="1">
        <a:spcBef>
          <a:spcPct val="0"/>
        </a:spcBef>
        <a:spcAft>
          <a:spcPct val="0"/>
        </a:spcAft>
        <a:defRPr sz="2400">
          <a:solidFill>
            <a:schemeClr val="tx2"/>
          </a:solidFill>
          <a:latin typeface="Arial" charset="0"/>
          <a:ea typeface="ＭＳ Ｐゴシック" charset="-128"/>
        </a:defRPr>
      </a:lvl9pPr>
    </p:titleStyle>
    <p:bodyStyle>
      <a:lvl1pPr marL="117475" indent="-117475" algn="l" rtl="0" eaLnBrk="1" fontAlgn="base" hangingPunct="1">
        <a:spcBef>
          <a:spcPct val="0"/>
        </a:spcBef>
        <a:spcAft>
          <a:spcPct val="0"/>
        </a:spcAft>
        <a:buClr>
          <a:schemeClr val="tx2"/>
        </a:buClr>
        <a:buFont typeface="Times" charset="0"/>
        <a:buChar char="•"/>
        <a:defRPr sz="1600">
          <a:solidFill>
            <a:schemeClr val="tx1"/>
          </a:solidFill>
          <a:latin typeface="+mn-lt"/>
          <a:ea typeface="+mn-ea"/>
          <a:cs typeface="+mn-cs"/>
        </a:defRPr>
      </a:lvl1pPr>
      <a:lvl2pPr marL="344488"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2pPr>
      <a:lvl3pPr marL="571500"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3pPr>
      <a:lvl4pPr marL="798513"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4pPr>
      <a:lvl5pPr marL="10255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5pPr>
      <a:lvl6pPr marL="14827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6pPr>
      <a:lvl7pPr marL="19399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7pPr>
      <a:lvl8pPr marL="23971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8pPr>
      <a:lvl9pPr marL="28543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3588" y="1800833"/>
            <a:ext cx="5943600" cy="1869874"/>
          </a:xfrm>
        </p:spPr>
        <p:txBody>
          <a:bodyPr>
            <a:noAutofit/>
          </a:bodyPr>
          <a:lstStyle/>
          <a:p>
            <a:pPr algn="ctr"/>
            <a:r>
              <a:rPr lang="en-US" sz="3600" b="0" dirty="0" smtClean="0">
                <a:solidFill>
                  <a:srgbClr val="002060"/>
                </a:solidFill>
                <a:latin typeface="+mn-lt"/>
              </a:rPr>
              <a:t/>
            </a:r>
            <a:br>
              <a:rPr lang="en-US" sz="3600" b="0" dirty="0" smtClean="0">
                <a:solidFill>
                  <a:srgbClr val="002060"/>
                </a:solidFill>
                <a:latin typeface="+mn-lt"/>
              </a:rPr>
            </a:br>
            <a:endParaRPr lang="en-US" sz="3600" b="0" dirty="0">
              <a:solidFill>
                <a:srgbClr val="002060"/>
              </a:solidFill>
              <a:latin typeface="+mn-lt"/>
            </a:endParaRPr>
          </a:p>
        </p:txBody>
      </p:sp>
      <p:sp>
        <p:nvSpPr>
          <p:cNvPr id="3" name="Subtitle 2"/>
          <p:cNvSpPr>
            <a:spLocks noGrp="1"/>
          </p:cNvSpPr>
          <p:nvPr>
            <p:ph type="subTitle" idx="1"/>
          </p:nvPr>
        </p:nvSpPr>
        <p:spPr>
          <a:xfrm>
            <a:off x="1539259" y="3173133"/>
            <a:ext cx="5943600" cy="1252070"/>
          </a:xfrm>
        </p:spPr>
        <p:txBody>
          <a:bodyPr>
            <a:normAutofit fontScale="77500" lnSpcReduction="20000"/>
          </a:bodyPr>
          <a:lstStyle/>
          <a:p>
            <a:pPr indent="171450" algn="ctr"/>
            <a:r>
              <a:rPr lang="en-US" sz="2300" dirty="0">
                <a:solidFill>
                  <a:srgbClr val="002060"/>
                </a:solidFill>
              </a:rPr>
              <a:t>Caroline S. Blaum, MD, MS</a:t>
            </a:r>
          </a:p>
          <a:p>
            <a:pPr indent="171450" algn="ctr"/>
            <a:r>
              <a:rPr lang="en-US" sz="2300" i="1" dirty="0" smtClean="0">
                <a:solidFill>
                  <a:srgbClr val="002060"/>
                </a:solidFill>
              </a:rPr>
              <a:t>March 2</a:t>
            </a:r>
            <a:r>
              <a:rPr lang="en-US" sz="2300" i="1" baseline="30000" dirty="0">
                <a:solidFill>
                  <a:srgbClr val="002060"/>
                </a:solidFill>
              </a:rPr>
              <a:t> </a:t>
            </a:r>
            <a:r>
              <a:rPr lang="en-US" sz="2300" i="1" baseline="30000" dirty="0" smtClean="0">
                <a:solidFill>
                  <a:srgbClr val="002060"/>
                </a:solidFill>
              </a:rPr>
              <a:t>-</a:t>
            </a:r>
            <a:r>
              <a:rPr lang="en-US" sz="2300" i="1" dirty="0" smtClean="0">
                <a:solidFill>
                  <a:srgbClr val="002060"/>
                </a:solidFill>
              </a:rPr>
              <a:t> 3, 2017</a:t>
            </a:r>
          </a:p>
          <a:p>
            <a:pPr indent="171450" algn="ctr"/>
            <a:endParaRPr lang="en-US" sz="1600" i="1" dirty="0" smtClean="0">
              <a:solidFill>
                <a:srgbClr val="002060"/>
              </a:solidFill>
            </a:endParaRPr>
          </a:p>
          <a:p>
            <a:pPr indent="171450" algn="ctr"/>
            <a:r>
              <a:rPr lang="en-US" sz="1500" i="1" dirty="0" smtClean="0">
                <a:solidFill>
                  <a:srgbClr val="002060"/>
                </a:solidFill>
              </a:rPr>
              <a:t>Funded by the John A. Hartford Foundation and the Patient Centered Outcomes </a:t>
            </a:r>
            <a:br>
              <a:rPr lang="en-US" sz="1500" i="1" dirty="0" smtClean="0">
                <a:solidFill>
                  <a:srgbClr val="002060"/>
                </a:solidFill>
              </a:rPr>
            </a:br>
            <a:r>
              <a:rPr lang="en-US" sz="1500" i="1" dirty="0" smtClean="0">
                <a:solidFill>
                  <a:srgbClr val="002060"/>
                </a:solidFill>
              </a:rPr>
              <a:t>Research Institute (PCORI) Eugene Washington Engagement Award (#2870)</a:t>
            </a:r>
            <a:endParaRPr lang="en-US" sz="1500" i="1" dirty="0">
              <a:solidFill>
                <a:srgbClr val="002060"/>
              </a:solidFill>
            </a:endParaRPr>
          </a:p>
          <a:p>
            <a:pPr indent="171450" algn="ctr"/>
            <a:endParaRPr lang="en-US" sz="1600" dirty="0">
              <a:solidFill>
                <a:srgbClr val="002060"/>
              </a:solidFill>
            </a:endParaRPr>
          </a:p>
          <a:p>
            <a:endParaRPr lang="en-US" dirty="0"/>
          </a:p>
        </p:txBody>
      </p:sp>
      <p:pic>
        <p:nvPicPr>
          <p:cNvPr id="4" name="Picture 3"/>
          <p:cNvPicPr/>
          <p:nvPr/>
        </p:nvPicPr>
        <p:blipFill>
          <a:blip r:embed="rId2"/>
          <a:stretch>
            <a:fillRect/>
          </a:stretch>
        </p:blipFill>
        <p:spPr>
          <a:xfrm>
            <a:off x="2913182" y="1359686"/>
            <a:ext cx="3042140" cy="1606252"/>
          </a:xfrm>
          <a:prstGeom prst="rect">
            <a:avLst/>
          </a:prstGeom>
        </p:spPr>
      </p:pic>
    </p:spTree>
    <p:extLst>
      <p:ext uri="{BB962C8B-B14F-4D97-AF65-F5344CB8AC3E}">
        <p14:creationId xmlns:p14="http://schemas.microsoft.com/office/powerpoint/2010/main" val="377695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09601" y="590550"/>
            <a:ext cx="8019626" cy="3873077"/>
          </a:xfrm>
          <a:prstGeom prst="rect">
            <a:avLst/>
          </a:prstGeom>
        </p:spPr>
        <p:txBody>
          <a:bodyPr vert="horz" lIns="0" tIns="0" rIns="0" bIns="0" rtlCol="0">
            <a:normAutofit fontScale="55000" lnSpcReduction="20000"/>
          </a:bodyPr>
          <a:lst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3400">
              <a:solidFill>
                <a:schemeClr val="bg2"/>
              </a:solidFill>
            </a:endParaRPr>
          </a:p>
          <a:p>
            <a:pPr algn="ctr"/>
            <a:r>
              <a:rPr lang="en-US" sz="6900" b="1" smtClean="0">
                <a:solidFill>
                  <a:schemeClr val="accent1"/>
                </a:solidFill>
              </a:rPr>
              <a:t>Carealign: </a:t>
            </a:r>
          </a:p>
          <a:p>
            <a:pPr algn="ctr"/>
            <a:r>
              <a:rPr lang="en-US" sz="6900" b="1" smtClean="0">
                <a:solidFill>
                  <a:schemeClr val="accent1"/>
                </a:solidFill>
              </a:rPr>
              <a:t>Patient Priorities Care for persons with multiple chronic conditions</a:t>
            </a:r>
          </a:p>
          <a:p>
            <a:pPr algn="ctr"/>
            <a:r>
              <a:rPr lang="en-US" sz="4300" smtClean="0">
                <a:solidFill>
                  <a:srgbClr val="002060"/>
                </a:solidFill>
              </a:rPr>
              <a:t/>
            </a:r>
            <a:br>
              <a:rPr lang="en-US" sz="4300" smtClean="0">
                <a:solidFill>
                  <a:srgbClr val="002060"/>
                </a:solidFill>
              </a:rPr>
            </a:br>
            <a:r>
              <a:rPr lang="en-US" sz="4200" smtClean="0">
                <a:solidFill>
                  <a:schemeClr val="tx1"/>
                </a:solidFill>
              </a:rPr>
              <a:t>John A. Hartford Foundation (JAHF) </a:t>
            </a:r>
          </a:p>
          <a:p>
            <a:pPr algn="ctr"/>
            <a:r>
              <a:rPr lang="en-US" sz="4200" smtClean="0">
                <a:solidFill>
                  <a:schemeClr val="tx1"/>
                </a:solidFill>
              </a:rPr>
              <a:t>Patient Centered Outcomes Research Institute (PCORI)</a:t>
            </a:r>
            <a:r>
              <a:rPr lang="en-US" sz="2900" smtClean="0">
                <a:solidFill>
                  <a:schemeClr val="tx1"/>
                </a:solidFill>
              </a:rPr>
              <a:t> </a:t>
            </a:r>
            <a:endParaRPr lang="en-US" sz="2900">
              <a:solidFill>
                <a:schemeClr val="tx1"/>
              </a:solidFill>
            </a:endParaRPr>
          </a:p>
        </p:txBody>
      </p:sp>
    </p:spTree>
    <p:extLst>
      <p:ext uri="{BB962C8B-B14F-4D97-AF65-F5344CB8AC3E}">
        <p14:creationId xmlns:p14="http://schemas.microsoft.com/office/powerpoint/2010/main" val="2627211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620000" cy="802243"/>
          </a:xfrm>
        </p:spPr>
        <p:txBody>
          <a:bodyPr>
            <a:normAutofit/>
          </a:bodyPr>
          <a:lstStyle/>
          <a:p>
            <a:pPr algn="ctr"/>
            <a:r>
              <a:rPr lang="en-US" sz="4000">
                <a:latin typeface="+mn-lt"/>
              </a:rPr>
              <a:t>Carealign Team</a:t>
            </a:r>
          </a:p>
        </p:txBody>
      </p:sp>
      <p:sp>
        <p:nvSpPr>
          <p:cNvPr id="3" name="Content Placeholder 2"/>
          <p:cNvSpPr>
            <a:spLocks noGrp="1"/>
          </p:cNvSpPr>
          <p:nvPr>
            <p:ph sz="quarter" idx="14"/>
          </p:nvPr>
        </p:nvSpPr>
        <p:spPr>
          <a:xfrm>
            <a:off x="472440" y="899161"/>
            <a:ext cx="8366760" cy="3807092"/>
          </a:xfrm>
        </p:spPr>
        <p:txBody>
          <a:bodyPr>
            <a:normAutofit/>
          </a:bodyPr>
          <a:lstStyle/>
          <a:p>
            <a:pPr marL="457200" indent="-457200">
              <a:lnSpc>
                <a:spcPct val="110000"/>
              </a:lnSpc>
              <a:spcBef>
                <a:spcPts val="0"/>
              </a:spcBef>
              <a:buFont typeface="Arial" pitchFamily="34" charset="0"/>
              <a:buChar char="•"/>
            </a:pPr>
            <a:r>
              <a:rPr lang="en-US" sz="3200" b="1" smtClean="0">
                <a:solidFill>
                  <a:schemeClr val="accent1"/>
                </a:solidFill>
              </a:rPr>
              <a:t>Care </a:t>
            </a:r>
            <a:r>
              <a:rPr lang="en-US" sz="3200" b="1">
                <a:solidFill>
                  <a:schemeClr val="accent1"/>
                </a:solidFill>
              </a:rPr>
              <a:t>Align </a:t>
            </a:r>
            <a:r>
              <a:rPr lang="en-US" sz="3200" b="1" smtClean="0">
                <a:solidFill>
                  <a:schemeClr val="accent1"/>
                </a:solidFill>
              </a:rPr>
              <a:t>Team</a:t>
            </a:r>
          </a:p>
          <a:p>
            <a:pPr marL="960120" lvl="1" indent="-457200">
              <a:lnSpc>
                <a:spcPct val="110000"/>
              </a:lnSpc>
              <a:spcBef>
                <a:spcPts val="0"/>
              </a:spcBef>
              <a:buFont typeface="Arial" pitchFamily="34" charset="0"/>
              <a:buChar char="−"/>
            </a:pPr>
            <a:r>
              <a:rPr lang="en-US" sz="2600" smtClean="0">
                <a:solidFill>
                  <a:schemeClr val="tx1"/>
                </a:solidFill>
              </a:rPr>
              <a:t>Mary </a:t>
            </a:r>
            <a:r>
              <a:rPr lang="en-US" sz="2600" err="1" smtClean="0">
                <a:solidFill>
                  <a:schemeClr val="tx1"/>
                </a:solidFill>
              </a:rPr>
              <a:t>Tinetti</a:t>
            </a:r>
            <a:endParaRPr lang="en-US" sz="2600" smtClean="0">
              <a:solidFill>
                <a:schemeClr val="tx1"/>
              </a:solidFill>
            </a:endParaRPr>
          </a:p>
          <a:p>
            <a:pPr marL="960120" lvl="1" indent="-457200">
              <a:lnSpc>
                <a:spcPct val="110000"/>
              </a:lnSpc>
              <a:spcBef>
                <a:spcPts val="0"/>
              </a:spcBef>
              <a:buFont typeface="Arial" pitchFamily="34" charset="0"/>
              <a:buChar char="−"/>
            </a:pPr>
            <a:r>
              <a:rPr lang="en-US" sz="2600" smtClean="0">
                <a:solidFill>
                  <a:schemeClr val="tx1"/>
                </a:solidFill>
              </a:rPr>
              <a:t>Caroline Blaum</a:t>
            </a:r>
          </a:p>
          <a:p>
            <a:pPr marL="960120" lvl="1" indent="-457200">
              <a:lnSpc>
                <a:spcPct val="110000"/>
              </a:lnSpc>
              <a:spcBef>
                <a:spcPts val="0"/>
              </a:spcBef>
              <a:buFont typeface="Arial" pitchFamily="34" charset="0"/>
              <a:buChar char="−"/>
            </a:pPr>
            <a:r>
              <a:rPr lang="en-US" sz="2600" smtClean="0">
                <a:solidFill>
                  <a:schemeClr val="tx1"/>
                </a:solidFill>
              </a:rPr>
              <a:t>Jessica </a:t>
            </a:r>
            <a:r>
              <a:rPr lang="en-US" sz="2600" err="1" smtClean="0">
                <a:solidFill>
                  <a:schemeClr val="tx1"/>
                </a:solidFill>
              </a:rPr>
              <a:t>Esterson</a:t>
            </a:r>
            <a:endParaRPr lang="en-US" sz="2600" smtClean="0">
              <a:solidFill>
                <a:schemeClr val="tx1"/>
              </a:solidFill>
            </a:endParaRPr>
          </a:p>
          <a:p>
            <a:pPr marL="960120" lvl="1" indent="-457200">
              <a:lnSpc>
                <a:spcPct val="110000"/>
              </a:lnSpc>
              <a:spcBef>
                <a:spcPts val="0"/>
              </a:spcBef>
              <a:buFont typeface="Arial" pitchFamily="34" charset="0"/>
              <a:buChar char="−"/>
            </a:pPr>
            <a:r>
              <a:rPr lang="en-US" sz="2600" smtClean="0">
                <a:solidFill>
                  <a:schemeClr val="tx1"/>
                </a:solidFill>
              </a:rPr>
              <a:t>Denise </a:t>
            </a:r>
            <a:r>
              <a:rPr lang="en-US" sz="2600" err="1" smtClean="0">
                <a:solidFill>
                  <a:schemeClr val="tx1"/>
                </a:solidFill>
              </a:rPr>
              <a:t>Acampora</a:t>
            </a:r>
            <a:endParaRPr lang="en-US" sz="2600" smtClean="0">
              <a:solidFill>
                <a:schemeClr val="tx1"/>
              </a:solidFill>
            </a:endParaRPr>
          </a:p>
          <a:p>
            <a:pPr marL="960120" lvl="1" indent="-457200">
              <a:lnSpc>
                <a:spcPct val="110000"/>
              </a:lnSpc>
              <a:spcBef>
                <a:spcPts val="0"/>
              </a:spcBef>
              <a:buFont typeface="Arial" pitchFamily="34" charset="0"/>
              <a:buChar char="−"/>
            </a:pPr>
            <a:r>
              <a:rPr lang="en-US" sz="2600" smtClean="0">
                <a:solidFill>
                  <a:schemeClr val="tx1"/>
                </a:solidFill>
              </a:rPr>
              <a:t>Rosie Ferris</a:t>
            </a:r>
          </a:p>
          <a:p>
            <a:pPr marL="960120" lvl="1" indent="-457200">
              <a:lnSpc>
                <a:spcPct val="110000"/>
              </a:lnSpc>
              <a:spcBef>
                <a:spcPts val="0"/>
              </a:spcBef>
              <a:buFont typeface="Arial" pitchFamily="34" charset="0"/>
              <a:buChar char="−"/>
            </a:pPr>
            <a:r>
              <a:rPr lang="en-US" sz="2600" smtClean="0">
                <a:solidFill>
                  <a:schemeClr val="tx1"/>
                </a:solidFill>
              </a:rPr>
              <a:t>Eliza </a:t>
            </a:r>
            <a:r>
              <a:rPr lang="en-US" sz="2600" err="1" smtClean="0">
                <a:solidFill>
                  <a:schemeClr val="tx1"/>
                </a:solidFill>
              </a:rPr>
              <a:t>Kiwak</a:t>
            </a:r>
            <a:endParaRPr lang="en-US" sz="2600">
              <a:solidFill>
                <a:schemeClr val="tx1"/>
              </a:solidFill>
            </a:endParaRPr>
          </a:p>
        </p:txBody>
      </p:sp>
      <p:sp>
        <p:nvSpPr>
          <p:cNvPr id="5" name="Slide Number Placeholder 4"/>
          <p:cNvSpPr>
            <a:spLocks noGrp="1"/>
          </p:cNvSpPr>
          <p:nvPr>
            <p:ph type="sldNum" sz="quarter" idx="16"/>
          </p:nvPr>
        </p:nvSpPr>
        <p:spPr/>
        <p:txBody>
          <a:bodyPr/>
          <a:lstStyle/>
          <a:p>
            <a:fld id="{E0E041CE-D44E-914D-B85F-4D1E25348469}" type="slidenum">
              <a:rPr lang="en-US" smtClean="0"/>
              <a:pPr/>
              <a:t>11</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252" y="4491908"/>
            <a:ext cx="450016" cy="562520"/>
          </a:xfrm>
          <a:prstGeom prst="rect">
            <a:avLst/>
          </a:prstGeom>
        </p:spPr>
      </p:pic>
    </p:spTree>
    <p:extLst>
      <p:ext uri="{BB962C8B-B14F-4D97-AF65-F5344CB8AC3E}">
        <p14:creationId xmlns:p14="http://schemas.microsoft.com/office/powerpoint/2010/main" val="3268891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421880" cy="802243"/>
          </a:xfrm>
        </p:spPr>
        <p:txBody>
          <a:bodyPr>
            <a:noAutofit/>
          </a:bodyPr>
          <a:lstStyle/>
          <a:p>
            <a:pPr algn="ctr"/>
            <a:r>
              <a:rPr lang="en-US" sz="3000" smtClean="0">
                <a:latin typeface="+mn-lt"/>
              </a:rPr>
              <a:t>The Carealign Planning Project</a:t>
            </a:r>
            <a:endParaRPr lang="en-US" sz="3000">
              <a:latin typeface="+mn-lt"/>
            </a:endParaRPr>
          </a:p>
        </p:txBody>
      </p:sp>
      <p:sp>
        <p:nvSpPr>
          <p:cNvPr id="3" name="Content Placeholder 2"/>
          <p:cNvSpPr>
            <a:spLocks noGrp="1"/>
          </p:cNvSpPr>
          <p:nvPr>
            <p:ph sz="quarter" idx="14"/>
          </p:nvPr>
        </p:nvSpPr>
        <p:spPr>
          <a:xfrm>
            <a:off x="350520" y="822962"/>
            <a:ext cx="8503920" cy="3883293"/>
          </a:xfrm>
        </p:spPr>
        <p:txBody>
          <a:bodyPr>
            <a:normAutofit/>
          </a:bodyPr>
          <a:lstStyle/>
          <a:p>
            <a:pPr marL="342900" indent="-342900">
              <a:lnSpc>
                <a:spcPct val="100000"/>
              </a:lnSpc>
              <a:spcBef>
                <a:spcPts val="600"/>
              </a:spcBef>
              <a:buFont typeface="Arial" pitchFamily="34" charset="0"/>
              <a:buChar char="•"/>
            </a:pPr>
            <a:r>
              <a:rPr lang="en-US" sz="2800">
                <a:solidFill>
                  <a:schemeClr val="accent1"/>
                </a:solidFill>
              </a:rPr>
              <a:t>Launched: </a:t>
            </a:r>
            <a:r>
              <a:rPr lang="en-US" sz="2800">
                <a:solidFill>
                  <a:schemeClr val="tx1"/>
                </a:solidFill>
              </a:rPr>
              <a:t>Dallas, April 2014 with 75 attendees</a:t>
            </a:r>
          </a:p>
          <a:p>
            <a:pPr marL="342900" indent="-342900">
              <a:lnSpc>
                <a:spcPct val="100000"/>
              </a:lnSpc>
              <a:spcBef>
                <a:spcPts val="600"/>
              </a:spcBef>
              <a:buFont typeface="Arial" pitchFamily="34" charset="0"/>
              <a:buChar char="•"/>
            </a:pPr>
            <a:r>
              <a:rPr lang="en-US" sz="2800">
                <a:solidFill>
                  <a:schemeClr val="accent1"/>
                </a:solidFill>
              </a:rPr>
              <a:t>Convened: </a:t>
            </a:r>
            <a:r>
              <a:rPr lang="en-US" sz="2800">
                <a:solidFill>
                  <a:schemeClr val="tx1"/>
                </a:solidFill>
              </a:rPr>
              <a:t>Over 18 month planning phase, ~150 patients, </a:t>
            </a:r>
            <a:r>
              <a:rPr lang="en-US" sz="2800" smtClean="0">
                <a:solidFill>
                  <a:schemeClr val="tx1"/>
                </a:solidFill>
              </a:rPr>
              <a:t>caregivers</a:t>
            </a:r>
            <a:r>
              <a:rPr lang="en-US" sz="2800">
                <a:solidFill>
                  <a:schemeClr val="tx1"/>
                </a:solidFill>
              </a:rPr>
              <a:t>, 1° &amp; specialty clinicians (MD, APRN), health </a:t>
            </a:r>
            <a:r>
              <a:rPr lang="en-US" sz="2800" smtClean="0">
                <a:solidFill>
                  <a:schemeClr val="tx1"/>
                </a:solidFill>
              </a:rPr>
              <a:t>system </a:t>
            </a:r>
            <a:r>
              <a:rPr lang="en-US" sz="2800">
                <a:solidFill>
                  <a:schemeClr val="tx1"/>
                </a:solidFill>
              </a:rPr>
              <a:t>leaders, payers, health information technology, </a:t>
            </a:r>
            <a:r>
              <a:rPr lang="en-US" sz="2800" smtClean="0">
                <a:solidFill>
                  <a:schemeClr val="tx1"/>
                </a:solidFill>
              </a:rPr>
              <a:t>systems </a:t>
            </a:r>
            <a:r>
              <a:rPr lang="en-US" sz="2800">
                <a:solidFill>
                  <a:schemeClr val="tx1"/>
                </a:solidFill>
              </a:rPr>
              <a:t>design, policy </a:t>
            </a:r>
            <a:r>
              <a:rPr lang="en-US" sz="2800" smtClean="0">
                <a:solidFill>
                  <a:schemeClr val="tx1"/>
                </a:solidFill>
              </a:rPr>
              <a:t>makers </a:t>
            </a:r>
            <a:endParaRPr lang="en-US" sz="2800">
              <a:solidFill>
                <a:schemeClr val="tx1"/>
              </a:solidFill>
            </a:endParaRPr>
          </a:p>
          <a:p>
            <a:pPr marL="342900" indent="-342900">
              <a:lnSpc>
                <a:spcPct val="100000"/>
              </a:lnSpc>
              <a:spcBef>
                <a:spcPts val="600"/>
              </a:spcBef>
              <a:buFont typeface="Arial" pitchFamily="34" charset="0"/>
              <a:buChar char="•"/>
            </a:pPr>
            <a:r>
              <a:rPr lang="en-US" sz="2800">
                <a:solidFill>
                  <a:schemeClr val="accent1"/>
                </a:solidFill>
              </a:rPr>
              <a:t>Assembled: </a:t>
            </a:r>
            <a:r>
              <a:rPr lang="en-US" sz="2800">
                <a:solidFill>
                  <a:schemeClr val="tx1"/>
                </a:solidFill>
              </a:rPr>
              <a:t>35 of these individuals into advisory groups </a:t>
            </a:r>
            <a:r>
              <a:rPr lang="en-US" sz="2800" smtClean="0">
                <a:solidFill>
                  <a:schemeClr val="tx1"/>
                </a:solidFill>
              </a:rPr>
              <a:t>that met </a:t>
            </a:r>
            <a:r>
              <a:rPr lang="en-US" sz="2800">
                <a:solidFill>
                  <a:schemeClr val="tx1"/>
                </a:solidFill>
              </a:rPr>
              <a:t>regularly over 15 months </a:t>
            </a:r>
          </a:p>
        </p:txBody>
      </p:sp>
      <p:sp>
        <p:nvSpPr>
          <p:cNvPr id="4" name="Footer Placeholder 3"/>
          <p:cNvSpPr>
            <a:spLocks noGrp="1"/>
          </p:cNvSpPr>
          <p:nvPr>
            <p:ph type="ftr" sz="quarter" idx="15"/>
          </p:nvPr>
        </p:nvSpPr>
        <p:spPr>
          <a:xfrm>
            <a:off x="2212848" y="4498848"/>
            <a:ext cx="6641592" cy="274320"/>
          </a:xfrm>
        </p:spPr>
        <p:txBody>
          <a:bodyPr/>
          <a:lstStyle/>
          <a:p>
            <a:r>
              <a:rPr lang="en-US" sz="2000">
                <a:solidFill>
                  <a:schemeClr val="tx1"/>
                </a:solidFill>
              </a:rPr>
              <a:t>Supported by The John A. Hartford Foundation, PCORI</a:t>
            </a:r>
          </a:p>
          <a:p>
            <a:endParaRPr lang="en-US"/>
          </a:p>
        </p:txBody>
      </p:sp>
    </p:spTree>
    <p:extLst>
      <p:ext uri="{BB962C8B-B14F-4D97-AF65-F5344CB8AC3E}">
        <p14:creationId xmlns:p14="http://schemas.microsoft.com/office/powerpoint/2010/main" val="705533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48016"/>
            <a:ext cx="6904038" cy="802243"/>
          </a:xfrm>
        </p:spPr>
        <p:txBody>
          <a:bodyPr>
            <a:normAutofit/>
          </a:bodyPr>
          <a:lstStyle/>
          <a:p>
            <a:pPr algn="ctr"/>
            <a:r>
              <a:rPr lang="en-US" sz="3000" smtClean="0">
                <a:latin typeface="+mn-lt"/>
              </a:rPr>
              <a:t>Carealign </a:t>
            </a:r>
            <a:r>
              <a:rPr lang="en-US" sz="3000">
                <a:latin typeface="+mn-lt"/>
              </a:rPr>
              <a:t>planning project </a:t>
            </a:r>
          </a:p>
        </p:txBody>
      </p:sp>
      <p:sp>
        <p:nvSpPr>
          <p:cNvPr id="3" name="Content Placeholder 2"/>
          <p:cNvSpPr>
            <a:spLocks noGrp="1"/>
          </p:cNvSpPr>
          <p:nvPr>
            <p:ph sz="quarter" idx="14"/>
          </p:nvPr>
        </p:nvSpPr>
        <p:spPr>
          <a:xfrm>
            <a:off x="411480" y="822961"/>
            <a:ext cx="8092440" cy="3776612"/>
          </a:xfrm>
        </p:spPr>
        <p:txBody>
          <a:bodyPr>
            <a:normAutofit/>
          </a:bodyPr>
          <a:lstStyle/>
          <a:p>
            <a:pPr marL="457200" indent="-457200">
              <a:spcBef>
                <a:spcPts val="0"/>
              </a:spcBef>
              <a:buFont typeface="Arial" pitchFamily="34" charset="0"/>
              <a:buChar char="•"/>
            </a:pPr>
            <a:r>
              <a:rPr lang="en-US" sz="2600">
                <a:solidFill>
                  <a:schemeClr val="accent1"/>
                </a:solidFill>
              </a:rPr>
              <a:t>Asked them: </a:t>
            </a:r>
            <a:endParaRPr lang="en-US" sz="2600" smtClean="0">
              <a:solidFill>
                <a:schemeClr val="accent1"/>
              </a:solidFill>
            </a:endParaRPr>
          </a:p>
          <a:p>
            <a:pPr marL="457200" indent="-457200">
              <a:lnSpc>
                <a:spcPct val="100000"/>
              </a:lnSpc>
              <a:spcBef>
                <a:spcPts val="0"/>
              </a:spcBef>
              <a:buFont typeface="Arial" pitchFamily="34" charset="0"/>
              <a:buChar char="•"/>
            </a:pPr>
            <a:r>
              <a:rPr lang="en-US" sz="2600" smtClean="0">
                <a:solidFill>
                  <a:schemeClr val="tx1"/>
                </a:solidFill>
              </a:rPr>
              <a:t>To </a:t>
            </a:r>
            <a:r>
              <a:rPr lang="en-US" sz="2600">
                <a:solidFill>
                  <a:schemeClr val="tx1"/>
                </a:solidFill>
              </a:rPr>
              <a:t>identify issues that needed to be addressed to improve care and outcomes of persons with multiple </a:t>
            </a:r>
            <a:r>
              <a:rPr lang="en-US" sz="2600" smtClean="0">
                <a:solidFill>
                  <a:schemeClr val="tx1"/>
                </a:solidFill>
              </a:rPr>
              <a:t>conditions</a:t>
            </a:r>
          </a:p>
          <a:p>
            <a:pPr marL="457200" indent="-457200">
              <a:lnSpc>
                <a:spcPct val="100000"/>
              </a:lnSpc>
              <a:spcBef>
                <a:spcPts val="0"/>
              </a:spcBef>
              <a:buFont typeface="Arial" pitchFamily="34" charset="0"/>
              <a:buChar char="•"/>
            </a:pPr>
            <a:r>
              <a:rPr lang="en-US" sz="2600" smtClean="0">
                <a:solidFill>
                  <a:schemeClr val="tx1"/>
                </a:solidFill>
              </a:rPr>
              <a:t>To </a:t>
            </a:r>
            <a:r>
              <a:rPr lang="en-US" sz="2600">
                <a:solidFill>
                  <a:schemeClr val="tx1"/>
                </a:solidFill>
              </a:rPr>
              <a:t>design a feasible, sustainable approach that </a:t>
            </a:r>
            <a:r>
              <a:rPr lang="en-US" sz="2600" smtClean="0">
                <a:solidFill>
                  <a:schemeClr val="tx1"/>
                </a:solidFill>
              </a:rPr>
              <a:t>aligns </a:t>
            </a:r>
            <a:r>
              <a:rPr lang="en-US" sz="2600">
                <a:solidFill>
                  <a:schemeClr val="tx1"/>
                </a:solidFill>
              </a:rPr>
              <a:t>care around what matters most to older adults </a:t>
            </a:r>
            <a:r>
              <a:rPr lang="en-US" sz="2600" smtClean="0">
                <a:solidFill>
                  <a:schemeClr val="tx1"/>
                </a:solidFill>
              </a:rPr>
              <a:t>with </a:t>
            </a:r>
            <a:r>
              <a:rPr lang="en-US" sz="2600">
                <a:solidFill>
                  <a:schemeClr val="tx1"/>
                </a:solidFill>
              </a:rPr>
              <a:t>multiple </a:t>
            </a:r>
            <a:r>
              <a:rPr lang="en-US" sz="2600" smtClean="0">
                <a:solidFill>
                  <a:schemeClr val="tx1"/>
                </a:solidFill>
              </a:rPr>
              <a:t>conditions</a:t>
            </a:r>
            <a:endParaRPr lang="en-US" sz="2600">
              <a:solidFill>
                <a:schemeClr val="tx1"/>
              </a:solidFill>
            </a:endParaRPr>
          </a:p>
          <a:p>
            <a:endParaRPr lang="en-US"/>
          </a:p>
          <a:p>
            <a:endParaRPr lang="en-US"/>
          </a:p>
        </p:txBody>
      </p:sp>
      <p:sp>
        <p:nvSpPr>
          <p:cNvPr id="4" name="Footer Placeholder 3"/>
          <p:cNvSpPr>
            <a:spLocks noGrp="1"/>
          </p:cNvSpPr>
          <p:nvPr>
            <p:ph type="ftr" sz="quarter" idx="15"/>
          </p:nvPr>
        </p:nvSpPr>
        <p:spPr>
          <a:xfrm>
            <a:off x="2350008" y="3930313"/>
            <a:ext cx="6687312" cy="341235"/>
          </a:xfrm>
        </p:spPr>
        <p:txBody>
          <a:bodyPr/>
          <a:lstStyle/>
          <a:p>
            <a:r>
              <a:rPr lang="en-US" sz="2000">
                <a:solidFill>
                  <a:schemeClr val="tx1"/>
                </a:solidFill>
              </a:rPr>
              <a:t>Supported by The John A. Hartford Foundation, </a:t>
            </a:r>
            <a:r>
              <a:rPr lang="en-US" sz="2000" smtClean="0">
                <a:solidFill>
                  <a:schemeClr val="tx1"/>
                </a:solidFill>
              </a:rPr>
              <a:t>PCORI</a:t>
            </a:r>
            <a:endParaRPr lang="en-US" sz="2000">
              <a:solidFill>
                <a:schemeClr val="tx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92" y="4271548"/>
            <a:ext cx="438912" cy="548640"/>
          </a:xfrm>
          <a:prstGeom prst="rect">
            <a:avLst/>
          </a:prstGeom>
        </p:spPr>
      </p:pic>
    </p:spTree>
    <p:extLst>
      <p:ext uri="{BB962C8B-B14F-4D97-AF65-F5344CB8AC3E}">
        <p14:creationId xmlns:p14="http://schemas.microsoft.com/office/powerpoint/2010/main" val="283501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0856"/>
            <a:ext cx="7498080" cy="802243"/>
          </a:xfrm>
        </p:spPr>
        <p:txBody>
          <a:bodyPr>
            <a:normAutofit/>
          </a:bodyPr>
          <a:lstStyle/>
          <a:p>
            <a:pPr algn="ctr"/>
            <a:r>
              <a:rPr lang="en-US" sz="4800">
                <a:solidFill>
                  <a:srgbClr val="663399"/>
                </a:solidFill>
                <a:latin typeface="+mn-lt"/>
              </a:rPr>
              <a:t>Thank You</a:t>
            </a:r>
          </a:p>
        </p:txBody>
      </p:sp>
      <p:sp>
        <p:nvSpPr>
          <p:cNvPr id="3" name="Content Placeholder 2"/>
          <p:cNvSpPr>
            <a:spLocks noGrp="1"/>
          </p:cNvSpPr>
          <p:nvPr>
            <p:ph sz="quarter" idx="14"/>
          </p:nvPr>
        </p:nvSpPr>
        <p:spPr>
          <a:xfrm>
            <a:off x="335280" y="853440"/>
            <a:ext cx="8641080" cy="4290060"/>
          </a:xfrm>
        </p:spPr>
        <p:txBody>
          <a:bodyPr>
            <a:noAutofit/>
          </a:bodyPr>
          <a:lstStyle/>
          <a:p>
            <a:pPr marL="342900" indent="-342900">
              <a:lnSpc>
                <a:spcPct val="100000"/>
              </a:lnSpc>
              <a:spcBef>
                <a:spcPts val="0"/>
              </a:spcBef>
              <a:buFont typeface="Arial" pitchFamily="34" charset="0"/>
              <a:buChar char="•"/>
            </a:pPr>
            <a:r>
              <a:rPr lang="en-US" sz="2000">
                <a:solidFill>
                  <a:schemeClr val="tx1"/>
                </a:solidFill>
              </a:rPr>
              <a:t>Over 150 people contributed to the development of aligned, patient goals-directed care for people with multiple chronic conditions.  These included patients, caregivers, providers, policy makers, researchers, health system leaders, and funders.</a:t>
            </a:r>
          </a:p>
          <a:p>
            <a:pPr marL="342900" indent="-342900">
              <a:lnSpc>
                <a:spcPct val="110000"/>
              </a:lnSpc>
              <a:spcBef>
                <a:spcPts val="0"/>
              </a:spcBef>
              <a:buFont typeface="Arial" pitchFamily="34" charset="0"/>
              <a:buChar char="•"/>
            </a:pPr>
            <a:r>
              <a:rPr lang="en-US" sz="2000">
                <a:solidFill>
                  <a:schemeClr val="tx1"/>
                </a:solidFill>
              </a:rPr>
              <a:t>We especially thank our Steering Committee:</a:t>
            </a:r>
          </a:p>
          <a:p>
            <a:pPr marL="845820" lvl="1" indent="-342900">
              <a:lnSpc>
                <a:spcPct val="110000"/>
              </a:lnSpc>
              <a:spcBef>
                <a:spcPts val="0"/>
              </a:spcBef>
              <a:buFont typeface="Arial" pitchFamily="34" charset="0"/>
              <a:buChar char="−"/>
            </a:pPr>
            <a:r>
              <a:rPr lang="en-US" sz="2000" smtClean="0">
                <a:solidFill>
                  <a:schemeClr val="tx1"/>
                </a:solidFill>
              </a:rPr>
              <a:t>Fred </a:t>
            </a:r>
            <a:r>
              <a:rPr lang="en-US" sz="2000" err="1" smtClean="0">
                <a:solidFill>
                  <a:schemeClr val="tx1"/>
                </a:solidFill>
              </a:rPr>
              <a:t>Masoudi</a:t>
            </a:r>
            <a:endParaRPr lang="en-US" sz="2000" smtClean="0">
              <a:solidFill>
                <a:schemeClr val="tx1"/>
              </a:solidFill>
            </a:endParaRPr>
          </a:p>
          <a:p>
            <a:pPr marL="845820" lvl="1" indent="-342900">
              <a:lnSpc>
                <a:spcPct val="110000"/>
              </a:lnSpc>
              <a:spcBef>
                <a:spcPts val="0"/>
              </a:spcBef>
              <a:buFont typeface="Arial" pitchFamily="34" charset="0"/>
              <a:buChar char="−"/>
            </a:pPr>
            <a:r>
              <a:rPr lang="en-US" sz="2000" smtClean="0">
                <a:solidFill>
                  <a:schemeClr val="tx1"/>
                </a:solidFill>
              </a:rPr>
              <a:t>Michael </a:t>
            </a:r>
            <a:r>
              <a:rPr lang="en-US" sz="2000" err="1" smtClean="0">
                <a:solidFill>
                  <a:schemeClr val="tx1"/>
                </a:solidFill>
              </a:rPr>
              <a:t>Parchman</a:t>
            </a:r>
            <a:endParaRPr lang="en-US" sz="2000" smtClean="0">
              <a:solidFill>
                <a:schemeClr val="tx1"/>
              </a:solidFill>
            </a:endParaRPr>
          </a:p>
          <a:p>
            <a:pPr marL="845820" lvl="1" indent="-342900">
              <a:lnSpc>
                <a:spcPct val="110000"/>
              </a:lnSpc>
              <a:spcBef>
                <a:spcPts val="0"/>
              </a:spcBef>
              <a:buFont typeface="Arial" pitchFamily="34" charset="0"/>
              <a:buChar char="−"/>
            </a:pPr>
            <a:r>
              <a:rPr lang="en-US" sz="2000" smtClean="0">
                <a:solidFill>
                  <a:schemeClr val="tx1"/>
                </a:solidFill>
              </a:rPr>
              <a:t>Eileen Sullivan-Marx</a:t>
            </a:r>
          </a:p>
          <a:p>
            <a:pPr marL="845820" lvl="1" indent="-342900">
              <a:lnSpc>
                <a:spcPct val="110000"/>
              </a:lnSpc>
              <a:spcBef>
                <a:spcPts val="0"/>
              </a:spcBef>
              <a:buFont typeface="Arial" pitchFamily="34" charset="0"/>
              <a:buChar char="−"/>
            </a:pPr>
            <a:r>
              <a:rPr lang="en-US" sz="2000" smtClean="0">
                <a:solidFill>
                  <a:schemeClr val="tx1"/>
                </a:solidFill>
              </a:rPr>
              <a:t>Gary </a:t>
            </a:r>
            <a:r>
              <a:rPr lang="en-US" sz="2000" err="1" smtClean="0">
                <a:solidFill>
                  <a:schemeClr val="tx1"/>
                </a:solidFill>
              </a:rPr>
              <a:t>Oftedahl</a:t>
            </a:r>
            <a:endParaRPr lang="en-US" sz="2000" smtClean="0">
              <a:solidFill>
                <a:schemeClr val="tx1"/>
              </a:solidFill>
            </a:endParaRPr>
          </a:p>
          <a:p>
            <a:pPr marL="845820" lvl="1" indent="-342900">
              <a:lnSpc>
                <a:spcPct val="110000"/>
              </a:lnSpc>
              <a:spcBef>
                <a:spcPts val="0"/>
              </a:spcBef>
              <a:buFont typeface="Arial" pitchFamily="34" charset="0"/>
              <a:buChar char="−"/>
            </a:pPr>
            <a:r>
              <a:rPr lang="en-US" sz="2000" smtClean="0">
                <a:solidFill>
                  <a:schemeClr val="tx1"/>
                </a:solidFill>
              </a:rPr>
              <a:t>Libby Hoy</a:t>
            </a:r>
          </a:p>
          <a:p>
            <a:pPr marL="845820" lvl="1" indent="-342900">
              <a:lnSpc>
                <a:spcPct val="110000"/>
              </a:lnSpc>
              <a:spcBef>
                <a:spcPts val="0"/>
              </a:spcBef>
              <a:buFont typeface="Arial" pitchFamily="34" charset="0"/>
              <a:buChar char="−"/>
            </a:pPr>
            <a:r>
              <a:rPr lang="en-US" sz="2000" smtClean="0">
                <a:solidFill>
                  <a:schemeClr val="tx1"/>
                </a:solidFill>
              </a:rPr>
              <a:t>Phil Posner</a:t>
            </a:r>
            <a:endParaRPr lang="en-US" sz="2000">
              <a:solidFill>
                <a:schemeClr val="tx1"/>
              </a:solidFill>
            </a:endParaRPr>
          </a:p>
        </p:txBody>
      </p:sp>
    </p:spTree>
    <p:extLst>
      <p:ext uri="{BB962C8B-B14F-4D97-AF65-F5344CB8AC3E}">
        <p14:creationId xmlns:p14="http://schemas.microsoft.com/office/powerpoint/2010/main" val="2328446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421880" cy="802243"/>
          </a:xfrm>
        </p:spPr>
        <p:txBody>
          <a:bodyPr>
            <a:noAutofit/>
          </a:bodyPr>
          <a:lstStyle/>
          <a:p>
            <a:pPr algn="ctr"/>
            <a:r>
              <a:rPr lang="en-US" sz="3200" dirty="0">
                <a:latin typeface="+mn-lt"/>
              </a:rPr>
              <a:t>What is Patient </a:t>
            </a:r>
            <a:r>
              <a:rPr lang="en-US" sz="3200" dirty="0" smtClean="0">
                <a:latin typeface="+mn-lt"/>
              </a:rPr>
              <a:t>Priorities </a:t>
            </a:r>
            <a:r>
              <a:rPr lang="en-US" sz="3200" dirty="0">
                <a:latin typeface="+mn-lt"/>
              </a:rPr>
              <a:t>Care?</a:t>
            </a:r>
            <a:br>
              <a:rPr lang="en-US" sz="3200" dirty="0">
                <a:latin typeface="+mn-lt"/>
              </a:rPr>
            </a:br>
            <a:r>
              <a:rPr lang="en-US" sz="3200" dirty="0">
                <a:latin typeface="+mn-lt"/>
              </a:rPr>
              <a:t>Three Core Components</a:t>
            </a:r>
          </a:p>
        </p:txBody>
      </p:sp>
      <p:sp>
        <p:nvSpPr>
          <p:cNvPr id="7" name="Content Placeholder 2"/>
          <p:cNvSpPr txBox="1">
            <a:spLocks/>
          </p:cNvSpPr>
          <p:nvPr/>
        </p:nvSpPr>
        <p:spPr>
          <a:xfrm>
            <a:off x="653625" y="1263679"/>
            <a:ext cx="7772400" cy="3400425"/>
          </a:xfrm>
          <a:prstGeom prst="rect">
            <a:avLst/>
          </a:prstGeom>
        </p:spPr>
        <p:txBody>
          <a:bodyPr/>
          <a:lst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n-US" sz="3000" dirty="0" smtClean="0">
                <a:solidFill>
                  <a:srgbClr val="050505"/>
                </a:solidFill>
                <a:latin typeface="Arial" panose="020B0604020202020204" pitchFamily="34" charset="0"/>
                <a:cs typeface="Arial" panose="020B0604020202020204" pitchFamily="34" charset="0"/>
              </a:rPr>
              <a:t>Patient’s health outcome goals &amp; care preferences elicited &amp; shared </a:t>
            </a:r>
          </a:p>
          <a:p>
            <a:pPr marL="457200" indent="-457200">
              <a:lnSpc>
                <a:spcPct val="100000"/>
              </a:lnSpc>
              <a:spcBef>
                <a:spcPts val="600"/>
              </a:spcBef>
              <a:buFont typeface="+mj-lt"/>
              <a:buAutoNum type="arabicPeriod"/>
            </a:pPr>
            <a:r>
              <a:rPr lang="en-US" sz="3000" dirty="0" smtClean="0">
                <a:solidFill>
                  <a:srgbClr val="050505"/>
                </a:solidFill>
                <a:latin typeface="Arial" panose="020B0604020202020204" pitchFamily="34" charset="0"/>
                <a:cs typeface="Arial" panose="020B0604020202020204" pitchFamily="34" charset="0"/>
              </a:rPr>
              <a:t>Clinicians translate these goals into care options </a:t>
            </a:r>
          </a:p>
          <a:p>
            <a:pPr marL="457200" indent="-457200">
              <a:lnSpc>
                <a:spcPct val="100000"/>
              </a:lnSpc>
              <a:spcBef>
                <a:spcPts val="600"/>
              </a:spcBef>
              <a:buFont typeface="+mj-lt"/>
              <a:buAutoNum type="arabicPeriod"/>
            </a:pPr>
            <a:r>
              <a:rPr lang="en-US" sz="3000" dirty="0" smtClean="0">
                <a:solidFill>
                  <a:srgbClr val="050505"/>
                </a:solidFill>
                <a:latin typeface="Arial" panose="020B0604020202020204" pitchFamily="34" charset="0"/>
                <a:cs typeface="Arial" panose="020B0604020202020204" pitchFamily="34" charset="0"/>
              </a:rPr>
              <a:t>All care aligned with patient’s health outcome goals within the context of care preferences</a:t>
            </a:r>
          </a:p>
        </p:txBody>
      </p:sp>
    </p:spTree>
    <p:extLst>
      <p:ext uri="{BB962C8B-B14F-4D97-AF65-F5344CB8AC3E}">
        <p14:creationId xmlns:p14="http://schemas.microsoft.com/office/powerpoint/2010/main" val="3924991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026" y="1661160"/>
            <a:ext cx="2926957" cy="219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48016"/>
            <a:ext cx="7452360" cy="802243"/>
          </a:xfrm>
        </p:spPr>
        <p:txBody>
          <a:bodyPr>
            <a:normAutofit/>
          </a:bodyPr>
          <a:lstStyle/>
          <a:p>
            <a:pPr algn="ctr"/>
            <a:r>
              <a:rPr lang="en-US" sz="3400" smtClean="0">
                <a:latin typeface="+mn-lt"/>
              </a:rPr>
              <a:t>Example of health </a:t>
            </a:r>
            <a:r>
              <a:rPr lang="en-US" sz="3400">
                <a:latin typeface="+mn-lt"/>
              </a:rPr>
              <a:t>outcome </a:t>
            </a:r>
            <a:r>
              <a:rPr lang="en-US" sz="3400" smtClean="0">
                <a:latin typeface="+mn-lt"/>
              </a:rPr>
              <a:t>goals </a:t>
            </a:r>
            <a:endParaRPr lang="en-US" sz="3400">
              <a:latin typeface="+mn-lt"/>
            </a:endParaRPr>
          </a:p>
        </p:txBody>
      </p:sp>
      <p:sp>
        <p:nvSpPr>
          <p:cNvPr id="3" name="Content Placeholder 2"/>
          <p:cNvSpPr>
            <a:spLocks noGrp="1"/>
          </p:cNvSpPr>
          <p:nvPr>
            <p:ph sz="quarter" idx="14"/>
          </p:nvPr>
        </p:nvSpPr>
        <p:spPr>
          <a:xfrm>
            <a:off x="228600" y="1098777"/>
            <a:ext cx="6156960" cy="3730892"/>
          </a:xfrm>
        </p:spPr>
        <p:txBody>
          <a:bodyPr>
            <a:normAutofit/>
          </a:bodyPr>
          <a:lstStyle/>
          <a:p>
            <a:pPr>
              <a:lnSpc>
                <a:spcPct val="100000"/>
              </a:lnSpc>
              <a:spcBef>
                <a:spcPts val="600"/>
              </a:spcBef>
            </a:pPr>
            <a:r>
              <a:rPr lang="en-US" sz="2600">
                <a:solidFill>
                  <a:schemeClr val="tx1"/>
                </a:solidFill>
              </a:rPr>
              <a:t>Outcomes patients want from their </a:t>
            </a:r>
            <a:r>
              <a:rPr lang="en-US" sz="2600" smtClean="0">
                <a:solidFill>
                  <a:schemeClr val="tx1"/>
                </a:solidFill>
              </a:rPr>
              <a:t>health </a:t>
            </a:r>
            <a:r>
              <a:rPr lang="en-US" sz="2600">
                <a:solidFill>
                  <a:schemeClr val="tx1"/>
                </a:solidFill>
              </a:rPr>
              <a:t>care given their </a:t>
            </a:r>
            <a:r>
              <a:rPr lang="en-US" sz="2600" smtClean="0">
                <a:solidFill>
                  <a:schemeClr val="tx1"/>
                </a:solidFill>
              </a:rPr>
              <a:t>conditions, health </a:t>
            </a:r>
            <a:r>
              <a:rPr lang="en-US" sz="2600">
                <a:solidFill>
                  <a:schemeClr val="tx1"/>
                </a:solidFill>
              </a:rPr>
              <a:t>trajectory, &amp; life </a:t>
            </a:r>
            <a:r>
              <a:rPr lang="en-US" sz="2600" smtClean="0">
                <a:solidFill>
                  <a:schemeClr val="tx1"/>
                </a:solidFill>
              </a:rPr>
              <a:t>…</a:t>
            </a:r>
            <a:endParaRPr lang="en-US" sz="2600">
              <a:solidFill>
                <a:schemeClr val="tx1"/>
              </a:solidFill>
            </a:endParaRPr>
          </a:p>
          <a:p>
            <a:pPr marL="845820" lvl="1" indent="-342900">
              <a:lnSpc>
                <a:spcPct val="100000"/>
              </a:lnSpc>
              <a:spcBef>
                <a:spcPts val="600"/>
              </a:spcBef>
              <a:buFont typeface="Wingdings" pitchFamily="2" charset="2"/>
              <a:buChar char="Ø"/>
            </a:pPr>
            <a:r>
              <a:rPr lang="en-US" sz="2600">
                <a:solidFill>
                  <a:schemeClr val="tx1"/>
                </a:solidFill>
              </a:rPr>
              <a:t>Specific, measurable, actionable, reliable, </a:t>
            </a:r>
            <a:r>
              <a:rPr lang="en-US" sz="2600" err="1">
                <a:solidFill>
                  <a:schemeClr val="tx1"/>
                </a:solidFill>
              </a:rPr>
              <a:t>timebound</a:t>
            </a:r>
            <a:r>
              <a:rPr lang="en-US" sz="2600">
                <a:solidFill>
                  <a:schemeClr val="tx1"/>
                </a:solidFill>
              </a:rPr>
              <a:t> (SMART) goals</a:t>
            </a:r>
          </a:p>
          <a:p>
            <a:pPr marL="845820" lvl="1" indent="-342900">
              <a:lnSpc>
                <a:spcPct val="100000"/>
              </a:lnSpc>
              <a:spcBef>
                <a:spcPts val="600"/>
              </a:spcBef>
              <a:buFont typeface="Wingdings" pitchFamily="2" charset="2"/>
              <a:buChar char="Ø"/>
            </a:pPr>
            <a:r>
              <a:rPr lang="en-US" sz="2600" smtClean="0">
                <a:solidFill>
                  <a:schemeClr val="tx1"/>
                </a:solidFill>
              </a:rPr>
              <a:t>Examples</a:t>
            </a:r>
            <a:r>
              <a:rPr lang="en-US" sz="2600">
                <a:solidFill>
                  <a:schemeClr val="tx1"/>
                </a:solidFill>
              </a:rPr>
              <a:t>: Able to walk at &gt; 2 </a:t>
            </a:r>
            <a:r>
              <a:rPr lang="en-US" sz="2600" smtClean="0">
                <a:solidFill>
                  <a:schemeClr val="tx1"/>
                </a:solidFill>
              </a:rPr>
              <a:t>block </a:t>
            </a:r>
            <a:r>
              <a:rPr lang="en-US" sz="2600">
                <a:solidFill>
                  <a:schemeClr val="tx1"/>
                </a:solidFill>
              </a:rPr>
              <a:t>or 1 flight daily </a:t>
            </a:r>
            <a:r>
              <a:rPr lang="en-US" sz="2600" smtClean="0">
                <a:solidFill>
                  <a:schemeClr val="tx1"/>
                </a:solidFill>
              </a:rPr>
              <a:t>without stopping </a:t>
            </a:r>
            <a:r>
              <a:rPr lang="en-US" sz="2600">
                <a:solidFill>
                  <a:schemeClr val="tx1"/>
                </a:solidFill>
              </a:rPr>
              <a:t>for </a:t>
            </a:r>
            <a:r>
              <a:rPr lang="en-US" sz="2600" smtClean="0">
                <a:solidFill>
                  <a:schemeClr val="tx1"/>
                </a:solidFill>
              </a:rPr>
              <a:t>SOB</a:t>
            </a:r>
            <a:endParaRPr lang="en-US" sz="2600">
              <a:solidFill>
                <a:schemeClr val="tx1"/>
              </a:solidFill>
            </a:endParaRPr>
          </a:p>
        </p:txBody>
      </p:sp>
    </p:spTree>
    <p:extLst>
      <p:ext uri="{BB962C8B-B14F-4D97-AF65-F5344CB8AC3E}">
        <p14:creationId xmlns:p14="http://schemas.microsoft.com/office/powerpoint/2010/main" val="303189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696200" cy="802243"/>
          </a:xfrm>
        </p:spPr>
        <p:txBody>
          <a:bodyPr>
            <a:normAutofit/>
          </a:bodyPr>
          <a:lstStyle/>
          <a:p>
            <a:pPr algn="ctr"/>
            <a:r>
              <a:rPr lang="en-US" sz="3500">
                <a:latin typeface="+mn-lt"/>
              </a:rPr>
              <a:t>What are care preferences?</a:t>
            </a:r>
          </a:p>
        </p:txBody>
      </p:sp>
      <p:graphicFrame>
        <p:nvGraphicFramePr>
          <p:cNvPr id="6" name="Table 5"/>
          <p:cNvGraphicFramePr>
            <a:graphicFrameLocks noGrp="1"/>
          </p:cNvGraphicFramePr>
          <p:nvPr>
            <p:extLst>
              <p:ext uri="{D42A27DB-BD31-4B8C-83A1-F6EECF244321}">
                <p14:modId xmlns:p14="http://schemas.microsoft.com/office/powerpoint/2010/main" val="1389597880"/>
              </p:ext>
            </p:extLst>
          </p:nvPr>
        </p:nvGraphicFramePr>
        <p:xfrm>
          <a:off x="365760" y="1053261"/>
          <a:ext cx="8427720" cy="3582225"/>
        </p:xfrm>
        <a:graphic>
          <a:graphicData uri="http://schemas.openxmlformats.org/drawingml/2006/table">
            <a:tbl>
              <a:tblPr firstRow="1" bandRow="1">
                <a:tableStyleId>{5C22544A-7EE6-4342-B048-85BDC9FD1C3A}</a:tableStyleId>
              </a:tblPr>
              <a:tblGrid>
                <a:gridCol w="8427720"/>
              </a:tblGrid>
              <a:tr h="502918">
                <a:tc>
                  <a:txBody>
                    <a:bodyPr/>
                    <a:lstStyle/>
                    <a:p>
                      <a:pPr algn="ctr"/>
                      <a:r>
                        <a:rPr lang="en-US" sz="2400" smtClean="0"/>
                        <a:t>Domains</a:t>
                      </a:r>
                      <a:r>
                        <a:rPr lang="en-US" sz="2400" baseline="0" smtClean="0"/>
                        <a:t> (examples) of care preferences**</a:t>
                      </a:r>
                      <a:endParaRPr lang="en-US" sz="2400"/>
                    </a:p>
                  </a:txBody>
                  <a:tcPr/>
                </a:tc>
              </a:tr>
              <a:tr h="7086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smtClean="0">
                          <a:effectLst/>
                        </a:rPr>
                        <a:t>Health care utilization (e.g. # visits, hospitalizations;</a:t>
                      </a:r>
                      <a:r>
                        <a:rPr lang="en-US" sz="2000" kern="1200" baseline="0" smtClean="0">
                          <a:effectLst/>
                        </a:rPr>
                        <a:t> clinicians; diagnostics)</a:t>
                      </a:r>
                      <a:endParaRPr lang="en-US" sz="2000" smtClean="0"/>
                    </a:p>
                  </a:txBody>
                  <a:tcPr/>
                </a:tc>
              </a:tr>
              <a:tr h="579960">
                <a:tc>
                  <a:txBody>
                    <a:bodyPr/>
                    <a:lstStyle/>
                    <a:p>
                      <a:r>
                        <a:rPr lang="en-US" sz="2000" smtClean="0"/>
                        <a:t>Medication management (e.g., complexity; adverse effects; monitoring)</a:t>
                      </a:r>
                    </a:p>
                  </a:txBody>
                  <a:tcPr/>
                </a:tc>
              </a:tr>
              <a:tr h="562180">
                <a:tc>
                  <a:txBody>
                    <a:bodyPr/>
                    <a:lstStyle/>
                    <a:p>
                      <a:r>
                        <a:rPr lang="en-US" sz="2000" smtClean="0"/>
                        <a:t>Self-management tasks (e.g., diet, exercise, check weights, </a:t>
                      </a:r>
                      <a:r>
                        <a:rPr lang="en-US" sz="2000" err="1" smtClean="0"/>
                        <a:t>bp</a:t>
                      </a:r>
                      <a:r>
                        <a:rPr lang="en-US" sz="2000" smtClean="0"/>
                        <a:t>, glucose)</a:t>
                      </a:r>
                      <a:endParaRPr lang="en-US" sz="2000"/>
                    </a:p>
                  </a:txBody>
                  <a:tcPr/>
                </a:tc>
              </a:tr>
              <a:tr h="544400">
                <a:tc>
                  <a:txBody>
                    <a:bodyPr/>
                    <a:lstStyle/>
                    <a:p>
                      <a:r>
                        <a:rPr lang="en-US" sz="2000" smtClean="0"/>
                        <a:t>Procedures (time, discomfort, anxiety, complications; time to recover)</a:t>
                      </a:r>
                    </a:p>
                  </a:txBody>
                  <a:tcPr/>
                </a:tc>
              </a:tr>
              <a:tr h="684107">
                <a:tc>
                  <a:txBody>
                    <a:bodyPr/>
                    <a:lstStyle/>
                    <a:p>
                      <a:r>
                        <a:rPr lang="en-US" sz="1800" smtClean="0"/>
                        <a:t> ** patient activity/workload; activities and consequences willing &amp; able to tolerate to achieve outcomes; AKA care burden, treatment burden if unacceptable </a:t>
                      </a:r>
                      <a:endParaRPr lang="en-US" sz="1800"/>
                    </a:p>
                  </a:txBody>
                  <a:tcPr/>
                </a:tc>
              </a:tr>
            </a:tbl>
          </a:graphicData>
        </a:graphic>
      </p:graphicFrame>
    </p:spTree>
    <p:extLst>
      <p:ext uri="{BB962C8B-B14F-4D97-AF65-F5344CB8AC3E}">
        <p14:creationId xmlns:p14="http://schemas.microsoft.com/office/powerpoint/2010/main" val="1657868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8016"/>
            <a:ext cx="7638627" cy="802243"/>
          </a:xfrm>
        </p:spPr>
        <p:txBody>
          <a:bodyPr>
            <a:noAutofit/>
          </a:bodyPr>
          <a:lstStyle/>
          <a:p>
            <a:pPr algn="ctr"/>
            <a:r>
              <a:rPr lang="en-US" sz="2800" dirty="0">
                <a:latin typeface="+mn-lt"/>
              </a:rPr>
              <a:t>Translating </a:t>
            </a:r>
            <a:r>
              <a:rPr lang="en-US" sz="2800" dirty="0" smtClean="0">
                <a:latin typeface="+mn-lt"/>
              </a:rPr>
              <a:t>disease specific care into care based on patient priorities and preferences</a:t>
            </a:r>
            <a:endParaRPr lang="en-US" sz="2800" dirty="0">
              <a:latin typeface="+mn-lt"/>
            </a:endParaRPr>
          </a:p>
        </p:txBody>
      </p:sp>
      <p:sp>
        <p:nvSpPr>
          <p:cNvPr id="3" name="Content Placeholder 2"/>
          <p:cNvSpPr>
            <a:spLocks noGrp="1"/>
          </p:cNvSpPr>
          <p:nvPr>
            <p:ph sz="quarter" idx="14"/>
          </p:nvPr>
        </p:nvSpPr>
        <p:spPr>
          <a:xfrm>
            <a:off x="548641" y="1190954"/>
            <a:ext cx="8012852" cy="3515317"/>
          </a:xfrm>
        </p:spPr>
        <p:txBody>
          <a:bodyPr>
            <a:normAutofit fontScale="92500" lnSpcReduction="20000"/>
          </a:bodyPr>
          <a:lstStyle/>
          <a:p>
            <a:pPr marL="342900" indent="-342900">
              <a:lnSpc>
                <a:spcPct val="120000"/>
              </a:lnSpc>
              <a:spcBef>
                <a:spcPts val="600"/>
              </a:spcBef>
              <a:buFont typeface="Arial" pitchFamily="34" charset="0"/>
              <a:buChar char="•"/>
            </a:pPr>
            <a:r>
              <a:rPr lang="en-US" sz="2400" dirty="0">
                <a:solidFill>
                  <a:schemeClr val="tx1"/>
                </a:solidFill>
              </a:rPr>
              <a:t>Major trials are disease specific and evaluate disease specific outcomes</a:t>
            </a:r>
          </a:p>
          <a:p>
            <a:pPr lvl="1">
              <a:lnSpc>
                <a:spcPct val="120000"/>
              </a:lnSpc>
              <a:spcBef>
                <a:spcPts val="600"/>
              </a:spcBef>
            </a:pPr>
            <a:r>
              <a:rPr lang="en-US" sz="2400" dirty="0">
                <a:solidFill>
                  <a:schemeClr val="tx1"/>
                </a:solidFill>
              </a:rPr>
              <a:t>People with MCC are not usually in trials</a:t>
            </a:r>
          </a:p>
          <a:p>
            <a:pPr lvl="1">
              <a:lnSpc>
                <a:spcPct val="120000"/>
              </a:lnSpc>
              <a:spcBef>
                <a:spcPts val="600"/>
              </a:spcBef>
            </a:pPr>
            <a:r>
              <a:rPr lang="en-US" sz="2400" dirty="0">
                <a:solidFill>
                  <a:schemeClr val="tx1"/>
                </a:solidFill>
              </a:rPr>
              <a:t>Trials have minimal information on adverse events</a:t>
            </a:r>
          </a:p>
          <a:p>
            <a:pPr marL="342900" indent="-342900">
              <a:lnSpc>
                <a:spcPct val="120000"/>
              </a:lnSpc>
              <a:spcBef>
                <a:spcPts val="600"/>
              </a:spcBef>
              <a:buFont typeface="Arial" pitchFamily="34" charset="0"/>
              <a:buChar char="•"/>
            </a:pPr>
            <a:r>
              <a:rPr lang="en-US" sz="2400" dirty="0">
                <a:solidFill>
                  <a:schemeClr val="tx1"/>
                </a:solidFill>
              </a:rPr>
              <a:t>Need new and different evidence: </a:t>
            </a:r>
          </a:p>
          <a:p>
            <a:pPr lvl="1">
              <a:lnSpc>
                <a:spcPct val="120000"/>
              </a:lnSpc>
              <a:spcBef>
                <a:spcPts val="600"/>
              </a:spcBef>
            </a:pPr>
            <a:r>
              <a:rPr lang="en-US" sz="2400" dirty="0">
                <a:solidFill>
                  <a:schemeClr val="tx1"/>
                </a:solidFill>
              </a:rPr>
              <a:t>Treatment effects on common goals (function, symptoms, survival) for persons with </a:t>
            </a:r>
            <a:r>
              <a:rPr lang="en-US" sz="2400" dirty="0" smtClean="0">
                <a:solidFill>
                  <a:schemeClr val="tx1"/>
                </a:solidFill>
              </a:rPr>
              <a:t>MCC</a:t>
            </a:r>
            <a:endParaRPr lang="en-US" sz="2400" dirty="0">
              <a:solidFill>
                <a:schemeClr val="tx1"/>
              </a:solidFill>
            </a:endParaRPr>
          </a:p>
          <a:p>
            <a:pPr marL="342900" indent="-342900">
              <a:lnSpc>
                <a:spcPct val="120000"/>
              </a:lnSpc>
              <a:spcBef>
                <a:spcPts val="600"/>
              </a:spcBef>
              <a:buFont typeface="Arial" pitchFamily="34" charset="0"/>
              <a:buChar char="•"/>
            </a:pPr>
            <a:r>
              <a:rPr lang="en-US" sz="2400" dirty="0">
                <a:solidFill>
                  <a:schemeClr val="tx1"/>
                </a:solidFill>
              </a:rPr>
              <a:t>Need to consider trade-offs, uncertainty, trajectory and </a:t>
            </a:r>
            <a:r>
              <a:rPr lang="en-US" sz="2400" dirty="0" smtClean="0">
                <a:solidFill>
                  <a:schemeClr val="tx1"/>
                </a:solidFill>
              </a:rPr>
              <a:t>complexity</a:t>
            </a:r>
            <a:endParaRPr lang="en-US" sz="2400" dirty="0">
              <a:solidFill>
                <a:schemeClr val="tx1"/>
              </a:solidFill>
            </a:endParaRPr>
          </a:p>
        </p:txBody>
      </p:sp>
    </p:spTree>
    <p:extLst>
      <p:ext uri="{BB962C8B-B14F-4D97-AF65-F5344CB8AC3E}">
        <p14:creationId xmlns:p14="http://schemas.microsoft.com/office/powerpoint/2010/main" val="1507031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711440" cy="802243"/>
          </a:xfrm>
        </p:spPr>
        <p:txBody>
          <a:bodyPr>
            <a:noAutofit/>
          </a:bodyPr>
          <a:lstStyle/>
          <a:p>
            <a:pPr algn="ctr"/>
            <a:r>
              <a:rPr lang="en-US" sz="3000">
                <a:latin typeface="+mn-lt"/>
              </a:rPr>
              <a:t>Patient health priorities aligned care most helpful for persons: </a:t>
            </a:r>
          </a:p>
        </p:txBody>
      </p:sp>
      <p:sp>
        <p:nvSpPr>
          <p:cNvPr id="3" name="Content Placeholder 2"/>
          <p:cNvSpPr>
            <a:spLocks noGrp="1"/>
          </p:cNvSpPr>
          <p:nvPr>
            <p:ph sz="quarter" idx="14"/>
          </p:nvPr>
        </p:nvSpPr>
        <p:spPr>
          <a:xfrm>
            <a:off x="438305" y="1213481"/>
            <a:ext cx="6731917" cy="3897231"/>
          </a:xfrm>
        </p:spPr>
        <p:txBody>
          <a:bodyPr>
            <a:normAutofit/>
          </a:bodyPr>
          <a:lstStyle/>
          <a:p>
            <a:pPr marL="342900" indent="-342900">
              <a:spcBef>
                <a:spcPts val="600"/>
              </a:spcBef>
              <a:buFont typeface="Arial" pitchFamily="34" charset="0"/>
              <a:buChar char="•"/>
            </a:pPr>
            <a:r>
              <a:rPr lang="en-US" sz="2400" smtClean="0">
                <a:solidFill>
                  <a:schemeClr val="accent1">
                    <a:lumMod val="75000"/>
                  </a:schemeClr>
                </a:solidFill>
              </a:rPr>
              <a:t>Appropriate for everyone</a:t>
            </a:r>
          </a:p>
          <a:p>
            <a:pPr marL="342900" indent="-342900">
              <a:spcBef>
                <a:spcPts val="600"/>
              </a:spcBef>
              <a:buFont typeface="Arial" pitchFamily="34" charset="0"/>
              <a:buChar char="•"/>
            </a:pPr>
            <a:r>
              <a:rPr lang="en-US" sz="2400" smtClean="0">
                <a:solidFill>
                  <a:schemeClr val="tx1"/>
                </a:solidFill>
              </a:rPr>
              <a:t>With </a:t>
            </a:r>
            <a:r>
              <a:rPr lang="en-US" sz="2400">
                <a:solidFill>
                  <a:schemeClr val="tx1"/>
                </a:solidFill>
              </a:rPr>
              <a:t>multiple conditions and multiple </a:t>
            </a:r>
            <a:r>
              <a:rPr lang="en-US" sz="2400" smtClean="0">
                <a:solidFill>
                  <a:schemeClr val="tx1"/>
                </a:solidFill>
              </a:rPr>
              <a:t>clinicians</a:t>
            </a:r>
          </a:p>
          <a:p>
            <a:pPr marL="342900" indent="-342900">
              <a:spcBef>
                <a:spcPts val="600"/>
              </a:spcBef>
              <a:buFont typeface="Arial" pitchFamily="34" charset="0"/>
              <a:buChar char="•"/>
            </a:pPr>
            <a:r>
              <a:rPr lang="en-US" sz="2400" smtClean="0">
                <a:solidFill>
                  <a:schemeClr val="tx1"/>
                </a:solidFill>
              </a:rPr>
              <a:t>Getting </a:t>
            </a:r>
            <a:r>
              <a:rPr lang="en-US" sz="2400">
                <a:solidFill>
                  <a:schemeClr val="tx1"/>
                </a:solidFill>
              </a:rPr>
              <a:t>conflicting </a:t>
            </a:r>
            <a:r>
              <a:rPr lang="en-US" sz="2400" smtClean="0">
                <a:solidFill>
                  <a:schemeClr val="tx1"/>
                </a:solidFill>
              </a:rPr>
              <a:t>recommendations</a:t>
            </a:r>
          </a:p>
          <a:p>
            <a:pPr marL="342900" indent="-342900">
              <a:spcBef>
                <a:spcPts val="600"/>
              </a:spcBef>
              <a:buFont typeface="Arial" pitchFamily="34" charset="0"/>
              <a:buChar char="•"/>
            </a:pPr>
            <a:r>
              <a:rPr lang="en-US" sz="2400" smtClean="0">
                <a:solidFill>
                  <a:schemeClr val="tx1"/>
                </a:solidFill>
              </a:rPr>
              <a:t>Feeling </a:t>
            </a:r>
            <a:r>
              <a:rPr lang="en-US" sz="2400">
                <a:solidFill>
                  <a:schemeClr val="tx1"/>
                </a:solidFill>
              </a:rPr>
              <a:t>burdened by </a:t>
            </a:r>
            <a:r>
              <a:rPr lang="en-US" sz="2400" smtClean="0">
                <a:solidFill>
                  <a:schemeClr val="tx1"/>
                </a:solidFill>
              </a:rPr>
              <a:t>care</a:t>
            </a:r>
          </a:p>
          <a:p>
            <a:pPr marL="342900" indent="-342900">
              <a:spcBef>
                <a:spcPts val="600"/>
              </a:spcBef>
              <a:buFont typeface="Arial" pitchFamily="34" charset="0"/>
              <a:buChar char="•"/>
            </a:pPr>
            <a:r>
              <a:rPr lang="en-US" sz="2400" smtClean="0">
                <a:solidFill>
                  <a:schemeClr val="tx1"/>
                </a:solidFill>
              </a:rPr>
              <a:t>Uncertain </a:t>
            </a:r>
            <a:r>
              <a:rPr lang="en-US" sz="2400">
                <a:solidFill>
                  <a:schemeClr val="tx1"/>
                </a:solidFill>
              </a:rPr>
              <a:t>benefit of guideline based </a:t>
            </a:r>
            <a:r>
              <a:rPr lang="en-US" sz="2400" smtClean="0">
                <a:solidFill>
                  <a:schemeClr val="tx1"/>
                </a:solidFill>
              </a:rPr>
              <a:t>care </a:t>
            </a:r>
            <a:r>
              <a:rPr lang="en-US" sz="2400">
                <a:solidFill>
                  <a:schemeClr val="tx1"/>
                </a:solidFill>
              </a:rPr>
              <a:t>(see </a:t>
            </a:r>
            <a:r>
              <a:rPr lang="en-US" sz="2400" smtClean="0">
                <a:solidFill>
                  <a:schemeClr val="tx1"/>
                </a:solidFill>
              </a:rPr>
              <a:t>figure)</a:t>
            </a:r>
          </a:p>
        </p:txBody>
      </p:sp>
    </p:spTree>
    <p:extLst>
      <p:ext uri="{BB962C8B-B14F-4D97-AF65-F5344CB8AC3E}">
        <p14:creationId xmlns:p14="http://schemas.microsoft.com/office/powerpoint/2010/main" val="279179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612"/>
            <a:ext cx="7638627" cy="802243"/>
          </a:xfrm>
        </p:spPr>
        <p:txBody>
          <a:bodyPr>
            <a:normAutofit/>
          </a:bodyPr>
          <a:lstStyle/>
          <a:p>
            <a:pPr algn="ctr"/>
            <a:r>
              <a:rPr lang="en-US" sz="3200" dirty="0">
                <a:latin typeface="+mn-lt"/>
              </a:rPr>
              <a:t>Affiliations and Disclosures</a:t>
            </a:r>
          </a:p>
        </p:txBody>
      </p:sp>
      <p:sp>
        <p:nvSpPr>
          <p:cNvPr id="3" name="Content Placeholder 2"/>
          <p:cNvSpPr>
            <a:spLocks noGrp="1"/>
          </p:cNvSpPr>
          <p:nvPr>
            <p:ph sz="quarter" idx="14"/>
          </p:nvPr>
        </p:nvSpPr>
        <p:spPr>
          <a:xfrm>
            <a:off x="568961" y="880526"/>
            <a:ext cx="8175412" cy="3556000"/>
          </a:xfrm>
        </p:spPr>
        <p:txBody>
          <a:bodyPr>
            <a:normAutofit/>
          </a:bodyPr>
          <a:lstStyle/>
          <a:p>
            <a:pPr marL="342900" indent="-342900">
              <a:buFont typeface="Arial" pitchFamily="34" charset="0"/>
              <a:buChar char="•"/>
            </a:pPr>
            <a:r>
              <a:rPr lang="en-US" sz="2400" dirty="0">
                <a:solidFill>
                  <a:schemeClr val="tx1"/>
                </a:solidFill>
              </a:rPr>
              <a:t>No </a:t>
            </a:r>
            <a:r>
              <a:rPr lang="en-US" sz="2400" dirty="0" smtClean="0">
                <a:solidFill>
                  <a:schemeClr val="tx1"/>
                </a:solidFill>
              </a:rPr>
              <a:t>disclosures</a:t>
            </a:r>
          </a:p>
          <a:p>
            <a:pPr marL="342900" indent="-342900">
              <a:buFont typeface="Arial" pitchFamily="34" charset="0"/>
              <a:buChar char="•"/>
            </a:pPr>
            <a:r>
              <a:rPr lang="en-US" sz="2400" dirty="0" smtClean="0">
                <a:solidFill>
                  <a:schemeClr val="tx1"/>
                </a:solidFill>
              </a:rPr>
              <a:t>New </a:t>
            </a:r>
            <a:r>
              <a:rPr lang="en-US" sz="2400" dirty="0">
                <a:solidFill>
                  <a:schemeClr val="tx1"/>
                </a:solidFill>
              </a:rPr>
              <a:t>York University Langone Medical Center</a:t>
            </a:r>
          </a:p>
          <a:p>
            <a:pPr lvl="1">
              <a:buFont typeface="Arial" pitchFamily="34" charset="0"/>
              <a:buChar char="−"/>
            </a:pPr>
            <a:r>
              <a:rPr lang="en-US" sz="2400" dirty="0">
                <a:solidFill>
                  <a:schemeClr val="tx1"/>
                </a:solidFill>
              </a:rPr>
              <a:t>Diane and Arthur </a:t>
            </a:r>
            <a:r>
              <a:rPr lang="en-US" sz="2400" dirty="0" err="1">
                <a:solidFill>
                  <a:schemeClr val="tx1"/>
                </a:solidFill>
              </a:rPr>
              <a:t>Belfer</a:t>
            </a:r>
            <a:r>
              <a:rPr lang="en-US" sz="2400">
                <a:solidFill>
                  <a:schemeClr val="tx1"/>
                </a:solidFill>
              </a:rPr>
              <a:t> Professor of </a:t>
            </a:r>
            <a:r>
              <a:rPr lang="en-US" sz="2400" smtClean="0">
                <a:solidFill>
                  <a:schemeClr val="tx1"/>
                </a:solidFill>
              </a:rPr>
              <a:t>Geriatrics</a:t>
            </a:r>
          </a:p>
          <a:p>
            <a:pPr lvl="1">
              <a:buFont typeface="Arial" pitchFamily="34" charset="0"/>
              <a:buChar char="−"/>
            </a:pPr>
            <a:r>
              <a:rPr lang="en-US" sz="2400" smtClean="0">
                <a:solidFill>
                  <a:schemeClr val="tx1"/>
                </a:solidFill>
              </a:rPr>
              <a:t>Director</a:t>
            </a:r>
            <a:r>
              <a:rPr lang="en-US" sz="2400">
                <a:solidFill>
                  <a:schemeClr val="tx1"/>
                </a:solidFill>
              </a:rPr>
              <a:t>, Division of Geriatric Medicine and Palliative </a:t>
            </a:r>
            <a:r>
              <a:rPr lang="en-US" sz="2400" smtClean="0">
                <a:solidFill>
                  <a:schemeClr val="tx1"/>
                </a:solidFill>
              </a:rPr>
              <a:t>Care</a:t>
            </a:r>
          </a:p>
          <a:p>
            <a:pPr lvl="1">
              <a:buFont typeface="Arial" pitchFamily="34" charset="0"/>
              <a:buChar char="−"/>
            </a:pPr>
            <a:r>
              <a:rPr lang="en-US" sz="2400" smtClean="0">
                <a:solidFill>
                  <a:schemeClr val="tx1"/>
                </a:solidFill>
              </a:rPr>
              <a:t>Caroline.Blaum@nyumc.org</a:t>
            </a:r>
            <a:endParaRPr lang="en-US" sz="2400">
              <a:solidFill>
                <a:schemeClr val="tx1"/>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155808" y="4654193"/>
            <a:ext cx="1329478" cy="449749"/>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511061" y="4739301"/>
            <a:ext cx="1539979" cy="308187"/>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t="-5887"/>
          <a:stretch/>
        </p:blipFill>
        <p:spPr bwMode="auto">
          <a:xfrm>
            <a:off x="3015936" y="4718777"/>
            <a:ext cx="1766038" cy="336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3048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203121"/>
            <a:ext cx="8473440" cy="453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505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016"/>
            <a:ext cx="8183880" cy="802243"/>
          </a:xfrm>
        </p:spPr>
        <p:txBody>
          <a:bodyPr>
            <a:noAutofit/>
          </a:bodyPr>
          <a:lstStyle/>
          <a:p>
            <a:pPr algn="ctr"/>
            <a:r>
              <a:rPr lang="en-US" sz="3000">
                <a:latin typeface="+mn-lt"/>
              </a:rPr>
              <a:t>A year with Mr</a:t>
            </a:r>
            <a:r>
              <a:rPr lang="en-US" sz="3000" smtClean="0">
                <a:latin typeface="+mn-lt"/>
              </a:rPr>
              <a:t>. T</a:t>
            </a:r>
            <a:r>
              <a:rPr lang="en-US" sz="3000">
                <a:latin typeface="+mn-lt"/>
              </a:rPr>
              <a:t>. </a:t>
            </a:r>
            <a:r>
              <a:rPr lang="en-US" sz="3000" smtClean="0">
                <a:latin typeface="+mn-lt"/>
              </a:rPr>
              <a:t>and patient </a:t>
            </a:r>
            <a:r>
              <a:rPr lang="en-US" sz="3000">
                <a:latin typeface="+mn-lt"/>
              </a:rPr>
              <a:t>priority care</a:t>
            </a:r>
          </a:p>
        </p:txBody>
      </p:sp>
      <p:sp>
        <p:nvSpPr>
          <p:cNvPr id="6" name="Text Placeholder 4"/>
          <p:cNvSpPr txBox="1">
            <a:spLocks/>
          </p:cNvSpPr>
          <p:nvPr/>
        </p:nvSpPr>
        <p:spPr>
          <a:xfrm>
            <a:off x="274403" y="855038"/>
            <a:ext cx="3931919" cy="529481"/>
          </a:xfrm>
          <a:prstGeom prst="rect">
            <a:avLst/>
          </a:prstGeom>
        </p:spPr>
        <p:txBody>
          <a:bodyPr/>
          <a:lst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smtClean="0">
                <a:solidFill>
                  <a:schemeClr val="accent1"/>
                </a:solidFill>
              </a:rPr>
              <a:t>Before patient priority care</a:t>
            </a:r>
            <a:endParaRPr lang="en-US" sz="2000" b="1">
              <a:solidFill>
                <a:schemeClr val="accent1"/>
              </a:solidFill>
            </a:endParaRPr>
          </a:p>
        </p:txBody>
      </p:sp>
      <p:sp>
        <p:nvSpPr>
          <p:cNvPr id="7" name="Text Placeholder 6"/>
          <p:cNvSpPr txBox="1">
            <a:spLocks/>
          </p:cNvSpPr>
          <p:nvPr/>
        </p:nvSpPr>
        <p:spPr>
          <a:xfrm>
            <a:off x="4974179" y="842845"/>
            <a:ext cx="3666911" cy="529481"/>
          </a:xfrm>
          <a:prstGeom prst="rect">
            <a:avLst/>
          </a:prstGeom>
        </p:spPr>
        <p:txBody>
          <a:bodyPr/>
          <a:lstStyle>
            <a:lvl1pPr marL="0" indent="0" algn="l" defTabSz="457200" rtl="0" eaLnBrk="1" latinLnBrk="0" hangingPunct="1">
              <a:lnSpc>
                <a:spcPct val="125000"/>
              </a:lnSpc>
              <a:spcBef>
                <a:spcPts val="1200"/>
              </a:spcBef>
              <a:buFontTx/>
              <a:buNone/>
              <a:defRPr sz="1400" kern="1200" baseline="0">
                <a:solidFill>
                  <a:schemeClr val="tx2"/>
                </a:solidFill>
                <a:latin typeface="+mn-lt"/>
                <a:ea typeface="+mn-ea"/>
                <a:cs typeface="+mn-cs"/>
              </a:defRPr>
            </a:lvl1pPr>
            <a:lvl2pPr marL="502920" indent="-228600" algn="l" defTabSz="457200" rtl="0" eaLnBrk="1" latinLnBrk="0" hangingPunct="1">
              <a:lnSpc>
                <a:spcPct val="125000"/>
              </a:lnSpc>
              <a:spcBef>
                <a:spcPts val="1200"/>
              </a:spcBef>
              <a:buSzPct val="100000"/>
              <a:buFont typeface="Arial"/>
              <a:buChar char="•"/>
              <a:defRPr sz="1400" kern="1200" baseline="0">
                <a:solidFill>
                  <a:schemeClr val="tx2"/>
                </a:solidFill>
                <a:latin typeface="+mn-lt"/>
                <a:ea typeface="+mn-ea"/>
                <a:cs typeface="+mn-cs"/>
              </a:defRPr>
            </a:lvl2pPr>
            <a:lvl3pPr marL="777240" indent="-228600" algn="l" defTabSz="457200" rtl="0" eaLnBrk="1" latinLnBrk="0" hangingPunct="1">
              <a:lnSpc>
                <a:spcPct val="125000"/>
              </a:lnSpc>
              <a:spcBef>
                <a:spcPts val="1200"/>
              </a:spcBef>
              <a:buFont typeface="Lucida Grande"/>
              <a:buChar char="·"/>
              <a:defRPr sz="1400" kern="1200" baseline="0">
                <a:solidFill>
                  <a:schemeClr val="tx2"/>
                </a:solidFill>
                <a:latin typeface="+mn-lt"/>
                <a:ea typeface="+mn-ea"/>
                <a:cs typeface="+mn-cs"/>
              </a:defRPr>
            </a:lvl3pPr>
            <a:lvl4pPr marL="11430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4pPr>
            <a:lvl5pPr marL="1371600" indent="-228600" algn="l" defTabSz="457200" rtl="0" eaLnBrk="1" latinLnBrk="0" hangingPunct="1">
              <a:lnSpc>
                <a:spcPct val="125000"/>
              </a:lnSpc>
              <a:spcBef>
                <a:spcPts val="1200"/>
              </a:spcBef>
              <a:buFont typeface="Arial"/>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smtClean="0">
                <a:solidFill>
                  <a:schemeClr val="accent1"/>
                </a:solidFill>
              </a:rPr>
              <a:t>With patient priority care</a:t>
            </a:r>
            <a:endParaRPr lang="en-US" sz="2000" b="1">
              <a:solidFill>
                <a:schemeClr val="accent1"/>
              </a:solidFill>
            </a:endParaRPr>
          </a:p>
        </p:txBody>
      </p:sp>
      <p:sp>
        <p:nvSpPr>
          <p:cNvPr id="8" name="Content Placeholder 5"/>
          <p:cNvSpPr>
            <a:spLocks noGrp="1"/>
          </p:cNvSpPr>
          <p:nvPr>
            <p:ph sz="half" idx="4294967295"/>
          </p:nvPr>
        </p:nvSpPr>
        <p:spPr>
          <a:xfrm>
            <a:off x="280499" y="1395984"/>
            <a:ext cx="3681983" cy="3163824"/>
          </a:xfrm>
          <a:prstGeom prst="rect">
            <a:avLst/>
          </a:prstGeom>
        </p:spPr>
        <p:txBody>
          <a:bodyPr>
            <a:normAutofit/>
          </a:bodyPr>
          <a:lstStyle/>
          <a:p>
            <a:pPr marL="342900" indent="-342900">
              <a:lnSpc>
                <a:spcPct val="100000"/>
              </a:lnSpc>
              <a:spcBef>
                <a:spcPts val="600"/>
              </a:spcBef>
              <a:buFont typeface="Arial" pitchFamily="34" charset="0"/>
              <a:buChar char="•"/>
            </a:pPr>
            <a:r>
              <a:rPr lang="en-US" altLang="en-US" sz="2200">
                <a:solidFill>
                  <a:schemeClr val="tx1"/>
                </a:solidFill>
                <a:latin typeface="Arial" panose="020B0604020202020204" pitchFamily="34" charset="0"/>
                <a:cs typeface="Arial" panose="020B0604020202020204" pitchFamily="34" charset="0"/>
              </a:rPr>
              <a:t>~ 20 visits /</a:t>
            </a:r>
            <a:r>
              <a:rPr lang="en-US" altLang="en-US" sz="2200" smtClean="0">
                <a:solidFill>
                  <a:schemeClr val="tx1"/>
                </a:solidFill>
                <a:latin typeface="Arial" panose="020B0604020202020204" pitchFamily="34" charset="0"/>
                <a:cs typeface="Arial" panose="020B0604020202020204" pitchFamily="34" charset="0"/>
              </a:rPr>
              <a:t>month</a:t>
            </a:r>
          </a:p>
          <a:p>
            <a:pPr marL="342900" indent="-342900">
              <a:lnSpc>
                <a:spcPct val="100000"/>
              </a:lnSpc>
              <a:spcBef>
                <a:spcPts val="600"/>
              </a:spcBef>
              <a:buFont typeface="Arial" pitchFamily="34" charset="0"/>
              <a:buChar char="•"/>
            </a:pPr>
            <a:r>
              <a:rPr lang="en-US" sz="2200" smtClean="0">
                <a:solidFill>
                  <a:schemeClr val="tx1"/>
                </a:solidFill>
                <a:latin typeface="Arial" panose="020B0604020202020204" pitchFamily="34" charset="0"/>
                <a:cs typeface="Arial" panose="020B0604020202020204" pitchFamily="34" charset="0"/>
              </a:rPr>
              <a:t>12 </a:t>
            </a:r>
            <a:r>
              <a:rPr lang="en-US" sz="2200">
                <a:solidFill>
                  <a:schemeClr val="tx1"/>
                </a:solidFill>
                <a:latin typeface="Arial" panose="020B0604020202020204" pitchFamily="34" charset="0"/>
                <a:cs typeface="Arial" panose="020B0604020202020204" pitchFamily="34" charset="0"/>
              </a:rPr>
              <a:t>medications →tired, </a:t>
            </a:r>
            <a:r>
              <a:rPr lang="en-US" sz="2200" smtClean="0">
                <a:solidFill>
                  <a:schemeClr val="tx1"/>
                </a:solidFill>
                <a:latin typeface="Arial" panose="020B0604020202020204" pitchFamily="34" charset="0"/>
                <a:cs typeface="Arial" panose="020B0604020202020204" pitchFamily="34" charset="0"/>
              </a:rPr>
              <a:t>weak</a:t>
            </a:r>
            <a:endParaRPr lang="en-US" sz="2200">
              <a:solidFill>
                <a:schemeClr val="tx1"/>
              </a:solidFill>
              <a:latin typeface="Arial" panose="020B0604020202020204" pitchFamily="34" charset="0"/>
              <a:cs typeface="Arial" panose="020B0604020202020204" pitchFamily="34" charset="0"/>
            </a:endParaRPr>
          </a:p>
          <a:p>
            <a:pPr marL="342900" indent="-342900">
              <a:lnSpc>
                <a:spcPct val="100000"/>
              </a:lnSpc>
              <a:spcBef>
                <a:spcPts val="600"/>
              </a:spcBef>
              <a:buFont typeface="Arial" pitchFamily="34" charset="0"/>
              <a:buChar char="•"/>
            </a:pPr>
            <a:r>
              <a:rPr lang="en-US" sz="2200" smtClean="0">
                <a:solidFill>
                  <a:schemeClr val="tx1"/>
                </a:solidFill>
                <a:latin typeface="Arial" panose="020B0604020202020204" pitchFamily="34" charset="0"/>
                <a:cs typeface="Arial" panose="020B0604020202020204" pitchFamily="34" charset="0"/>
              </a:rPr>
              <a:t>Check </a:t>
            </a:r>
            <a:r>
              <a:rPr lang="en-US" sz="2200">
                <a:solidFill>
                  <a:schemeClr val="tx1"/>
                </a:solidFill>
                <a:latin typeface="Arial" panose="020B0604020202020204" pitchFamily="34" charset="0"/>
                <a:cs typeface="Arial" panose="020B0604020202020204" pitchFamily="34" charset="0"/>
              </a:rPr>
              <a:t>glucose daily, </a:t>
            </a:r>
            <a:r>
              <a:rPr lang="en-US" sz="2200" smtClean="0">
                <a:solidFill>
                  <a:schemeClr val="tx1"/>
                </a:solidFill>
                <a:latin typeface="Arial" panose="020B0604020202020204" pitchFamily="34" charset="0"/>
                <a:cs typeface="Arial" panose="020B0604020202020204" pitchFamily="34" charset="0"/>
              </a:rPr>
              <a:t>monthly </a:t>
            </a:r>
            <a:r>
              <a:rPr lang="en-US" sz="2200">
                <a:solidFill>
                  <a:schemeClr val="tx1"/>
                </a:solidFill>
                <a:latin typeface="Arial" panose="020B0604020202020204" pitchFamily="34" charset="0"/>
                <a:cs typeface="Arial" panose="020B0604020202020204" pitchFamily="34" charset="0"/>
              </a:rPr>
              <a:t>blood </a:t>
            </a:r>
            <a:r>
              <a:rPr lang="en-US" sz="2200" smtClean="0">
                <a:solidFill>
                  <a:schemeClr val="tx1"/>
                </a:solidFill>
                <a:latin typeface="Arial" panose="020B0604020202020204" pitchFamily="34" charset="0"/>
                <a:cs typeface="Arial" panose="020B0604020202020204" pitchFamily="34" charset="0"/>
              </a:rPr>
              <a:t>tests</a:t>
            </a:r>
          </a:p>
          <a:p>
            <a:pPr marL="342900" indent="-342900">
              <a:lnSpc>
                <a:spcPct val="100000"/>
              </a:lnSpc>
              <a:spcBef>
                <a:spcPts val="600"/>
              </a:spcBef>
              <a:buFont typeface="Arial" pitchFamily="34" charset="0"/>
              <a:buChar char="•"/>
            </a:pPr>
            <a:r>
              <a:rPr lang="en-US" sz="2200" smtClean="0">
                <a:solidFill>
                  <a:schemeClr val="tx1"/>
                </a:solidFill>
                <a:latin typeface="Arial" panose="020B0604020202020204" pitchFamily="34" charset="0"/>
                <a:cs typeface="Arial" panose="020B0604020202020204" pitchFamily="34" charset="0"/>
              </a:rPr>
              <a:t>Specialists </a:t>
            </a:r>
            <a:r>
              <a:rPr lang="en-US" sz="2200">
                <a:solidFill>
                  <a:schemeClr val="tx1"/>
                </a:solidFill>
                <a:latin typeface="Arial" panose="020B0604020202020204" pitchFamily="34" charset="0"/>
                <a:cs typeface="Arial" panose="020B0604020202020204" pitchFamily="34" charset="0"/>
              </a:rPr>
              <a:t>want </a:t>
            </a:r>
            <a:r>
              <a:rPr lang="en-US" sz="2200" smtClean="0">
                <a:solidFill>
                  <a:schemeClr val="tx1"/>
                </a:solidFill>
                <a:latin typeface="Arial" panose="020B0604020202020204" pitchFamily="34" charset="0"/>
                <a:cs typeface="Arial" panose="020B0604020202020204" pitchFamily="34" charset="0"/>
              </a:rPr>
              <a:t>more tests </a:t>
            </a:r>
            <a:r>
              <a:rPr lang="en-US" sz="2200">
                <a:solidFill>
                  <a:schemeClr val="tx1"/>
                </a:solidFill>
                <a:latin typeface="Arial" panose="020B0604020202020204" pitchFamily="34" charset="0"/>
                <a:cs typeface="Arial" panose="020B0604020202020204" pitchFamily="34" charset="0"/>
              </a:rPr>
              <a:t>&amp; procedures (</a:t>
            </a:r>
            <a:r>
              <a:rPr lang="en-US" sz="2200" smtClean="0">
                <a:solidFill>
                  <a:schemeClr val="tx1"/>
                </a:solidFill>
                <a:latin typeface="Arial" panose="020B0604020202020204" pitchFamily="34" charset="0"/>
                <a:cs typeface="Arial" panose="020B0604020202020204" pitchFamily="34" charset="0"/>
              </a:rPr>
              <a:t>ICD)</a:t>
            </a:r>
          </a:p>
          <a:p>
            <a:pPr marL="342900" indent="-342900">
              <a:lnSpc>
                <a:spcPct val="100000"/>
              </a:lnSpc>
              <a:spcBef>
                <a:spcPts val="600"/>
              </a:spcBef>
              <a:buFont typeface="Arial" pitchFamily="34" charset="0"/>
              <a:buChar char="•"/>
            </a:pPr>
            <a:r>
              <a:rPr lang="en-US" sz="2200" smtClean="0">
                <a:solidFill>
                  <a:schemeClr val="tx1"/>
                </a:solidFill>
                <a:latin typeface="Arial" panose="020B0604020202020204" pitchFamily="34" charset="0"/>
                <a:cs typeface="Arial" panose="020B0604020202020204" pitchFamily="34" charset="0"/>
              </a:rPr>
              <a:t>Can’t </a:t>
            </a:r>
            <a:r>
              <a:rPr lang="en-US" sz="2200">
                <a:solidFill>
                  <a:schemeClr val="tx1"/>
                </a:solidFill>
                <a:latin typeface="Arial" panose="020B0604020202020204" pitchFamily="34" charset="0"/>
                <a:cs typeface="Arial" panose="020B0604020202020204" pitchFamily="34" charset="0"/>
              </a:rPr>
              <a:t>do what wants</a:t>
            </a:r>
            <a:endParaRPr lang="en-US" sz="2200">
              <a:solidFill>
                <a:schemeClr val="tx1"/>
              </a:solidFill>
            </a:endParaRPr>
          </a:p>
        </p:txBody>
      </p:sp>
      <p:sp>
        <p:nvSpPr>
          <p:cNvPr id="9" name="Content Placeholder 7"/>
          <p:cNvSpPr>
            <a:spLocks noGrp="1"/>
          </p:cNvSpPr>
          <p:nvPr>
            <p:ph sz="quarter" idx="4294967295"/>
          </p:nvPr>
        </p:nvSpPr>
        <p:spPr>
          <a:xfrm>
            <a:off x="4556760" y="1289657"/>
            <a:ext cx="4423756" cy="3358210"/>
          </a:xfrm>
          <a:prstGeom prst="rect">
            <a:avLst/>
          </a:prstGeom>
        </p:spPr>
        <p:txBody>
          <a:bodyPr>
            <a:noAutofit/>
          </a:bodyPr>
          <a:lstStyle/>
          <a:p>
            <a:pPr marL="342900" indent="-342900">
              <a:lnSpc>
                <a:spcPct val="110000"/>
              </a:lnSpc>
              <a:spcBef>
                <a:spcPts val="600"/>
              </a:spcBef>
              <a:buFont typeface="Arial" pitchFamily="34" charset="0"/>
              <a:buChar char="•"/>
            </a:pPr>
            <a:r>
              <a:rPr lang="en-US" sz="2200">
                <a:solidFill>
                  <a:schemeClr val="tx1"/>
                </a:solidFill>
              </a:rPr>
              <a:t>9 visits/month; fewer </a:t>
            </a:r>
            <a:r>
              <a:rPr lang="en-US" sz="2200" smtClean="0">
                <a:solidFill>
                  <a:schemeClr val="tx1"/>
                </a:solidFill>
              </a:rPr>
              <a:t>clinicians</a:t>
            </a:r>
          </a:p>
          <a:p>
            <a:pPr marL="342900" indent="-342900">
              <a:lnSpc>
                <a:spcPct val="110000"/>
              </a:lnSpc>
              <a:spcBef>
                <a:spcPts val="600"/>
              </a:spcBef>
              <a:buFont typeface="Arial" pitchFamily="34" charset="0"/>
              <a:buChar char="•"/>
            </a:pPr>
            <a:r>
              <a:rPr lang="en-US" sz="2200" smtClean="0">
                <a:solidFill>
                  <a:schemeClr val="tx1"/>
                </a:solidFill>
              </a:rPr>
              <a:t>8 </a:t>
            </a:r>
            <a:r>
              <a:rPr lang="en-US" sz="2200">
                <a:solidFill>
                  <a:schemeClr val="tx1"/>
                </a:solidFill>
              </a:rPr>
              <a:t>medications, less tired, </a:t>
            </a:r>
            <a:r>
              <a:rPr lang="en-US" sz="2200" smtClean="0">
                <a:solidFill>
                  <a:schemeClr val="tx1"/>
                </a:solidFill>
              </a:rPr>
              <a:t>weak</a:t>
            </a:r>
          </a:p>
          <a:p>
            <a:pPr marL="342900" indent="-342900">
              <a:lnSpc>
                <a:spcPct val="110000"/>
              </a:lnSpc>
              <a:spcBef>
                <a:spcPts val="600"/>
              </a:spcBef>
              <a:buFont typeface="Arial" pitchFamily="34" charset="0"/>
              <a:buChar char="•"/>
            </a:pPr>
            <a:r>
              <a:rPr lang="en-US" sz="2200" smtClean="0">
                <a:solidFill>
                  <a:schemeClr val="tx1"/>
                </a:solidFill>
              </a:rPr>
              <a:t>Check </a:t>
            </a:r>
            <a:r>
              <a:rPr lang="en-US" sz="2200">
                <a:solidFill>
                  <a:schemeClr val="tx1"/>
                </a:solidFill>
              </a:rPr>
              <a:t>glucose </a:t>
            </a:r>
            <a:r>
              <a:rPr lang="en-US" sz="2200" smtClean="0">
                <a:solidFill>
                  <a:schemeClr val="tx1"/>
                </a:solidFill>
              </a:rPr>
              <a:t>weekly</a:t>
            </a:r>
          </a:p>
          <a:p>
            <a:pPr marL="342900" indent="-342900">
              <a:lnSpc>
                <a:spcPct val="110000"/>
              </a:lnSpc>
              <a:spcBef>
                <a:spcPts val="600"/>
              </a:spcBef>
              <a:buFont typeface="Arial" pitchFamily="34" charset="0"/>
              <a:buChar char="•"/>
            </a:pPr>
            <a:r>
              <a:rPr lang="en-US" sz="2200" smtClean="0">
                <a:solidFill>
                  <a:schemeClr val="tx1"/>
                </a:solidFill>
              </a:rPr>
              <a:t>Specialists </a:t>
            </a:r>
            <a:r>
              <a:rPr lang="en-US" sz="2200">
                <a:solidFill>
                  <a:schemeClr val="tx1"/>
                </a:solidFill>
              </a:rPr>
              <a:t>offer only tests </a:t>
            </a:r>
            <a:r>
              <a:rPr lang="en-US" sz="2200" smtClean="0">
                <a:solidFill>
                  <a:schemeClr val="tx1"/>
                </a:solidFill>
              </a:rPr>
              <a:t>&amp; procedures </a:t>
            </a:r>
            <a:r>
              <a:rPr lang="en-US" sz="2200">
                <a:solidFill>
                  <a:schemeClr val="tx1"/>
                </a:solidFill>
              </a:rPr>
              <a:t>consistent </a:t>
            </a:r>
            <a:r>
              <a:rPr lang="en-US" sz="2200" smtClean="0">
                <a:solidFill>
                  <a:schemeClr val="tx1"/>
                </a:solidFill>
              </a:rPr>
              <a:t>with his </a:t>
            </a:r>
            <a:r>
              <a:rPr lang="en-US" sz="2200">
                <a:solidFill>
                  <a:schemeClr val="tx1"/>
                </a:solidFill>
              </a:rPr>
              <a:t>priorities (no </a:t>
            </a:r>
            <a:r>
              <a:rPr lang="en-US" sz="2200" smtClean="0">
                <a:solidFill>
                  <a:schemeClr val="tx1"/>
                </a:solidFill>
              </a:rPr>
              <a:t>ICD)</a:t>
            </a:r>
          </a:p>
          <a:p>
            <a:pPr marL="342900" indent="-342900">
              <a:lnSpc>
                <a:spcPct val="110000"/>
              </a:lnSpc>
              <a:spcBef>
                <a:spcPts val="600"/>
              </a:spcBef>
              <a:buFont typeface="Arial" pitchFamily="34" charset="0"/>
              <a:buChar char="•"/>
            </a:pPr>
            <a:r>
              <a:rPr lang="en-US" sz="2200" smtClean="0">
                <a:solidFill>
                  <a:schemeClr val="tx1"/>
                </a:solidFill>
              </a:rPr>
              <a:t>Walks </a:t>
            </a:r>
            <a:r>
              <a:rPr lang="en-US" sz="2200">
                <a:solidFill>
                  <a:schemeClr val="tx1"/>
                </a:solidFill>
              </a:rPr>
              <a:t>2 blocks to his friend’s </a:t>
            </a:r>
            <a:r>
              <a:rPr lang="en-US" sz="2200" smtClean="0">
                <a:solidFill>
                  <a:schemeClr val="tx1"/>
                </a:solidFill>
              </a:rPr>
              <a:t>house</a:t>
            </a:r>
            <a:r>
              <a:rPr lang="en-US" sz="2200">
                <a:solidFill>
                  <a:schemeClr val="tx1"/>
                </a:solidFill>
              </a:rPr>
              <a:t>; babysits 3 </a:t>
            </a:r>
            <a:r>
              <a:rPr lang="en-US" sz="2200" err="1">
                <a:solidFill>
                  <a:schemeClr val="tx1"/>
                </a:solidFill>
              </a:rPr>
              <a:t>y.o</a:t>
            </a:r>
            <a:r>
              <a:rPr lang="en-US" sz="2200">
                <a:solidFill>
                  <a:schemeClr val="tx1"/>
                </a:solidFill>
              </a:rPr>
              <a:t>. </a:t>
            </a:r>
            <a:r>
              <a:rPr lang="en-US" sz="2200" smtClean="0">
                <a:solidFill>
                  <a:schemeClr val="tx1"/>
                </a:solidFill>
              </a:rPr>
              <a:t>grandson </a:t>
            </a:r>
            <a:r>
              <a:rPr lang="en-US" sz="2200">
                <a:solidFill>
                  <a:schemeClr val="tx1"/>
                </a:solidFill>
              </a:rPr>
              <a:t>4 hours/ week</a:t>
            </a:r>
          </a:p>
        </p:txBody>
      </p:sp>
    </p:spTree>
    <p:extLst>
      <p:ext uri="{BB962C8B-B14F-4D97-AF65-F5344CB8AC3E}">
        <p14:creationId xmlns:p14="http://schemas.microsoft.com/office/powerpoint/2010/main" val="2426491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348016"/>
            <a:ext cx="8006080" cy="802243"/>
          </a:xfrm>
        </p:spPr>
        <p:txBody>
          <a:bodyPr>
            <a:noAutofit/>
          </a:bodyPr>
          <a:lstStyle/>
          <a:p>
            <a:pPr algn="ctr"/>
            <a:r>
              <a:rPr lang="en-US" sz="3600">
                <a:latin typeface="+mn-lt"/>
                <a:ea typeface="Calibri" pitchFamily="34" charset="0"/>
              </a:rPr>
              <a:t>Making Patient Priority Care Happen</a:t>
            </a:r>
            <a:endParaRPr lang="en-US" sz="3600">
              <a:latin typeface="+mn-lt"/>
            </a:endParaRPr>
          </a:p>
        </p:txBody>
      </p:sp>
      <p:sp>
        <p:nvSpPr>
          <p:cNvPr id="3" name="Content Placeholder 2"/>
          <p:cNvSpPr>
            <a:spLocks noGrp="1"/>
          </p:cNvSpPr>
          <p:nvPr>
            <p:ph sz="quarter" idx="14"/>
          </p:nvPr>
        </p:nvSpPr>
        <p:spPr>
          <a:xfrm>
            <a:off x="440267" y="982134"/>
            <a:ext cx="8229600" cy="3724138"/>
          </a:xfrm>
        </p:spPr>
        <p:txBody>
          <a:bodyPr>
            <a:noAutofit/>
          </a:bodyPr>
          <a:lstStyle/>
          <a:p>
            <a:pPr>
              <a:lnSpc>
                <a:spcPct val="100000"/>
              </a:lnSpc>
              <a:spcBef>
                <a:spcPts val="600"/>
              </a:spcBef>
            </a:pPr>
            <a:r>
              <a:rPr lang="en-US" sz="2300" smtClean="0">
                <a:solidFill>
                  <a:srgbClr val="050505"/>
                </a:solidFill>
                <a:ea typeface="Times New Roman" panose="02020603050405020304" pitchFamily="18" charset="0"/>
              </a:rPr>
              <a:t>Test approach </a:t>
            </a:r>
            <a:r>
              <a:rPr lang="en-US" sz="2300">
                <a:solidFill>
                  <a:srgbClr val="050505"/>
                </a:solidFill>
                <a:ea typeface="Times New Roman" panose="02020603050405020304" pitchFamily="18" charset="0"/>
              </a:rPr>
              <a:t>(aligned, priorities-based care) in the real world for feasibility and effect size (JAHF, Moore </a:t>
            </a:r>
            <a:r>
              <a:rPr lang="en-US" sz="2300" smtClean="0">
                <a:solidFill>
                  <a:srgbClr val="050505"/>
                </a:solidFill>
                <a:ea typeface="Times New Roman" panose="02020603050405020304" pitchFamily="18" charset="0"/>
              </a:rPr>
              <a:t>Foundation)</a:t>
            </a:r>
          </a:p>
          <a:p>
            <a:pPr marL="845820" lvl="1" indent="-342900">
              <a:lnSpc>
                <a:spcPct val="100000"/>
              </a:lnSpc>
              <a:spcBef>
                <a:spcPts val="600"/>
              </a:spcBef>
              <a:buFont typeface="Courier New" pitchFamily="49" charset="0"/>
              <a:buChar char="o"/>
            </a:pPr>
            <a:r>
              <a:rPr lang="en-US" sz="2300" smtClean="0">
                <a:solidFill>
                  <a:srgbClr val="050505"/>
                </a:solidFill>
                <a:ea typeface="Times New Roman" panose="02020603050405020304" pitchFamily="18" charset="0"/>
              </a:rPr>
              <a:t>Develop </a:t>
            </a:r>
            <a:r>
              <a:rPr lang="en-US" sz="2300">
                <a:solidFill>
                  <a:srgbClr val="050505"/>
                </a:solidFill>
                <a:ea typeface="Times New Roman" panose="02020603050405020304" pitchFamily="18" charset="0"/>
              </a:rPr>
              <a:t>technical </a:t>
            </a:r>
            <a:r>
              <a:rPr lang="en-US" sz="2300" smtClean="0">
                <a:solidFill>
                  <a:srgbClr val="050505"/>
                </a:solidFill>
                <a:ea typeface="Times New Roman" panose="02020603050405020304" pitchFamily="18" charset="0"/>
              </a:rPr>
              <a:t>assistance</a:t>
            </a:r>
          </a:p>
          <a:p>
            <a:pPr marL="845820" lvl="1" indent="-342900">
              <a:lnSpc>
                <a:spcPct val="100000"/>
              </a:lnSpc>
              <a:spcBef>
                <a:spcPts val="600"/>
              </a:spcBef>
              <a:buFont typeface="Courier New" pitchFamily="49" charset="0"/>
              <a:buChar char="o"/>
            </a:pPr>
            <a:r>
              <a:rPr lang="en-US" sz="2300" smtClean="0">
                <a:solidFill>
                  <a:srgbClr val="050505"/>
                </a:solidFill>
                <a:ea typeface="Times New Roman" panose="02020603050405020304" pitchFamily="18" charset="0"/>
              </a:rPr>
              <a:t>Pilot </a:t>
            </a:r>
            <a:r>
              <a:rPr lang="en-US" sz="2300">
                <a:solidFill>
                  <a:srgbClr val="050505"/>
                </a:solidFill>
                <a:ea typeface="Times New Roman" panose="02020603050405020304" pitchFamily="18" charset="0"/>
              </a:rPr>
              <a:t>in clinical </a:t>
            </a:r>
            <a:r>
              <a:rPr lang="en-US" sz="2300" smtClean="0">
                <a:solidFill>
                  <a:srgbClr val="050505"/>
                </a:solidFill>
                <a:ea typeface="Times New Roman" panose="02020603050405020304" pitchFamily="18" charset="0"/>
              </a:rPr>
              <a:t>situations</a:t>
            </a:r>
          </a:p>
          <a:p>
            <a:pPr>
              <a:lnSpc>
                <a:spcPct val="100000"/>
              </a:lnSpc>
              <a:spcBef>
                <a:spcPts val="600"/>
              </a:spcBef>
            </a:pPr>
            <a:r>
              <a:rPr lang="en-US" sz="2300" smtClean="0">
                <a:solidFill>
                  <a:srgbClr val="050505"/>
                </a:solidFill>
                <a:ea typeface="Times New Roman" panose="02020603050405020304" pitchFamily="18" charset="0"/>
              </a:rPr>
              <a:t>Create </a:t>
            </a:r>
            <a:r>
              <a:rPr lang="en-US" sz="2300">
                <a:solidFill>
                  <a:srgbClr val="050505"/>
                </a:solidFill>
                <a:ea typeface="Times New Roman" panose="02020603050405020304" pitchFamily="18" charset="0"/>
              </a:rPr>
              <a:t>demand and support for patient goals (priorities) directed care among health systems, clinicians, patients, caregivers -  messaging and communication (</a:t>
            </a:r>
            <a:r>
              <a:rPr lang="en-US" sz="2300" smtClean="0">
                <a:solidFill>
                  <a:srgbClr val="050505"/>
                </a:solidFill>
                <a:ea typeface="Times New Roman" panose="02020603050405020304" pitchFamily="18" charset="0"/>
              </a:rPr>
              <a:t>RWJ)</a:t>
            </a:r>
          </a:p>
          <a:p>
            <a:pPr>
              <a:lnSpc>
                <a:spcPct val="100000"/>
              </a:lnSpc>
              <a:spcBef>
                <a:spcPts val="600"/>
              </a:spcBef>
            </a:pPr>
            <a:r>
              <a:rPr lang="en-US" sz="2300" smtClean="0">
                <a:solidFill>
                  <a:srgbClr val="050505"/>
                </a:solidFill>
                <a:ea typeface="Times New Roman" panose="02020603050405020304" pitchFamily="18" charset="0"/>
              </a:rPr>
              <a:t>Develop </a:t>
            </a:r>
            <a:r>
              <a:rPr lang="en-US" sz="2300">
                <a:solidFill>
                  <a:srgbClr val="050505"/>
                </a:solidFill>
                <a:ea typeface="Times New Roman" panose="02020603050405020304" pitchFamily="18" charset="0"/>
              </a:rPr>
              <a:t>a research agenda and network to prepare PPC for a large comparative effectiveness trial (PCORI</a:t>
            </a:r>
            <a:r>
              <a:rPr lang="en-US" sz="2300" smtClean="0">
                <a:solidFill>
                  <a:srgbClr val="050505"/>
                </a:solidFill>
                <a:ea typeface="Times New Roman" panose="02020603050405020304" pitchFamily="18" charset="0"/>
              </a:rPr>
              <a:t>)</a:t>
            </a:r>
            <a:endParaRPr lang="en-US" sz="2300">
              <a:solidFill>
                <a:srgbClr val="050505"/>
              </a:solidFill>
              <a:ea typeface="Times New Roman" panose="02020603050405020304" pitchFamily="18" charset="0"/>
            </a:endParaRPr>
          </a:p>
        </p:txBody>
      </p:sp>
    </p:spTree>
    <p:extLst>
      <p:ext uri="{BB962C8B-B14F-4D97-AF65-F5344CB8AC3E}">
        <p14:creationId xmlns:p14="http://schemas.microsoft.com/office/powerpoint/2010/main" val="712532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8016"/>
            <a:ext cx="7638627" cy="802243"/>
          </a:xfrm>
        </p:spPr>
        <p:txBody>
          <a:bodyPr>
            <a:noAutofit/>
          </a:bodyPr>
          <a:lstStyle/>
          <a:p>
            <a:pPr algn="ctr"/>
            <a:r>
              <a:rPr lang="en-US" sz="3000" smtClean="0">
                <a:solidFill>
                  <a:schemeClr val="accent1">
                    <a:lumMod val="75000"/>
                  </a:schemeClr>
                </a:solidFill>
                <a:latin typeface="+mn-lt"/>
              </a:rPr>
              <a:t>Special Thanks to the Patient Priority Care Coordinated Effort Funders</a:t>
            </a:r>
            <a:endParaRPr lang="en-US" sz="3000">
              <a:solidFill>
                <a:schemeClr val="accent1">
                  <a:lumMod val="75000"/>
                </a:schemeClr>
              </a:solidFill>
              <a:latin typeface="+mn-lt"/>
            </a:endParaRPr>
          </a:p>
        </p:txBody>
      </p:sp>
      <p:sp>
        <p:nvSpPr>
          <p:cNvPr id="3" name="Content Placeholder 2"/>
          <p:cNvSpPr>
            <a:spLocks noGrp="1"/>
          </p:cNvSpPr>
          <p:nvPr>
            <p:ph sz="quarter" idx="14"/>
          </p:nvPr>
        </p:nvSpPr>
        <p:spPr>
          <a:xfrm>
            <a:off x="480908" y="1363750"/>
            <a:ext cx="8012852" cy="3515317"/>
          </a:xfrm>
        </p:spPr>
        <p:txBody>
          <a:bodyPr>
            <a:normAutofit/>
          </a:bodyPr>
          <a:lstStyle/>
          <a:p>
            <a:pPr marL="342900" indent="-342900">
              <a:lnSpc>
                <a:spcPct val="120000"/>
              </a:lnSpc>
              <a:spcBef>
                <a:spcPts val="600"/>
              </a:spcBef>
              <a:buFont typeface="Arial" pitchFamily="34" charset="0"/>
              <a:buChar char="•"/>
            </a:pPr>
            <a:r>
              <a:rPr lang="en-US" sz="2400" dirty="0" smtClean="0">
                <a:solidFill>
                  <a:srgbClr val="2D2D2D"/>
                </a:solidFill>
              </a:rPr>
              <a:t>Patient-Centered Outcomes Research Institute (PCORI) Eugene Washington PCORI Engagement Award</a:t>
            </a:r>
          </a:p>
          <a:p>
            <a:pPr marL="342900" indent="-342900">
              <a:lnSpc>
                <a:spcPct val="120000"/>
              </a:lnSpc>
              <a:spcBef>
                <a:spcPts val="600"/>
              </a:spcBef>
              <a:buFont typeface="Arial" pitchFamily="34" charset="0"/>
              <a:buChar char="•"/>
            </a:pPr>
            <a:r>
              <a:rPr lang="en-US" sz="2400" dirty="0" smtClean="0">
                <a:solidFill>
                  <a:srgbClr val="2D2D2D"/>
                </a:solidFill>
              </a:rPr>
              <a:t>The John A. Hartford Foundation</a:t>
            </a:r>
          </a:p>
          <a:p>
            <a:pPr marL="342900" indent="-342900">
              <a:lnSpc>
                <a:spcPct val="120000"/>
              </a:lnSpc>
              <a:spcBef>
                <a:spcPts val="600"/>
              </a:spcBef>
              <a:buFont typeface="Arial" pitchFamily="34" charset="0"/>
              <a:buChar char="•"/>
            </a:pPr>
            <a:r>
              <a:rPr lang="en-US" sz="2400" dirty="0">
                <a:solidFill>
                  <a:srgbClr val="2D2D2D"/>
                </a:solidFill>
              </a:rPr>
              <a:t> </a:t>
            </a:r>
            <a:r>
              <a:rPr lang="en-US" sz="2400" dirty="0" smtClean="0">
                <a:solidFill>
                  <a:srgbClr val="2D2D2D"/>
                </a:solidFill>
              </a:rPr>
              <a:t>Robert Wood Johnson Foundation</a:t>
            </a:r>
          </a:p>
          <a:p>
            <a:pPr marL="342900" indent="-342900">
              <a:lnSpc>
                <a:spcPct val="120000"/>
              </a:lnSpc>
              <a:spcBef>
                <a:spcPts val="600"/>
              </a:spcBef>
              <a:buFont typeface="Arial" pitchFamily="34" charset="0"/>
              <a:buChar char="•"/>
            </a:pPr>
            <a:r>
              <a:rPr lang="en-US" sz="2400" dirty="0" smtClean="0">
                <a:solidFill>
                  <a:srgbClr val="2D2D2D"/>
                </a:solidFill>
              </a:rPr>
              <a:t>Gordon and Betty Moore Foundation</a:t>
            </a:r>
          </a:p>
          <a:p>
            <a:pPr marL="342900" indent="-342900">
              <a:lnSpc>
                <a:spcPct val="120000"/>
              </a:lnSpc>
              <a:spcBef>
                <a:spcPts val="600"/>
              </a:spcBef>
              <a:buFont typeface="Arial" pitchFamily="34" charset="0"/>
              <a:buChar char="•"/>
            </a:pPr>
            <a:endParaRPr lang="en-US" sz="2400" dirty="0" smtClean="0">
              <a:solidFill>
                <a:schemeClr val="accent1"/>
              </a:solidFill>
            </a:endParaRPr>
          </a:p>
          <a:p>
            <a:pPr>
              <a:lnSpc>
                <a:spcPct val="120000"/>
              </a:lnSpc>
              <a:spcBef>
                <a:spcPts val="600"/>
              </a:spcBef>
            </a:pPr>
            <a:endParaRPr lang="en-US" sz="2400" dirty="0">
              <a:solidFill>
                <a:srgbClr val="000090"/>
              </a:solidFill>
            </a:endParaRPr>
          </a:p>
        </p:txBody>
      </p:sp>
    </p:spTree>
    <p:extLst>
      <p:ext uri="{BB962C8B-B14F-4D97-AF65-F5344CB8AC3E}">
        <p14:creationId xmlns:p14="http://schemas.microsoft.com/office/powerpoint/2010/main" val="3599686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86421" y="1128945"/>
            <a:ext cx="7066113" cy="1433513"/>
          </a:xfrm>
          <a:noFill/>
        </p:spPr>
        <p:txBody>
          <a:bodyPr anchor="ctr">
            <a:normAutofit fontScale="90000"/>
          </a:bodyPr>
          <a:lstStyle/>
          <a:p>
            <a:pPr algn="ctr"/>
            <a:r>
              <a:rPr lang="en-US" sz="4900">
                <a:solidFill>
                  <a:schemeClr val="accent1"/>
                </a:solidFill>
                <a:latin typeface="Arial" panose="020B0604020202020204" pitchFamily="34" charset="0"/>
                <a:cs typeface="Arial" panose="020B0604020202020204" pitchFamily="34" charset="0"/>
              </a:rPr>
              <a:t/>
            </a:r>
            <a:br>
              <a:rPr lang="en-US" sz="4900">
                <a:solidFill>
                  <a:schemeClr val="accent1"/>
                </a:solidFill>
                <a:latin typeface="Arial" panose="020B0604020202020204" pitchFamily="34" charset="0"/>
                <a:cs typeface="Arial" panose="020B0604020202020204" pitchFamily="34" charset="0"/>
              </a:rPr>
            </a:br>
            <a:r>
              <a:rPr lang="en-US" sz="4000">
                <a:solidFill>
                  <a:schemeClr val="accent1">
                    <a:lumMod val="75000"/>
                  </a:schemeClr>
                </a:solidFill>
                <a:latin typeface="Arial" panose="020B0604020202020204" pitchFamily="34" charset="0"/>
                <a:cs typeface="Arial" panose="020B0604020202020204" pitchFamily="34" charset="0"/>
              </a:rPr>
              <a:t>ProHealth Primary Care and Bristol Cardiologists</a:t>
            </a:r>
            <a:r>
              <a:rPr lang="en-US" sz="4900">
                <a:solidFill>
                  <a:schemeClr val="accent1">
                    <a:lumMod val="75000"/>
                  </a:schemeClr>
                </a:solidFill>
                <a:latin typeface="Arial" panose="020B0604020202020204" pitchFamily="34" charset="0"/>
                <a:cs typeface="Arial" panose="020B0604020202020204" pitchFamily="34" charset="0"/>
              </a:rPr>
              <a:t>: </a:t>
            </a:r>
            <a:br>
              <a:rPr lang="en-US" sz="4900">
                <a:solidFill>
                  <a:schemeClr val="accent1">
                    <a:lumMod val="75000"/>
                  </a:schemeClr>
                </a:solidFill>
                <a:latin typeface="Arial" panose="020B0604020202020204" pitchFamily="34" charset="0"/>
                <a:cs typeface="Arial" panose="020B0604020202020204" pitchFamily="34" charset="0"/>
              </a:rPr>
            </a:br>
            <a:r>
              <a:rPr lang="en-US" sz="4900" smtClean="0">
                <a:solidFill>
                  <a:schemeClr val="accent1">
                    <a:lumMod val="75000"/>
                  </a:schemeClr>
                </a:solidFill>
                <a:latin typeface="Arial" panose="020B0604020202020204" pitchFamily="34" charset="0"/>
                <a:cs typeface="Arial" panose="020B0604020202020204" pitchFamily="34" charset="0"/>
              </a:rPr>
              <a:t>Patient </a:t>
            </a:r>
            <a:r>
              <a:rPr lang="en-US" sz="4900">
                <a:solidFill>
                  <a:schemeClr val="accent1">
                    <a:lumMod val="75000"/>
                  </a:schemeClr>
                </a:solidFill>
                <a:latin typeface="Arial" panose="020B0604020202020204" pitchFamily="34" charset="0"/>
                <a:cs typeface="Arial" panose="020B0604020202020204" pitchFamily="34" charset="0"/>
              </a:rPr>
              <a:t>Health Priorities Care</a:t>
            </a:r>
            <a:r>
              <a:rPr lang="en-US" sz="4000">
                <a:solidFill>
                  <a:schemeClr val="accent1">
                    <a:lumMod val="75000"/>
                  </a:schemeClr>
                </a:solidFill>
                <a:latin typeface="Arial" panose="020B0604020202020204" pitchFamily="34" charset="0"/>
                <a:cs typeface="Arial" panose="020B0604020202020204" pitchFamily="34" charset="0"/>
              </a:rPr>
              <a:t/>
            </a:r>
            <a:br>
              <a:rPr lang="en-US" sz="4000">
                <a:solidFill>
                  <a:schemeClr val="accent1">
                    <a:lumMod val="75000"/>
                  </a:schemeClr>
                </a:solidFill>
                <a:latin typeface="Arial" panose="020B0604020202020204" pitchFamily="34" charset="0"/>
                <a:cs typeface="Arial" panose="020B0604020202020204" pitchFamily="34" charset="0"/>
              </a:rPr>
            </a:br>
            <a:endParaRPr lang="en-US" sz="4000">
              <a:solidFill>
                <a:schemeClr val="accent1">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2969372" y="3235747"/>
            <a:ext cx="3623992" cy="621874"/>
          </a:xfrm>
          <a:noFill/>
        </p:spPr>
        <p:txBody>
          <a:bodyPr>
            <a:noAutofit/>
          </a:bodyPr>
          <a:lstStyle/>
          <a:p>
            <a:r>
              <a:rPr lang="en-US" sz="3200">
                <a:solidFill>
                  <a:schemeClr val="accent1">
                    <a:lumMod val="75000"/>
                  </a:schemeClr>
                </a:solidFill>
                <a:latin typeface="Arial" panose="020B0604020202020204" pitchFamily="34" charset="0"/>
                <a:cs typeface="Arial" panose="020B0604020202020204" pitchFamily="34" charset="0"/>
              </a:rPr>
              <a:t>September, </a:t>
            </a:r>
            <a:r>
              <a:rPr lang="en-US" sz="3200" smtClean="0">
                <a:solidFill>
                  <a:schemeClr val="accent1">
                    <a:lumMod val="75000"/>
                  </a:schemeClr>
                </a:solidFill>
                <a:latin typeface="Arial" panose="020B0604020202020204" pitchFamily="34" charset="0"/>
                <a:cs typeface="Arial" panose="020B0604020202020204" pitchFamily="34" charset="0"/>
              </a:rPr>
              <a:t>2016</a:t>
            </a:r>
          </a:p>
        </p:txBody>
      </p:sp>
      <p:pic>
        <p:nvPicPr>
          <p:cNvPr id="6" name="Picture 5"/>
          <p:cNvPicPr>
            <a:picLocks noChangeAspect="1"/>
          </p:cNvPicPr>
          <p:nvPr/>
        </p:nvPicPr>
        <p:blipFill>
          <a:blip r:embed="rId3"/>
          <a:stretch>
            <a:fillRect/>
          </a:stretch>
        </p:blipFill>
        <p:spPr>
          <a:xfrm>
            <a:off x="7775965" y="275661"/>
            <a:ext cx="1028700" cy="1028700"/>
          </a:xfrm>
          <a:prstGeom prst="rect">
            <a:avLst/>
          </a:prstGeom>
        </p:spPr>
      </p:pic>
      <p:pic>
        <p:nvPicPr>
          <p:cNvPr id="7" name="Picture 6"/>
          <p:cNvPicPr>
            <a:picLocks noChangeAspect="1"/>
          </p:cNvPicPr>
          <p:nvPr/>
        </p:nvPicPr>
        <p:blipFill>
          <a:blip r:embed="rId4"/>
          <a:stretch>
            <a:fillRect/>
          </a:stretch>
        </p:blipFill>
        <p:spPr>
          <a:xfrm>
            <a:off x="359396" y="3789040"/>
            <a:ext cx="1045027" cy="10287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248" y="3857620"/>
            <a:ext cx="1722902" cy="891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597" y="207081"/>
            <a:ext cx="877824" cy="1097280"/>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2432" y="4595323"/>
            <a:ext cx="1529496" cy="44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246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564120" cy="802243"/>
          </a:xfrm>
        </p:spPr>
        <p:txBody>
          <a:bodyPr>
            <a:normAutofit/>
          </a:bodyPr>
          <a:lstStyle/>
          <a:p>
            <a:pPr algn="ctr"/>
            <a:r>
              <a:rPr lang="en-US" sz="4000">
                <a:latin typeface="+mn-lt"/>
              </a:rPr>
              <a:t>Pilot in Primary Care</a:t>
            </a:r>
          </a:p>
        </p:txBody>
      </p:sp>
      <p:sp>
        <p:nvSpPr>
          <p:cNvPr id="3" name="Content Placeholder 2"/>
          <p:cNvSpPr>
            <a:spLocks noGrp="1"/>
          </p:cNvSpPr>
          <p:nvPr>
            <p:ph sz="quarter" idx="14"/>
          </p:nvPr>
        </p:nvSpPr>
        <p:spPr>
          <a:xfrm>
            <a:off x="746759" y="955043"/>
            <a:ext cx="7977294" cy="3615764"/>
          </a:xfrm>
        </p:spPr>
        <p:txBody>
          <a:bodyPr>
            <a:noAutofit/>
          </a:bodyPr>
          <a:lstStyle/>
          <a:p>
            <a:pPr marL="514350" indent="-514350">
              <a:lnSpc>
                <a:spcPct val="120000"/>
              </a:lnSpc>
              <a:spcBef>
                <a:spcPts val="600"/>
              </a:spcBef>
              <a:buFont typeface="+mj-lt"/>
              <a:buAutoNum type="arabicParenR"/>
            </a:pPr>
            <a:r>
              <a:rPr lang="en-US" sz="2400" dirty="0">
                <a:solidFill>
                  <a:srgbClr val="050505"/>
                </a:solidFill>
              </a:rPr>
              <a:t>Identify appropriate patients with MMC and invite them to participate</a:t>
            </a:r>
          </a:p>
          <a:p>
            <a:pPr marL="514350" indent="-514350">
              <a:lnSpc>
                <a:spcPct val="120000"/>
              </a:lnSpc>
              <a:spcBef>
                <a:spcPts val="600"/>
              </a:spcBef>
              <a:buFont typeface="+mj-lt"/>
              <a:buAutoNum type="arabicParenR"/>
            </a:pPr>
            <a:r>
              <a:rPr lang="en-US" sz="2400" dirty="0">
                <a:solidFill>
                  <a:srgbClr val="050505"/>
                </a:solidFill>
              </a:rPr>
              <a:t>Develop training </a:t>
            </a:r>
            <a:r>
              <a:rPr lang="en-US" sz="2400" dirty="0" smtClean="0">
                <a:solidFill>
                  <a:srgbClr val="050505"/>
                </a:solidFill>
              </a:rPr>
              <a:t>materials and prepare facilitators</a:t>
            </a:r>
            <a:r>
              <a:rPr lang="en-US" sz="2400" dirty="0">
                <a:solidFill>
                  <a:srgbClr val="050505"/>
                </a:solidFill>
              </a:rPr>
              <a:t>, patients, and providers</a:t>
            </a:r>
          </a:p>
          <a:p>
            <a:pPr marL="514350" indent="-514350">
              <a:lnSpc>
                <a:spcPct val="120000"/>
              </a:lnSpc>
              <a:spcBef>
                <a:spcPts val="600"/>
              </a:spcBef>
              <a:buFont typeface="+mj-lt"/>
              <a:buAutoNum type="arabicParenR"/>
            </a:pPr>
            <a:r>
              <a:rPr lang="en-US" sz="2400" dirty="0" smtClean="0">
                <a:solidFill>
                  <a:srgbClr val="050505"/>
                </a:solidFill>
              </a:rPr>
              <a:t>Develop clinic workflow in primary care and specialty clinic</a:t>
            </a:r>
          </a:p>
          <a:p>
            <a:pPr marL="514350" indent="-514350">
              <a:lnSpc>
                <a:spcPct val="120000"/>
              </a:lnSpc>
              <a:spcBef>
                <a:spcPts val="600"/>
              </a:spcBef>
              <a:buFont typeface="+mj-lt"/>
              <a:buAutoNum type="arabicParenR"/>
            </a:pPr>
            <a:r>
              <a:rPr lang="en-US" sz="2400" dirty="0" smtClean="0">
                <a:solidFill>
                  <a:srgbClr val="050505"/>
                </a:solidFill>
              </a:rPr>
              <a:t>Implement patient priorities care</a:t>
            </a:r>
          </a:p>
          <a:p>
            <a:pPr marL="514350" indent="-514350">
              <a:lnSpc>
                <a:spcPct val="120000"/>
              </a:lnSpc>
              <a:spcBef>
                <a:spcPts val="600"/>
              </a:spcBef>
              <a:buFont typeface="+mj-lt"/>
              <a:buAutoNum type="arabicParenR"/>
            </a:pPr>
            <a:r>
              <a:rPr lang="en-US" sz="2400" dirty="0" smtClean="0">
                <a:solidFill>
                  <a:srgbClr val="050505"/>
                </a:solidFill>
              </a:rPr>
              <a:t>Evaluate process, clinical and utilization outcomes</a:t>
            </a:r>
            <a:endParaRPr lang="en-US" sz="2400" dirty="0">
              <a:solidFill>
                <a:srgbClr val="050505"/>
              </a:solidFill>
            </a:endParaRPr>
          </a:p>
        </p:txBody>
      </p:sp>
    </p:spTree>
    <p:extLst>
      <p:ext uri="{BB962C8B-B14F-4D97-AF65-F5344CB8AC3E}">
        <p14:creationId xmlns:p14="http://schemas.microsoft.com/office/powerpoint/2010/main" val="2048222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8016"/>
            <a:ext cx="7638627" cy="802243"/>
          </a:xfrm>
        </p:spPr>
        <p:txBody>
          <a:bodyPr>
            <a:normAutofit/>
          </a:bodyPr>
          <a:lstStyle/>
          <a:p>
            <a:pPr algn="ctr"/>
            <a:r>
              <a:rPr lang="en-US" sz="4000" dirty="0" smtClean="0">
                <a:latin typeface="+mn-lt"/>
              </a:rPr>
              <a:t>Practice Change Framework</a:t>
            </a:r>
            <a:endParaRPr lang="en-US" sz="4000" dirty="0">
              <a:latin typeface="+mn-lt"/>
            </a:endParaRPr>
          </a:p>
        </p:txBody>
      </p:sp>
      <p:sp>
        <p:nvSpPr>
          <p:cNvPr id="3" name="Content Placeholder 2"/>
          <p:cNvSpPr>
            <a:spLocks noGrp="1"/>
          </p:cNvSpPr>
          <p:nvPr>
            <p:ph sz="quarter" idx="14"/>
          </p:nvPr>
        </p:nvSpPr>
        <p:spPr>
          <a:xfrm>
            <a:off x="685799" y="1116451"/>
            <a:ext cx="7774093" cy="3515317"/>
          </a:xfrm>
        </p:spPr>
        <p:txBody>
          <a:bodyPr>
            <a:normAutofit fontScale="85000" lnSpcReduction="10000"/>
          </a:bodyPr>
          <a:lstStyle/>
          <a:p>
            <a:pPr marL="514350" indent="-514350">
              <a:lnSpc>
                <a:spcPct val="110000"/>
              </a:lnSpc>
              <a:spcBef>
                <a:spcPts val="600"/>
              </a:spcBef>
              <a:buFont typeface="+mj-lt"/>
              <a:buAutoNum type="arabicParenR"/>
            </a:pPr>
            <a:r>
              <a:rPr lang="en-US" sz="3200" dirty="0" smtClean="0">
                <a:solidFill>
                  <a:srgbClr val="050505"/>
                </a:solidFill>
              </a:rPr>
              <a:t>Supportive leadership</a:t>
            </a:r>
          </a:p>
          <a:p>
            <a:pPr marL="514350" indent="-514350">
              <a:lnSpc>
                <a:spcPct val="110000"/>
              </a:lnSpc>
              <a:spcBef>
                <a:spcPts val="600"/>
              </a:spcBef>
              <a:buFont typeface="+mj-lt"/>
              <a:buAutoNum type="arabicParenR"/>
            </a:pPr>
            <a:r>
              <a:rPr lang="en-US" sz="3200" dirty="0" smtClean="0">
                <a:solidFill>
                  <a:srgbClr val="050505"/>
                </a:solidFill>
              </a:rPr>
              <a:t>Clinical champion(s)</a:t>
            </a:r>
          </a:p>
          <a:p>
            <a:pPr marL="514350" indent="-514350">
              <a:lnSpc>
                <a:spcPct val="110000"/>
              </a:lnSpc>
              <a:spcBef>
                <a:spcPts val="600"/>
              </a:spcBef>
              <a:buFont typeface="+mj-lt"/>
              <a:buAutoNum type="arabicParenR"/>
            </a:pPr>
            <a:r>
              <a:rPr lang="en-US" sz="3200" dirty="0" smtClean="0">
                <a:solidFill>
                  <a:srgbClr val="050505"/>
                </a:solidFill>
              </a:rPr>
              <a:t>Decision support/preparation</a:t>
            </a:r>
          </a:p>
          <a:p>
            <a:pPr marL="514350" indent="-514350">
              <a:lnSpc>
                <a:spcPct val="110000"/>
              </a:lnSpc>
              <a:spcBef>
                <a:spcPts val="600"/>
              </a:spcBef>
              <a:buFont typeface="+mj-lt"/>
              <a:buAutoNum type="arabicParenR"/>
            </a:pPr>
            <a:r>
              <a:rPr lang="en-US" sz="3200" dirty="0" smtClean="0">
                <a:solidFill>
                  <a:srgbClr val="050505"/>
                </a:solidFill>
              </a:rPr>
              <a:t>Team care</a:t>
            </a:r>
          </a:p>
          <a:p>
            <a:pPr marL="514350" indent="-514350">
              <a:lnSpc>
                <a:spcPct val="110000"/>
              </a:lnSpc>
              <a:spcBef>
                <a:spcPts val="600"/>
              </a:spcBef>
              <a:buFont typeface="+mj-lt"/>
              <a:buAutoNum type="arabicParenR"/>
            </a:pPr>
            <a:r>
              <a:rPr lang="en-US" sz="3200" dirty="0" smtClean="0">
                <a:solidFill>
                  <a:srgbClr val="050505"/>
                </a:solidFill>
              </a:rPr>
              <a:t>Workflow support/HIT</a:t>
            </a:r>
          </a:p>
          <a:p>
            <a:pPr marL="514350" indent="-514350">
              <a:lnSpc>
                <a:spcPct val="110000"/>
              </a:lnSpc>
              <a:spcBef>
                <a:spcPts val="600"/>
              </a:spcBef>
              <a:buFont typeface="+mj-lt"/>
              <a:buAutoNum type="arabicParenR"/>
            </a:pPr>
            <a:r>
              <a:rPr lang="en-US" sz="3200" dirty="0" smtClean="0">
                <a:solidFill>
                  <a:srgbClr val="050505"/>
                </a:solidFill>
              </a:rPr>
              <a:t>Collaborative learning</a:t>
            </a:r>
          </a:p>
          <a:p>
            <a:pPr marL="514350" indent="-514350">
              <a:lnSpc>
                <a:spcPct val="110000"/>
              </a:lnSpc>
              <a:spcBef>
                <a:spcPts val="600"/>
              </a:spcBef>
              <a:buFont typeface="+mj-lt"/>
              <a:buAutoNum type="arabicParenR"/>
            </a:pPr>
            <a:r>
              <a:rPr lang="en-US" sz="3200" dirty="0" smtClean="0">
                <a:solidFill>
                  <a:srgbClr val="050505"/>
                </a:solidFill>
              </a:rPr>
              <a:t>Feedback and continuous improvement (PDSA)</a:t>
            </a:r>
          </a:p>
        </p:txBody>
      </p:sp>
    </p:spTree>
    <p:extLst>
      <p:ext uri="{BB962C8B-B14F-4D97-AF65-F5344CB8AC3E}">
        <p14:creationId xmlns:p14="http://schemas.microsoft.com/office/powerpoint/2010/main" val="1971868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37811" y="4649889"/>
            <a:ext cx="7268377" cy="274320"/>
          </a:xfrm>
        </p:spPr>
        <p:txBody>
          <a:bodyPr/>
          <a:lstStyle/>
          <a:p>
            <a:r>
              <a:rPr lang="en-US" sz="2400" dirty="0" smtClean="0">
                <a:solidFill>
                  <a:srgbClr val="000000"/>
                </a:solidFill>
                <a:latin typeface="Calibri"/>
              </a:rPr>
              <a:t>Patient Priorities Aligned Care: Implementation Model</a:t>
            </a:r>
            <a:endParaRPr lang="en-US" sz="2400" dirty="0">
              <a:solidFill>
                <a:srgbClr val="000000"/>
              </a:solidFill>
              <a:latin typeface="Calibri"/>
            </a:endParaRPr>
          </a:p>
        </p:txBody>
      </p:sp>
      <p:sp>
        <p:nvSpPr>
          <p:cNvPr id="3" name="Slide Number Placeholder 2"/>
          <p:cNvSpPr>
            <a:spLocks noGrp="1"/>
          </p:cNvSpPr>
          <p:nvPr>
            <p:ph type="sldNum" sz="quarter" idx="12"/>
          </p:nvPr>
        </p:nvSpPr>
        <p:spPr/>
        <p:txBody>
          <a:bodyPr/>
          <a:lstStyle/>
          <a:p>
            <a:fld id="{BDBF8779-3A28-419E-94F5-3CD1BB2FA649}" type="slidenum">
              <a:rPr lang="en-US" smtClean="0">
                <a:solidFill>
                  <a:srgbClr val="000000"/>
                </a:solidFill>
                <a:latin typeface="Calibri"/>
              </a:rPr>
              <a:pPr/>
              <a:t>27</a:t>
            </a:fld>
            <a:endParaRPr lang="en-US" dirty="0">
              <a:solidFill>
                <a:srgbClr val="000000"/>
              </a:solidFill>
              <a:latin typeface="Calibri"/>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23293925"/>
              </p:ext>
            </p:extLst>
          </p:nvPr>
        </p:nvGraphicFramePr>
        <p:xfrm>
          <a:off x="710782" y="221821"/>
          <a:ext cx="7584919" cy="4381929"/>
        </p:xfrm>
        <a:graphic>
          <a:graphicData uri="http://schemas.openxmlformats.org/presentationml/2006/ole">
            <mc:AlternateContent xmlns:mc="http://schemas.openxmlformats.org/markup-compatibility/2006">
              <mc:Choice xmlns:v="urn:schemas-microsoft-com:vml" Requires="v">
                <p:oleObj spid="_x0000_s1073" name="Document" r:id="rId3" imgW="9588500" imgH="6426200" progId="Word.Document.12">
                  <p:embed/>
                </p:oleObj>
              </mc:Choice>
              <mc:Fallback>
                <p:oleObj name="Document" r:id="rId3" imgW="9588500" imgH="6426200" progId="Word.Document.12">
                  <p:embed/>
                  <p:pic>
                    <p:nvPicPr>
                      <p:cNvPr id="0" name=""/>
                      <p:cNvPicPr/>
                      <p:nvPr/>
                    </p:nvPicPr>
                    <p:blipFill>
                      <a:blip r:embed="rId4"/>
                      <a:stretch>
                        <a:fillRect/>
                      </a:stretch>
                    </p:blipFill>
                    <p:spPr>
                      <a:xfrm>
                        <a:off x="710782" y="221821"/>
                        <a:ext cx="7584919" cy="4381929"/>
                      </a:xfrm>
                      <a:prstGeom prst="rect">
                        <a:avLst/>
                      </a:prstGeom>
                    </p:spPr>
                  </p:pic>
                </p:oleObj>
              </mc:Fallback>
            </mc:AlternateContent>
          </a:graphicData>
        </a:graphic>
      </p:graphicFrame>
    </p:spTree>
    <p:extLst>
      <p:ext uri="{BB962C8B-B14F-4D97-AF65-F5344CB8AC3E}">
        <p14:creationId xmlns:p14="http://schemas.microsoft.com/office/powerpoint/2010/main" val="1311919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49585"/>
            <a:ext cx="7842250" cy="1010840"/>
          </a:xfrm>
          <a:noFill/>
        </p:spPr>
        <p:txBody>
          <a:bodyPr anchor="ctr">
            <a:normAutofit fontScale="90000"/>
          </a:bodyPr>
          <a:lstStyle/>
          <a:p>
            <a:pPr algn="ctr"/>
            <a:r>
              <a:rPr lang="en-US" sz="4900" dirty="0" smtClean="0">
                <a:solidFill>
                  <a:srgbClr val="FFE701"/>
                </a:solidFill>
                <a:latin typeface="Arial" panose="020B0604020202020204" pitchFamily="34" charset="0"/>
                <a:cs typeface="Arial" panose="020B0604020202020204" pitchFamily="34" charset="0"/>
              </a:rPr>
              <a:t/>
            </a:r>
            <a:br>
              <a:rPr lang="en-US" sz="4900" dirty="0" smtClean="0">
                <a:solidFill>
                  <a:srgbClr val="FFE701"/>
                </a:solidFill>
                <a:latin typeface="Arial" panose="020B0604020202020204" pitchFamily="34" charset="0"/>
                <a:cs typeface="Arial" panose="020B0604020202020204" pitchFamily="34" charset="0"/>
              </a:rPr>
            </a:br>
            <a:r>
              <a:rPr lang="en-US" sz="4900" dirty="0" smtClean="0">
                <a:solidFill>
                  <a:schemeClr val="accent1"/>
                </a:solidFill>
                <a:latin typeface="Arial" panose="020B0604020202020204" pitchFamily="34" charset="0"/>
                <a:cs typeface="Arial" panose="020B0604020202020204" pitchFamily="34" charset="0"/>
              </a:rPr>
              <a:t>Getting Ready </a:t>
            </a:r>
            <a:r>
              <a:rPr lang="en-US" sz="4900" dirty="0">
                <a:solidFill>
                  <a:schemeClr val="accent1"/>
                </a:solidFill>
                <a:latin typeface="Arial" panose="020B0604020202020204" pitchFamily="34" charset="0"/>
                <a:cs typeface="Arial" panose="020B0604020202020204" pitchFamily="34" charset="0"/>
              </a:rPr>
              <a:t>for Patient Priority </a:t>
            </a:r>
            <a:r>
              <a:rPr lang="en-US" sz="4900" dirty="0" smtClean="0">
                <a:solidFill>
                  <a:schemeClr val="accent1"/>
                </a:solidFill>
                <a:latin typeface="Arial" panose="020B0604020202020204" pitchFamily="34" charset="0"/>
                <a:cs typeface="Arial" panose="020B0604020202020204" pitchFamily="34" charset="0"/>
              </a:rPr>
              <a:t>Care</a:t>
            </a:r>
            <a:r>
              <a:rPr lang="en-US" sz="4900" dirty="0" smtClean="0">
                <a:solidFill>
                  <a:srgbClr val="663399"/>
                </a:solidFill>
                <a:latin typeface="Arial" panose="020B0604020202020204" pitchFamily="34" charset="0"/>
                <a:cs typeface="Arial" panose="020B0604020202020204" pitchFamily="34" charset="0"/>
              </a:rPr>
              <a:t/>
            </a:r>
            <a:br>
              <a:rPr lang="en-US" sz="4900" dirty="0" smtClean="0">
                <a:solidFill>
                  <a:srgbClr val="663399"/>
                </a:solidFill>
                <a:latin typeface="Arial" panose="020B0604020202020204" pitchFamily="34" charset="0"/>
                <a:cs typeface="Arial" panose="020B0604020202020204" pitchFamily="34" charset="0"/>
              </a:rPr>
            </a:br>
            <a:r>
              <a:rPr lang="en-US" sz="4900" dirty="0">
                <a:solidFill>
                  <a:srgbClr val="663399"/>
                </a:solidFill>
                <a:latin typeface="Arial" panose="020B0604020202020204" pitchFamily="34" charset="0"/>
                <a:cs typeface="Arial" panose="020B0604020202020204" pitchFamily="34" charset="0"/>
              </a:rPr>
              <a:t/>
            </a:r>
            <a:br>
              <a:rPr lang="en-US" sz="4900" dirty="0">
                <a:solidFill>
                  <a:srgbClr val="663399"/>
                </a:solidFill>
                <a:latin typeface="Arial" panose="020B0604020202020204" pitchFamily="34" charset="0"/>
                <a:cs typeface="Arial" panose="020B0604020202020204" pitchFamily="34" charset="0"/>
              </a:rPr>
            </a:br>
            <a:r>
              <a:rPr lang="en-US" sz="4900" dirty="0" smtClean="0">
                <a:solidFill>
                  <a:srgbClr val="050505"/>
                </a:solidFill>
                <a:latin typeface="Arial" panose="020B0604020202020204" pitchFamily="34" charset="0"/>
                <a:cs typeface="Arial" panose="020B0604020202020204" pitchFamily="34" charset="0"/>
              </a:rPr>
              <a:t>PCORI Engagement Award</a:t>
            </a:r>
            <a:r>
              <a:rPr lang="en-US" sz="4000" dirty="0">
                <a:solidFill>
                  <a:srgbClr val="050505"/>
                </a:solidFill>
                <a:latin typeface="Arial" panose="020B0604020202020204" pitchFamily="34" charset="0"/>
                <a:cs typeface="Arial" panose="020B0604020202020204" pitchFamily="34" charset="0"/>
              </a:rPr>
              <a:t/>
            </a:r>
            <a:br>
              <a:rPr lang="en-US" sz="4000" dirty="0">
                <a:solidFill>
                  <a:srgbClr val="050505"/>
                </a:solidFill>
                <a:latin typeface="Arial" panose="020B0604020202020204" pitchFamily="34" charset="0"/>
                <a:cs typeface="Arial" panose="020B0604020202020204" pitchFamily="34" charset="0"/>
              </a:rPr>
            </a:br>
            <a:endParaRPr lang="en-US" sz="4000" dirty="0">
              <a:solidFill>
                <a:srgbClr val="050505"/>
              </a:solidFill>
              <a:latin typeface="Arial" panose="020B0604020202020204" pitchFamily="34" charset="0"/>
              <a:cs typeface="Arial" panose="020B0604020202020204"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t="10883"/>
          <a:stretch/>
        </p:blipFill>
        <p:spPr bwMode="auto">
          <a:xfrm>
            <a:off x="3181847" y="0"/>
            <a:ext cx="2039303" cy="694373"/>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t="-5887"/>
          <a:stretch/>
        </p:blipFill>
        <p:spPr bwMode="auto">
          <a:xfrm>
            <a:off x="5855292" y="376926"/>
            <a:ext cx="1840908" cy="769684"/>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1143019" y="294661"/>
            <a:ext cx="1588169" cy="799423"/>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3319189" y="799422"/>
            <a:ext cx="1635895" cy="555245"/>
          </a:xfrm>
          <a:prstGeom prst="rect">
            <a:avLst/>
          </a:prstGeom>
        </p:spPr>
      </p:pic>
    </p:spTree>
    <p:extLst>
      <p:ext uri="{BB962C8B-B14F-4D97-AF65-F5344CB8AC3E}">
        <p14:creationId xmlns:p14="http://schemas.microsoft.com/office/powerpoint/2010/main" val="253465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8016"/>
            <a:ext cx="7550574" cy="802243"/>
          </a:xfrm>
        </p:spPr>
        <p:txBody>
          <a:bodyPr>
            <a:normAutofit/>
          </a:bodyPr>
          <a:lstStyle/>
          <a:p>
            <a:pPr algn="ctr"/>
            <a:r>
              <a:rPr lang="en-US" sz="2800" dirty="0">
                <a:solidFill>
                  <a:schemeClr val="accent1">
                    <a:lumMod val="75000"/>
                  </a:schemeClr>
                </a:solidFill>
                <a:latin typeface="+mn-lt"/>
              </a:rPr>
              <a:t>Patient Priority Care Research Agenda and Community: Specific </a:t>
            </a:r>
            <a:r>
              <a:rPr lang="en-US" sz="2800" dirty="0" smtClean="0">
                <a:solidFill>
                  <a:schemeClr val="accent1">
                    <a:lumMod val="75000"/>
                  </a:schemeClr>
                </a:solidFill>
                <a:latin typeface="+mn-lt"/>
              </a:rPr>
              <a:t>Aims</a:t>
            </a:r>
            <a:endParaRPr lang="en-US" sz="2800" dirty="0">
              <a:solidFill>
                <a:schemeClr val="accent1">
                  <a:lumMod val="75000"/>
                </a:schemeClr>
              </a:solidFill>
              <a:latin typeface="+mn-lt"/>
            </a:endParaRPr>
          </a:p>
        </p:txBody>
      </p:sp>
      <p:sp>
        <p:nvSpPr>
          <p:cNvPr id="3" name="Content Placeholder 2"/>
          <p:cNvSpPr>
            <a:spLocks noGrp="1"/>
          </p:cNvSpPr>
          <p:nvPr>
            <p:ph sz="quarter" idx="14"/>
          </p:nvPr>
        </p:nvSpPr>
        <p:spPr>
          <a:xfrm>
            <a:off x="521547" y="1190954"/>
            <a:ext cx="8195733" cy="3515317"/>
          </a:xfrm>
        </p:spPr>
        <p:txBody>
          <a:bodyPr>
            <a:noAutofit/>
          </a:bodyPr>
          <a:lstStyle/>
          <a:p>
            <a:pPr marL="342900" lvl="0" indent="-342900">
              <a:lnSpc>
                <a:spcPct val="100000"/>
              </a:lnSpc>
              <a:spcBef>
                <a:spcPts val="600"/>
              </a:spcBef>
              <a:buFont typeface="+mj-lt"/>
              <a:buAutoNum type="arabicPeriod"/>
            </a:pPr>
            <a:r>
              <a:rPr lang="en-US" sz="2000" dirty="0" smtClean="0">
                <a:solidFill>
                  <a:schemeClr val="tx1"/>
                </a:solidFill>
              </a:rPr>
              <a:t>Design </a:t>
            </a:r>
            <a:r>
              <a:rPr lang="en-US" sz="2000" dirty="0">
                <a:solidFill>
                  <a:schemeClr val="tx1"/>
                </a:solidFill>
              </a:rPr>
              <a:t>a research agenda in patient centered outcomes research (PCOR) and comparative effectiveness research (CER) </a:t>
            </a:r>
            <a:endParaRPr lang="en-US" sz="2000" dirty="0" smtClean="0">
              <a:solidFill>
                <a:schemeClr val="tx1"/>
              </a:solidFill>
            </a:endParaRPr>
          </a:p>
          <a:p>
            <a:pPr marL="845820" lvl="1" indent="-342900">
              <a:lnSpc>
                <a:spcPct val="100000"/>
              </a:lnSpc>
              <a:spcBef>
                <a:spcPts val="600"/>
              </a:spcBef>
              <a:buFont typeface="+mj-lt"/>
              <a:buAutoNum type="arabicPeriod"/>
            </a:pPr>
            <a:r>
              <a:rPr lang="en-US" sz="2000" dirty="0" smtClean="0">
                <a:solidFill>
                  <a:schemeClr val="tx1"/>
                </a:solidFill>
              </a:rPr>
              <a:t>focuses </a:t>
            </a:r>
            <a:r>
              <a:rPr lang="en-US" sz="2000" dirty="0">
                <a:solidFill>
                  <a:schemeClr val="tx1"/>
                </a:solidFill>
              </a:rPr>
              <a:t>specifically on translating disease specific care into </a:t>
            </a:r>
            <a:r>
              <a:rPr lang="en-US" sz="2000" dirty="0" smtClean="0">
                <a:solidFill>
                  <a:schemeClr val="tx1"/>
                </a:solidFill>
              </a:rPr>
              <a:t>patient priorities care. </a:t>
            </a:r>
          </a:p>
          <a:p>
            <a:pPr marL="342900" lvl="0" indent="-342900">
              <a:lnSpc>
                <a:spcPct val="100000"/>
              </a:lnSpc>
              <a:spcBef>
                <a:spcPts val="600"/>
              </a:spcBef>
              <a:buFont typeface="+mj-lt"/>
              <a:buAutoNum type="arabicPeriod"/>
            </a:pPr>
            <a:r>
              <a:rPr lang="en-US" sz="2000" dirty="0" smtClean="0">
                <a:solidFill>
                  <a:schemeClr val="tx1"/>
                </a:solidFill>
              </a:rPr>
              <a:t>Begin </a:t>
            </a:r>
            <a:r>
              <a:rPr lang="en-US" sz="2000" dirty="0">
                <a:solidFill>
                  <a:schemeClr val="tx1"/>
                </a:solidFill>
              </a:rPr>
              <a:t>the alignment of primary and specialty care around patients health outcomes goals and preferences with primary care and </a:t>
            </a:r>
            <a:r>
              <a:rPr lang="en-US" sz="2000" dirty="0" smtClean="0">
                <a:solidFill>
                  <a:schemeClr val="tx1"/>
                </a:solidFill>
              </a:rPr>
              <a:t>cardiology;  engage surgery as the next specialty</a:t>
            </a:r>
          </a:p>
          <a:p>
            <a:pPr marL="342900" lvl="0" indent="-342900">
              <a:lnSpc>
                <a:spcPct val="100000"/>
              </a:lnSpc>
              <a:spcBef>
                <a:spcPts val="600"/>
              </a:spcBef>
              <a:buFont typeface="+mj-lt"/>
              <a:buAutoNum type="arabicPeriod"/>
            </a:pPr>
            <a:r>
              <a:rPr lang="en-US" sz="2000" dirty="0" smtClean="0">
                <a:solidFill>
                  <a:schemeClr val="tx1"/>
                </a:solidFill>
              </a:rPr>
              <a:t>Develop </a:t>
            </a:r>
            <a:r>
              <a:rPr lang="en-US" sz="2000" dirty="0">
                <a:solidFill>
                  <a:schemeClr val="tx1"/>
                </a:solidFill>
              </a:rPr>
              <a:t>a nationwide research network that includes patients, caregivers, clinicians, researchers and healthcare systems to implement and evaluate Patient Priority Care</a:t>
            </a:r>
            <a:r>
              <a:rPr lang="en-US" sz="2000" dirty="0" smtClean="0">
                <a:solidFill>
                  <a:schemeClr val="tx1"/>
                </a:solidFill>
              </a:rPr>
              <a:t>.</a:t>
            </a:r>
            <a:endParaRPr lang="en-US" sz="2000" dirty="0">
              <a:solidFill>
                <a:schemeClr val="tx1"/>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70716" y="4605867"/>
            <a:ext cx="1329478" cy="449749"/>
          </a:xfrm>
          <a:prstGeom prst="rect">
            <a:avLst/>
          </a:prstGeom>
        </p:spPr>
      </p:pic>
      <p:pic>
        <p:nvPicPr>
          <p:cNvPr id="8" name="Picture 7"/>
          <p:cNvPicPr/>
          <p:nvPr/>
        </p:nvPicPr>
        <p:blipFill rotWithShape="1">
          <a:blip r:embed="rId3" cstate="print">
            <a:extLst>
              <a:ext uri="{28A0092B-C50C-407E-A947-70E740481C1C}">
                <a14:useLocalDpi xmlns:a14="http://schemas.microsoft.com/office/drawing/2010/main" val="0"/>
              </a:ext>
            </a:extLst>
          </a:blip>
          <a:srcRect t="-5887"/>
          <a:stretch/>
        </p:blipFill>
        <p:spPr bwMode="auto">
          <a:xfrm>
            <a:off x="2330136" y="4595449"/>
            <a:ext cx="1766038" cy="438883"/>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878796" y="4648201"/>
            <a:ext cx="1539979" cy="366258"/>
          </a:xfrm>
          <a:prstGeom prst="rect">
            <a:avLst/>
          </a:prstGeom>
        </p:spPr>
      </p:pic>
    </p:spTree>
    <p:extLst>
      <p:ext uri="{BB962C8B-B14F-4D97-AF65-F5344CB8AC3E}">
        <p14:creationId xmlns:p14="http://schemas.microsoft.com/office/powerpoint/2010/main" val="2356037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8016"/>
            <a:ext cx="7916333" cy="802243"/>
          </a:xfrm>
        </p:spPr>
        <p:txBody>
          <a:bodyPr>
            <a:normAutofit/>
          </a:bodyPr>
          <a:lstStyle/>
          <a:p>
            <a:pPr algn="ctr"/>
            <a:r>
              <a:rPr lang="en-US" sz="3800">
                <a:latin typeface="+mn-lt"/>
              </a:rPr>
              <a:t>Goals of this Presentation</a:t>
            </a:r>
          </a:p>
        </p:txBody>
      </p:sp>
      <p:sp>
        <p:nvSpPr>
          <p:cNvPr id="3" name="Content Placeholder 2"/>
          <p:cNvSpPr>
            <a:spLocks noGrp="1"/>
          </p:cNvSpPr>
          <p:nvPr>
            <p:ph sz="quarter" idx="14"/>
          </p:nvPr>
        </p:nvSpPr>
        <p:spPr>
          <a:xfrm>
            <a:off x="521547" y="1022774"/>
            <a:ext cx="8222826" cy="3683498"/>
          </a:xfrm>
        </p:spPr>
        <p:txBody>
          <a:bodyPr>
            <a:normAutofit/>
          </a:bodyPr>
          <a:lstStyle/>
          <a:p>
            <a:pPr marL="457200" indent="-457200">
              <a:lnSpc>
                <a:spcPct val="120000"/>
              </a:lnSpc>
              <a:spcBef>
                <a:spcPts val="600"/>
              </a:spcBef>
              <a:buSzPct val="55000"/>
              <a:buFont typeface="Arial"/>
              <a:buChar char="•"/>
            </a:pPr>
            <a:r>
              <a:rPr lang="en-US" sz="2800" dirty="0" smtClean="0">
                <a:solidFill>
                  <a:srgbClr val="050505"/>
                </a:solidFill>
              </a:rPr>
              <a:t>Introduce Patient Priorities Aligned Care</a:t>
            </a:r>
          </a:p>
          <a:p>
            <a:pPr>
              <a:lnSpc>
                <a:spcPct val="120000"/>
              </a:lnSpc>
              <a:spcBef>
                <a:spcPts val="600"/>
              </a:spcBef>
              <a:buSzPct val="55000"/>
            </a:pPr>
            <a:r>
              <a:rPr lang="en-US" sz="2800" dirty="0">
                <a:solidFill>
                  <a:srgbClr val="050505"/>
                </a:solidFill>
              </a:rPr>
              <a:t>	</a:t>
            </a:r>
            <a:r>
              <a:rPr lang="en-US" sz="2800" dirty="0" smtClean="0">
                <a:solidFill>
                  <a:srgbClr val="050505"/>
                </a:solidFill>
              </a:rPr>
              <a:t>	Development</a:t>
            </a:r>
          </a:p>
          <a:p>
            <a:pPr>
              <a:lnSpc>
                <a:spcPct val="120000"/>
              </a:lnSpc>
              <a:spcBef>
                <a:spcPts val="600"/>
              </a:spcBef>
              <a:buSzPct val="55000"/>
            </a:pPr>
            <a:r>
              <a:rPr lang="en-US" sz="2800" dirty="0">
                <a:solidFill>
                  <a:srgbClr val="050505"/>
                </a:solidFill>
              </a:rPr>
              <a:t>	</a:t>
            </a:r>
            <a:r>
              <a:rPr lang="en-US" sz="2800" dirty="0" smtClean="0">
                <a:solidFill>
                  <a:srgbClr val="050505"/>
                </a:solidFill>
              </a:rPr>
              <a:t>	Making it happen</a:t>
            </a:r>
          </a:p>
          <a:p>
            <a:pPr algn="ctr">
              <a:lnSpc>
                <a:spcPct val="120000"/>
              </a:lnSpc>
              <a:spcBef>
                <a:spcPts val="600"/>
              </a:spcBef>
              <a:buSzPct val="55000"/>
            </a:pPr>
            <a:endParaRPr lang="en-US" sz="2800" dirty="0">
              <a:solidFill>
                <a:schemeClr val="accent1"/>
              </a:solidFill>
            </a:endParaRPr>
          </a:p>
          <a:p>
            <a:pPr>
              <a:lnSpc>
                <a:spcPct val="120000"/>
              </a:lnSpc>
              <a:spcBef>
                <a:spcPts val="600"/>
              </a:spcBef>
            </a:pPr>
            <a:endParaRPr lang="en-US" dirty="0"/>
          </a:p>
        </p:txBody>
      </p:sp>
    </p:spTree>
    <p:extLst>
      <p:ext uri="{BB962C8B-B14F-4D97-AF65-F5344CB8AC3E}">
        <p14:creationId xmlns:p14="http://schemas.microsoft.com/office/powerpoint/2010/main" val="2262388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8016"/>
            <a:ext cx="8692662" cy="802243"/>
          </a:xfrm>
        </p:spPr>
        <p:txBody>
          <a:bodyPr>
            <a:noAutofit/>
          </a:bodyPr>
          <a:lstStyle/>
          <a:p>
            <a:pPr algn="ctr"/>
            <a:r>
              <a:rPr lang="en-US" dirty="0">
                <a:latin typeface="+mn-lt"/>
              </a:rPr>
              <a:t>Patient Priority Aligned Care Research Agenda Community</a:t>
            </a:r>
            <a:br>
              <a:rPr lang="en-US" dirty="0">
                <a:latin typeface="+mn-lt"/>
              </a:rPr>
            </a:br>
            <a:endParaRPr lang="en-US" dirty="0">
              <a:latin typeface="+mn-lt"/>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31"/>
          <a:stretch/>
        </p:blipFill>
        <p:spPr bwMode="auto">
          <a:xfrm>
            <a:off x="2174631" y="827748"/>
            <a:ext cx="4636478" cy="409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82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07" y="348016"/>
            <a:ext cx="8207566" cy="654519"/>
          </a:xfrm>
        </p:spPr>
        <p:txBody>
          <a:bodyPr>
            <a:noAutofit/>
          </a:bodyPr>
          <a:lstStyle/>
          <a:p>
            <a:pPr algn="ctr"/>
            <a:r>
              <a:rPr lang="en-US" sz="2800" b="0" dirty="0" smtClean="0">
                <a:solidFill>
                  <a:schemeClr val="accent1">
                    <a:lumMod val="75000"/>
                  </a:schemeClr>
                </a:solidFill>
                <a:latin typeface="+mn-lt"/>
              </a:rPr>
              <a:t>Research Themes from the Consensus Conference</a:t>
            </a:r>
            <a:endParaRPr lang="en-US" sz="2800" b="0" dirty="0">
              <a:solidFill>
                <a:schemeClr val="accent1">
                  <a:lumMod val="75000"/>
                </a:schemeClr>
              </a:solidFill>
              <a:latin typeface="+mn-lt"/>
            </a:endParaRPr>
          </a:p>
        </p:txBody>
      </p:sp>
      <p:sp>
        <p:nvSpPr>
          <p:cNvPr id="3" name="Content Placeholder 2"/>
          <p:cNvSpPr>
            <a:spLocks noGrp="1"/>
          </p:cNvSpPr>
          <p:nvPr>
            <p:ph sz="quarter" idx="14"/>
          </p:nvPr>
        </p:nvSpPr>
        <p:spPr>
          <a:xfrm>
            <a:off x="396607" y="1024088"/>
            <a:ext cx="8012852" cy="3515317"/>
          </a:xfrm>
        </p:spPr>
        <p:txBody>
          <a:bodyPr>
            <a:normAutofit fontScale="85000" lnSpcReduction="10000"/>
          </a:bodyPr>
          <a:lstStyle/>
          <a:p>
            <a:pPr marL="342900" indent="-342900">
              <a:lnSpc>
                <a:spcPct val="120000"/>
              </a:lnSpc>
              <a:spcBef>
                <a:spcPts val="600"/>
              </a:spcBef>
              <a:buFont typeface="Arial" pitchFamily="34" charset="0"/>
              <a:buChar char="•"/>
            </a:pPr>
            <a:r>
              <a:rPr lang="en-US" sz="2200" dirty="0" smtClean="0">
                <a:solidFill>
                  <a:srgbClr val="2D2D2D"/>
                </a:solidFill>
              </a:rPr>
              <a:t>What outcomes do we want from PPC and how do we measure them?</a:t>
            </a:r>
          </a:p>
          <a:p>
            <a:pPr marL="342900" indent="-342900">
              <a:lnSpc>
                <a:spcPct val="120000"/>
              </a:lnSpc>
              <a:spcBef>
                <a:spcPts val="600"/>
              </a:spcBef>
              <a:buFont typeface="Arial" pitchFamily="34" charset="0"/>
              <a:buChar char="•"/>
            </a:pPr>
            <a:r>
              <a:rPr lang="en-US" sz="2200" dirty="0" smtClean="0">
                <a:solidFill>
                  <a:srgbClr val="2D2D2D"/>
                </a:solidFill>
              </a:rPr>
              <a:t>How do we communicate tradeoffs and uncertainly for Patients and Providers?</a:t>
            </a:r>
          </a:p>
          <a:p>
            <a:pPr marL="342900" indent="-342900">
              <a:lnSpc>
                <a:spcPct val="120000"/>
              </a:lnSpc>
              <a:spcBef>
                <a:spcPts val="600"/>
              </a:spcBef>
              <a:buFont typeface="Arial" pitchFamily="34" charset="0"/>
              <a:buChar char="•"/>
            </a:pPr>
            <a:r>
              <a:rPr lang="en-US" sz="2200" dirty="0" smtClean="0">
                <a:solidFill>
                  <a:srgbClr val="2D2D2D"/>
                </a:solidFill>
              </a:rPr>
              <a:t>Who is the best person to help patients and caregivers construct priorities and preferences?</a:t>
            </a:r>
          </a:p>
          <a:p>
            <a:pPr marL="342900" indent="-342900">
              <a:lnSpc>
                <a:spcPct val="120000"/>
              </a:lnSpc>
              <a:spcBef>
                <a:spcPts val="600"/>
              </a:spcBef>
              <a:buFont typeface="Arial" pitchFamily="34" charset="0"/>
              <a:buChar char="•"/>
            </a:pPr>
            <a:r>
              <a:rPr lang="en-US" sz="2200" dirty="0" smtClean="0">
                <a:solidFill>
                  <a:srgbClr val="2D2D2D"/>
                </a:solidFill>
              </a:rPr>
              <a:t>How can we incentivize providers to deliver Patient Priorities Aligned </a:t>
            </a:r>
            <a:r>
              <a:rPr lang="en-US" sz="2200" dirty="0">
                <a:solidFill>
                  <a:srgbClr val="2D2D2D"/>
                </a:solidFill>
              </a:rPr>
              <a:t>C</a:t>
            </a:r>
            <a:r>
              <a:rPr lang="en-US" sz="2200" dirty="0" smtClean="0">
                <a:solidFill>
                  <a:srgbClr val="2D2D2D"/>
                </a:solidFill>
              </a:rPr>
              <a:t>are?</a:t>
            </a:r>
          </a:p>
          <a:p>
            <a:pPr marL="342900" indent="-342900">
              <a:lnSpc>
                <a:spcPct val="120000"/>
              </a:lnSpc>
              <a:spcBef>
                <a:spcPts val="600"/>
              </a:spcBef>
              <a:buFont typeface="Arial" pitchFamily="34" charset="0"/>
              <a:buChar char="•"/>
            </a:pPr>
            <a:r>
              <a:rPr lang="en-US" sz="2200" dirty="0" smtClean="0">
                <a:solidFill>
                  <a:srgbClr val="2D2D2D"/>
                </a:solidFill>
              </a:rPr>
              <a:t>What HIT/EHR tools can best assist with communication of patient priorities and preferences among different providers and also with patients and caregivers?</a:t>
            </a:r>
          </a:p>
          <a:p>
            <a:pPr marL="342900" indent="-342900">
              <a:lnSpc>
                <a:spcPct val="120000"/>
              </a:lnSpc>
              <a:spcBef>
                <a:spcPts val="600"/>
              </a:spcBef>
              <a:buFont typeface="Arial" pitchFamily="34" charset="0"/>
              <a:buChar char="•"/>
            </a:pPr>
            <a:endParaRPr lang="en-US" sz="2400" dirty="0">
              <a:solidFill>
                <a:srgbClr val="2D2D2D"/>
              </a:solidFill>
            </a:endParaRPr>
          </a:p>
        </p:txBody>
      </p:sp>
    </p:spTree>
    <p:extLst>
      <p:ext uri="{BB962C8B-B14F-4D97-AF65-F5344CB8AC3E}">
        <p14:creationId xmlns:p14="http://schemas.microsoft.com/office/powerpoint/2010/main" val="3599686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40"/>
            <a:ext cx="8011160" cy="802243"/>
          </a:xfrm>
        </p:spPr>
        <p:txBody>
          <a:bodyPr>
            <a:normAutofit/>
          </a:bodyPr>
          <a:lstStyle/>
          <a:p>
            <a:pPr algn="ctr"/>
            <a:r>
              <a:rPr lang="en-US" sz="3200" dirty="0">
                <a:latin typeface="+mn-lt"/>
              </a:rPr>
              <a:t>Patient </a:t>
            </a:r>
            <a:r>
              <a:rPr lang="en-US" sz="3200" dirty="0" smtClean="0">
                <a:latin typeface="+mn-lt"/>
              </a:rPr>
              <a:t>Priorities </a:t>
            </a:r>
            <a:r>
              <a:rPr lang="en-US" sz="3200" dirty="0">
                <a:latin typeface="+mn-lt"/>
              </a:rPr>
              <a:t>Care Publications</a:t>
            </a:r>
          </a:p>
        </p:txBody>
      </p:sp>
      <p:sp>
        <p:nvSpPr>
          <p:cNvPr id="3" name="Content Placeholder 2"/>
          <p:cNvSpPr>
            <a:spLocks noGrp="1"/>
          </p:cNvSpPr>
          <p:nvPr>
            <p:ph sz="quarter" idx="14"/>
          </p:nvPr>
        </p:nvSpPr>
        <p:spPr>
          <a:xfrm>
            <a:off x="325120" y="773470"/>
            <a:ext cx="8371840" cy="3873151"/>
          </a:xfrm>
        </p:spPr>
        <p:txBody>
          <a:bodyPr>
            <a:noAutofit/>
          </a:bodyPr>
          <a:lstStyle/>
          <a:p>
            <a:pPr marL="342900" lvl="0" indent="-342900">
              <a:lnSpc>
                <a:spcPct val="100000"/>
              </a:lnSpc>
              <a:spcBef>
                <a:spcPts val="600"/>
              </a:spcBef>
              <a:buFont typeface="Arial" pitchFamily="34" charset="0"/>
              <a:buChar char="•"/>
            </a:pPr>
            <a:r>
              <a:rPr lang="en-US" sz="1800" dirty="0" err="1" smtClean="0">
                <a:solidFill>
                  <a:schemeClr val="tx1"/>
                </a:solidFill>
              </a:rPr>
              <a:t>Tinetti</a:t>
            </a:r>
            <a:r>
              <a:rPr lang="en-US" sz="1800" dirty="0" smtClean="0">
                <a:solidFill>
                  <a:schemeClr val="tx1"/>
                </a:solidFill>
              </a:rPr>
              <a:t> </a:t>
            </a:r>
            <a:r>
              <a:rPr lang="en-US" sz="1800" dirty="0">
                <a:solidFill>
                  <a:schemeClr val="tx1"/>
                </a:solidFill>
              </a:rPr>
              <a:t>ME, Esterson J, Ferris R, Posner P, Blaum CS. Patient Priority-Directed Decision Making and Care for Older Adults with Multiple Chronic Conditions. </a:t>
            </a:r>
            <a:r>
              <a:rPr lang="en-US" sz="1800" dirty="0" err="1">
                <a:solidFill>
                  <a:schemeClr val="tx1"/>
                </a:solidFill>
              </a:rPr>
              <a:t>Clin</a:t>
            </a:r>
            <a:r>
              <a:rPr lang="en-US" sz="1800" dirty="0">
                <a:solidFill>
                  <a:schemeClr val="tx1"/>
                </a:solidFill>
              </a:rPr>
              <a:t> </a:t>
            </a:r>
            <a:r>
              <a:rPr lang="en-US" sz="1800" dirty="0" err="1">
                <a:solidFill>
                  <a:schemeClr val="tx1"/>
                </a:solidFill>
              </a:rPr>
              <a:t>Geriatr</a:t>
            </a:r>
            <a:r>
              <a:rPr lang="en-US" sz="1800" dirty="0">
                <a:solidFill>
                  <a:schemeClr val="tx1"/>
                </a:solidFill>
              </a:rPr>
              <a:t> Med. 2016; 32(2):261-75</a:t>
            </a:r>
          </a:p>
          <a:p>
            <a:pPr marL="342900" lvl="0" indent="-342900">
              <a:lnSpc>
                <a:spcPct val="100000"/>
              </a:lnSpc>
              <a:spcBef>
                <a:spcPts val="600"/>
              </a:spcBef>
              <a:buFont typeface="Arial" pitchFamily="34" charset="0"/>
              <a:buChar char="•"/>
            </a:pPr>
            <a:r>
              <a:rPr lang="en-US" sz="1800" dirty="0" err="1" smtClean="0">
                <a:solidFill>
                  <a:schemeClr val="tx1"/>
                </a:solidFill>
              </a:rPr>
              <a:t>Tinetti</a:t>
            </a:r>
            <a:r>
              <a:rPr lang="en-US" sz="1800" dirty="0" smtClean="0">
                <a:solidFill>
                  <a:schemeClr val="tx1"/>
                </a:solidFill>
              </a:rPr>
              <a:t> </a:t>
            </a:r>
            <a:r>
              <a:rPr lang="en-US" sz="1800" dirty="0">
                <a:solidFill>
                  <a:schemeClr val="tx1"/>
                </a:solidFill>
              </a:rPr>
              <a:t>ME, </a:t>
            </a:r>
            <a:r>
              <a:rPr lang="en-US" sz="1800" dirty="0" err="1">
                <a:solidFill>
                  <a:schemeClr val="tx1"/>
                </a:solidFill>
              </a:rPr>
              <a:t>Naik</a:t>
            </a:r>
            <a:r>
              <a:rPr lang="en-US" sz="1800" dirty="0">
                <a:solidFill>
                  <a:schemeClr val="tx1"/>
                </a:solidFill>
              </a:rPr>
              <a:t> AD, Dodson JA. Moving From Disease-Centered to Patient Goals–Directed Care for Patients With Multiple Chronic Conditions: Patient Value-Based Care. JAMA </a:t>
            </a:r>
            <a:r>
              <a:rPr lang="en-US" sz="1800" dirty="0" err="1">
                <a:solidFill>
                  <a:schemeClr val="tx1"/>
                </a:solidFill>
              </a:rPr>
              <a:t>Cardiol</a:t>
            </a:r>
            <a:r>
              <a:rPr lang="en-US" sz="1800" dirty="0">
                <a:solidFill>
                  <a:schemeClr val="tx1"/>
                </a:solidFill>
              </a:rPr>
              <a:t>. 2016;1(1):9-10</a:t>
            </a:r>
            <a:r>
              <a:rPr lang="en-US" sz="1800" dirty="0" smtClean="0">
                <a:solidFill>
                  <a:schemeClr val="tx1"/>
                </a:solidFill>
              </a:rPr>
              <a:t>.</a:t>
            </a:r>
          </a:p>
          <a:p>
            <a:pPr marL="342900" lvl="0" indent="-342900">
              <a:lnSpc>
                <a:spcPct val="100000"/>
              </a:lnSpc>
              <a:spcBef>
                <a:spcPts val="600"/>
              </a:spcBef>
              <a:buFont typeface="Arial" pitchFamily="34" charset="0"/>
              <a:buChar char="•"/>
            </a:pPr>
            <a:r>
              <a:rPr lang="en-US" sz="1800" dirty="0">
                <a:solidFill>
                  <a:schemeClr val="tx1"/>
                </a:solidFill>
              </a:rPr>
              <a:t>Ferris R, Blaum C, Kiwak E, Austin J, Esterson J, </a:t>
            </a:r>
            <a:r>
              <a:rPr lang="en-US" sz="1800" dirty="0" err="1">
                <a:solidFill>
                  <a:schemeClr val="tx1"/>
                </a:solidFill>
              </a:rPr>
              <a:t>Harkless</a:t>
            </a:r>
            <a:r>
              <a:rPr lang="en-US" sz="1800" dirty="0">
                <a:solidFill>
                  <a:schemeClr val="tx1"/>
                </a:solidFill>
              </a:rPr>
              <a:t> G, </a:t>
            </a:r>
            <a:r>
              <a:rPr lang="en-US" sz="1800" dirty="0" err="1">
                <a:solidFill>
                  <a:schemeClr val="tx1"/>
                </a:solidFill>
              </a:rPr>
              <a:t>Oftedahl</a:t>
            </a:r>
            <a:r>
              <a:rPr lang="en-US" sz="1800" dirty="0">
                <a:solidFill>
                  <a:schemeClr val="tx1"/>
                </a:solidFill>
              </a:rPr>
              <a:t> G, </a:t>
            </a:r>
            <a:r>
              <a:rPr lang="en-US" sz="1800" dirty="0" err="1">
                <a:solidFill>
                  <a:schemeClr val="tx1"/>
                </a:solidFill>
              </a:rPr>
              <a:t>Parchman</a:t>
            </a:r>
            <a:r>
              <a:rPr lang="en-US" sz="1800" dirty="0">
                <a:solidFill>
                  <a:schemeClr val="tx1"/>
                </a:solidFill>
              </a:rPr>
              <a:t> M, Van Ness PH, </a:t>
            </a:r>
            <a:r>
              <a:rPr lang="en-US" sz="1800" dirty="0" err="1">
                <a:solidFill>
                  <a:schemeClr val="tx1"/>
                </a:solidFill>
              </a:rPr>
              <a:t>Tinetti</a:t>
            </a:r>
            <a:r>
              <a:rPr lang="en-US" sz="1800" dirty="0">
                <a:solidFill>
                  <a:schemeClr val="tx1"/>
                </a:solidFill>
              </a:rPr>
              <a:t> ME. Perspectives of Patients, Clinicians, and Health System Leaders on Changes Needed to Improve the Health Care and Outcomes of Older Adults With Multiple Chronic Conditions. Journal of Aging and Health. 2017 Feb 1:0898264317691166</a:t>
            </a:r>
            <a:r>
              <a:rPr lang="en-US" sz="1800" dirty="0" smtClean="0">
                <a:solidFill>
                  <a:schemeClr val="tx1"/>
                </a:solidFill>
              </a:rPr>
              <a:t>.</a:t>
            </a:r>
          </a:p>
          <a:p>
            <a:pPr marL="342900" lvl="0" indent="-342900">
              <a:lnSpc>
                <a:spcPct val="100000"/>
              </a:lnSpc>
              <a:spcBef>
                <a:spcPts val="600"/>
              </a:spcBef>
              <a:buFont typeface="Arial" pitchFamily="34" charset="0"/>
              <a:buChar char="•"/>
            </a:pPr>
            <a:r>
              <a:rPr lang="en-US" sz="1800" dirty="0" smtClean="0">
                <a:solidFill>
                  <a:schemeClr val="tx1"/>
                </a:solidFill>
              </a:rPr>
              <a:t>Development </a:t>
            </a:r>
            <a:r>
              <a:rPr lang="en-US" sz="1800" dirty="0">
                <a:solidFill>
                  <a:schemeClr val="tx1"/>
                </a:solidFill>
              </a:rPr>
              <a:t>of a clinical process for eliciting older adults’ health outcome goals and care preferences </a:t>
            </a:r>
            <a:r>
              <a:rPr lang="en-US" sz="1800" dirty="0" smtClean="0">
                <a:solidFill>
                  <a:schemeClr val="tx1"/>
                </a:solidFill>
              </a:rPr>
              <a:t>(In </a:t>
            </a:r>
            <a:r>
              <a:rPr lang="en-US" sz="1800" dirty="0">
                <a:solidFill>
                  <a:schemeClr val="tx1"/>
                </a:solidFill>
              </a:rPr>
              <a:t>prep</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257893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462520" cy="802243"/>
          </a:xfrm>
        </p:spPr>
        <p:txBody>
          <a:bodyPr>
            <a:normAutofit/>
          </a:bodyPr>
          <a:lstStyle/>
          <a:p>
            <a:pPr algn="ctr"/>
            <a:r>
              <a:rPr lang="en-US" sz="3200">
                <a:solidFill>
                  <a:srgbClr val="6D27A0"/>
                </a:solidFill>
                <a:latin typeface="+mn-lt"/>
              </a:rPr>
              <a:t>Multiple Chronic Conditions (MCC)</a:t>
            </a:r>
            <a:endParaRPr lang="en-US" sz="3200">
              <a:latin typeface="+mn-lt"/>
            </a:endParaRPr>
          </a:p>
        </p:txBody>
      </p:sp>
      <p:sp>
        <p:nvSpPr>
          <p:cNvPr id="3" name="Content Placeholder 2"/>
          <p:cNvSpPr>
            <a:spLocks noGrp="1"/>
          </p:cNvSpPr>
          <p:nvPr>
            <p:ph sz="quarter" idx="14"/>
          </p:nvPr>
        </p:nvSpPr>
        <p:spPr>
          <a:xfrm>
            <a:off x="277707" y="934720"/>
            <a:ext cx="8568265" cy="3771551"/>
          </a:xfrm>
        </p:spPr>
        <p:txBody>
          <a:bodyPr>
            <a:normAutofit fontScale="92500"/>
          </a:bodyPr>
          <a:lstStyle/>
          <a:p>
            <a:pPr marL="342900" lvl="0" indent="-342900">
              <a:lnSpc>
                <a:spcPct val="100000"/>
              </a:lnSpc>
              <a:spcBef>
                <a:spcPts val="600"/>
              </a:spcBef>
              <a:buFont typeface="Arial"/>
              <a:buChar char="•"/>
            </a:pPr>
            <a:r>
              <a:rPr lang="en-US" sz="3500">
                <a:solidFill>
                  <a:srgbClr val="050505"/>
                </a:solidFill>
              </a:rPr>
              <a:t>Individuals with ≥ 2 concurrent chronic 	conditions that collectively</a:t>
            </a:r>
          </a:p>
          <a:p>
            <a:pPr marL="742950" lvl="1" indent="-285750">
              <a:lnSpc>
                <a:spcPct val="100000"/>
              </a:lnSpc>
              <a:spcBef>
                <a:spcPts val="600"/>
              </a:spcBef>
              <a:buFont typeface="Arial"/>
              <a:buChar char="–"/>
            </a:pPr>
            <a:r>
              <a:rPr lang="en-US" sz="3500">
                <a:solidFill>
                  <a:srgbClr val="050505"/>
                </a:solidFill>
              </a:rPr>
              <a:t>adversely affect health status, function, or quality of life and…</a:t>
            </a:r>
          </a:p>
          <a:p>
            <a:pPr marL="742950" lvl="1" indent="-285750">
              <a:lnSpc>
                <a:spcPct val="100000"/>
              </a:lnSpc>
              <a:spcBef>
                <a:spcPts val="600"/>
              </a:spcBef>
              <a:buFont typeface="Arial"/>
              <a:buChar char="–"/>
            </a:pPr>
            <a:r>
              <a:rPr lang="en-US" sz="3500">
                <a:solidFill>
                  <a:srgbClr val="050505"/>
                </a:solidFill>
              </a:rPr>
              <a:t> require complex healthcare   management, decision-making, or coordination </a:t>
            </a:r>
            <a:endParaRPr lang="en-US" sz="2800">
              <a:solidFill>
                <a:srgbClr val="050505"/>
              </a:solidFill>
            </a:endParaRPr>
          </a:p>
          <a:p>
            <a:pPr marL="457200" lvl="1" indent="0">
              <a:lnSpc>
                <a:spcPct val="100000"/>
              </a:lnSpc>
              <a:spcBef>
                <a:spcPts val="600"/>
              </a:spcBef>
              <a:buNone/>
            </a:pPr>
            <a:r>
              <a:rPr lang="en-US" sz="2800" i="1">
                <a:solidFill>
                  <a:srgbClr val="050505"/>
                </a:solidFill>
              </a:rPr>
              <a:t>NQF </a:t>
            </a:r>
            <a:r>
              <a:rPr lang="en-US" sz="2800" i="1" err="1">
                <a:solidFill>
                  <a:srgbClr val="050505"/>
                </a:solidFill>
              </a:rPr>
              <a:t>multimorbidity</a:t>
            </a:r>
            <a:r>
              <a:rPr lang="en-US" sz="2800" i="1">
                <a:solidFill>
                  <a:srgbClr val="050505"/>
                </a:solidFill>
              </a:rPr>
              <a:t> </a:t>
            </a:r>
            <a:r>
              <a:rPr lang="en-US" sz="2800" i="1" smtClean="0">
                <a:solidFill>
                  <a:srgbClr val="050505"/>
                </a:solidFill>
              </a:rPr>
              <a:t>definition</a:t>
            </a:r>
            <a:endParaRPr lang="en-US" sz="2800" i="1">
              <a:solidFill>
                <a:srgbClr val="050505"/>
              </a:solidFill>
            </a:endParaRPr>
          </a:p>
        </p:txBody>
      </p:sp>
    </p:spTree>
    <p:extLst>
      <p:ext uri="{BB962C8B-B14F-4D97-AF65-F5344CB8AC3E}">
        <p14:creationId xmlns:p14="http://schemas.microsoft.com/office/powerpoint/2010/main" val="4170539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18"/>
            <a:ext cx="9067800" cy="47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6251" y="4509219"/>
            <a:ext cx="337131" cy="461665"/>
          </a:xfrm>
          <a:prstGeom prst="rect">
            <a:avLst/>
          </a:prstGeom>
          <a:solidFill>
            <a:schemeClr val="bg1"/>
          </a:solidFill>
        </p:spPr>
        <p:txBody>
          <a:bodyPr wrap="square" rtlCol="0">
            <a:spAutoFit/>
          </a:bodyPr>
          <a:lstStyle/>
          <a:p>
            <a:pPr defTabSz="914400" eaLnBrk="0" fontAlgn="base" hangingPunct="0">
              <a:spcBef>
                <a:spcPct val="0"/>
              </a:spcBef>
              <a:spcAft>
                <a:spcPct val="0"/>
              </a:spcAft>
            </a:pPr>
            <a:endParaRPr lang="en-US" sz="2400">
              <a:solidFill>
                <a:prstClr val="black"/>
              </a:solidFill>
              <a:latin typeface="Arial" charset="0"/>
              <a:ea typeface="ＭＳ Ｐゴシック" charset="-128"/>
            </a:endParaRPr>
          </a:p>
        </p:txBody>
      </p:sp>
      <p:sp>
        <p:nvSpPr>
          <p:cNvPr id="5" name="Rectangle 4"/>
          <p:cNvSpPr/>
          <p:nvPr/>
        </p:nvSpPr>
        <p:spPr>
          <a:xfrm>
            <a:off x="2324100" y="4797306"/>
            <a:ext cx="6743700" cy="369332"/>
          </a:xfrm>
          <a:prstGeom prst="rect">
            <a:avLst/>
          </a:prstGeom>
        </p:spPr>
        <p:txBody>
          <a:bodyPr wrap="square">
            <a:spAutoFit/>
          </a:bodyPr>
          <a:lstStyle/>
          <a:p>
            <a:pPr defTabSz="914400" eaLnBrk="0" fontAlgn="base" hangingPunct="0">
              <a:spcBef>
                <a:spcPct val="0"/>
              </a:spcBef>
              <a:spcAft>
                <a:spcPct val="0"/>
              </a:spcAft>
            </a:pPr>
            <a:r>
              <a:rPr lang="en-US">
                <a:solidFill>
                  <a:srgbClr val="63666A"/>
                </a:solidFill>
                <a:latin typeface="Arial" charset="0"/>
                <a:ea typeface="ＭＳ Ｐゴシック" charset="-128"/>
              </a:rPr>
              <a:t>Slide Courtesy of R. Goodman, CDC</a:t>
            </a:r>
          </a:p>
        </p:txBody>
      </p:sp>
      <p:sp>
        <p:nvSpPr>
          <p:cNvPr id="7" name="Rectangle 6"/>
          <p:cNvSpPr/>
          <p:nvPr/>
        </p:nvSpPr>
        <p:spPr>
          <a:xfrm>
            <a:off x="203200" y="4567605"/>
            <a:ext cx="1490133" cy="4372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48" y="4726261"/>
            <a:ext cx="1392252" cy="40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9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7"/>
            <a:ext cx="7645400" cy="566384"/>
          </a:xfrm>
        </p:spPr>
        <p:txBody>
          <a:bodyPr>
            <a:normAutofit/>
          </a:bodyPr>
          <a:lstStyle/>
          <a:p>
            <a:pPr algn="ctr"/>
            <a:r>
              <a:rPr lang="en-US" sz="3200">
                <a:latin typeface="+mn-lt"/>
              </a:rPr>
              <a:t>What is the Problem?</a:t>
            </a:r>
          </a:p>
        </p:txBody>
      </p:sp>
      <p:sp>
        <p:nvSpPr>
          <p:cNvPr id="3" name="Content Placeholder 2"/>
          <p:cNvSpPr>
            <a:spLocks noGrp="1"/>
          </p:cNvSpPr>
          <p:nvPr>
            <p:ph sz="quarter" idx="14"/>
          </p:nvPr>
        </p:nvSpPr>
        <p:spPr>
          <a:xfrm>
            <a:off x="494453" y="914401"/>
            <a:ext cx="8243147" cy="3791871"/>
          </a:xfrm>
        </p:spPr>
        <p:txBody>
          <a:bodyPr>
            <a:normAutofit fontScale="85000" lnSpcReduction="10000"/>
          </a:bodyPr>
          <a:lstStyle/>
          <a:p>
            <a:pPr>
              <a:lnSpc>
                <a:spcPct val="110000"/>
              </a:lnSpc>
              <a:spcBef>
                <a:spcPts val="0"/>
              </a:spcBef>
              <a:spcAft>
                <a:spcPts val="600"/>
              </a:spcAft>
              <a:buFont typeface="Wingdings" panose="05000000000000000000" pitchFamily="2" charset="2"/>
              <a:buChar char="Ø"/>
            </a:pPr>
            <a:r>
              <a:rPr lang="en-US" sz="2800">
                <a:solidFill>
                  <a:sysClr val="windowText" lastClr="000000"/>
                </a:solidFill>
                <a:ea typeface="Calibri" panose="020F0502020204030204" pitchFamily="34" charset="0"/>
                <a:cs typeface="Times New Roman" panose="02020603050405020304" pitchFamily="18" charset="0"/>
              </a:rPr>
              <a:t> </a:t>
            </a:r>
            <a:r>
              <a:rPr lang="en-US" sz="3000">
                <a:solidFill>
                  <a:srgbClr val="2D2D2D"/>
                </a:solidFill>
                <a:ea typeface="Calibri" panose="020F0502020204030204" pitchFamily="34" charset="0"/>
                <a:cs typeface="Times New Roman" panose="02020603050405020304" pitchFamily="18" charset="0"/>
              </a:rPr>
              <a:t>Older adults with Multiple Chronic Conditions (MCC)  get a lot of care that is:</a:t>
            </a:r>
          </a:p>
          <a:p>
            <a:pPr lvl="2" indent="0">
              <a:lnSpc>
                <a:spcPct val="110000"/>
              </a:lnSpc>
              <a:spcBef>
                <a:spcPts val="0"/>
              </a:spcBef>
              <a:spcAft>
                <a:spcPts val="600"/>
              </a:spcAft>
              <a:buFont typeface="Wingdings" panose="05000000000000000000" pitchFamily="2" charset="2"/>
              <a:buChar char=""/>
            </a:pPr>
            <a:r>
              <a:rPr lang="en-US" sz="3000">
                <a:solidFill>
                  <a:srgbClr val="2D2D2D"/>
                </a:solidFill>
                <a:ea typeface="Calibri" panose="020F0502020204030204" pitchFamily="34" charset="0"/>
                <a:cs typeface="Times New Roman" panose="02020603050405020304" pitchFamily="18" charset="0"/>
              </a:rPr>
              <a:t>Potentially harmful and of unclear benefit</a:t>
            </a:r>
          </a:p>
          <a:p>
            <a:pPr lvl="2" indent="0">
              <a:lnSpc>
                <a:spcPct val="110000"/>
              </a:lnSpc>
              <a:spcBef>
                <a:spcPts val="0"/>
              </a:spcBef>
              <a:spcAft>
                <a:spcPts val="600"/>
              </a:spcAft>
              <a:buFont typeface="Wingdings" panose="05000000000000000000" pitchFamily="2" charset="2"/>
              <a:buChar char=""/>
            </a:pPr>
            <a:r>
              <a:rPr lang="en-US" sz="3000">
                <a:solidFill>
                  <a:srgbClr val="2D2D2D"/>
                </a:solidFill>
                <a:ea typeface="Calibri" panose="020F0502020204030204" pitchFamily="34" charset="0"/>
                <a:cs typeface="Times New Roman" panose="02020603050405020304" pitchFamily="18" charset="0"/>
              </a:rPr>
              <a:t>Burdensome</a:t>
            </a:r>
          </a:p>
          <a:p>
            <a:pPr lvl="2" indent="0">
              <a:lnSpc>
                <a:spcPct val="110000"/>
              </a:lnSpc>
              <a:spcBef>
                <a:spcPts val="0"/>
              </a:spcBef>
              <a:spcAft>
                <a:spcPts val="600"/>
              </a:spcAft>
              <a:buFont typeface="Wingdings" panose="05000000000000000000" pitchFamily="2" charset="2"/>
              <a:buChar char=""/>
            </a:pPr>
            <a:r>
              <a:rPr lang="en-US" sz="3000">
                <a:solidFill>
                  <a:srgbClr val="2D2D2D"/>
                </a:solidFill>
                <a:ea typeface="Calibri" panose="020F0502020204030204" pitchFamily="34" charset="0"/>
                <a:cs typeface="Times New Roman" panose="02020603050405020304" pitchFamily="18" charset="0"/>
              </a:rPr>
              <a:t>Expensive </a:t>
            </a:r>
          </a:p>
          <a:p>
            <a:pPr lvl="2" indent="0">
              <a:lnSpc>
                <a:spcPct val="110000"/>
              </a:lnSpc>
              <a:spcBef>
                <a:spcPts val="0"/>
              </a:spcBef>
              <a:spcAft>
                <a:spcPts val="600"/>
              </a:spcAft>
              <a:buFont typeface="Wingdings" panose="05000000000000000000" pitchFamily="2" charset="2"/>
              <a:buChar char=""/>
            </a:pPr>
            <a:r>
              <a:rPr lang="en-US" sz="3000">
                <a:solidFill>
                  <a:srgbClr val="2D2D2D"/>
                </a:solidFill>
                <a:ea typeface="Calibri" panose="020F0502020204030204" pitchFamily="34" charset="0"/>
                <a:cs typeface="Times New Roman" panose="02020603050405020304" pitchFamily="18" charset="0"/>
              </a:rPr>
              <a:t>Fragmented across clinicians, settings, </a:t>
            </a:r>
            <a:r>
              <a:rPr lang="en-US" sz="3000">
                <a:solidFill>
                  <a:sysClr val="windowText" lastClr="000000"/>
                </a:solidFill>
                <a:ea typeface="Calibri" panose="020F0502020204030204" pitchFamily="34" charset="0"/>
                <a:cs typeface="Times New Roman" panose="02020603050405020304" pitchFamily="18" charset="0"/>
              </a:rPr>
              <a:t>and conditions </a:t>
            </a:r>
          </a:p>
          <a:p>
            <a:pPr lvl="2" indent="0">
              <a:lnSpc>
                <a:spcPct val="110000"/>
              </a:lnSpc>
              <a:spcBef>
                <a:spcPts val="0"/>
              </a:spcBef>
              <a:spcAft>
                <a:spcPts val="600"/>
              </a:spcAft>
              <a:buFont typeface="Wingdings" panose="05000000000000000000" pitchFamily="2" charset="2"/>
              <a:buChar char=""/>
            </a:pPr>
            <a:r>
              <a:rPr lang="en-US" sz="3000">
                <a:solidFill>
                  <a:sysClr val="windowText" lastClr="000000"/>
                </a:solidFill>
                <a:ea typeface="Calibri" panose="020F0502020204030204" pitchFamily="34" charset="0"/>
                <a:cs typeface="Times New Roman" panose="02020603050405020304" pitchFamily="18" charset="0"/>
              </a:rPr>
              <a:t>May not be targeted at what matters to </a:t>
            </a:r>
            <a:r>
              <a:rPr lang="en-US" sz="3000" smtClean="0">
                <a:solidFill>
                  <a:sysClr val="windowText" lastClr="000000"/>
                </a:solidFill>
                <a:ea typeface="Calibri" panose="020F0502020204030204" pitchFamily="34" charset="0"/>
                <a:cs typeface="Times New Roman" panose="02020603050405020304" pitchFamily="18" charset="0"/>
              </a:rPr>
              <a:t>patients</a:t>
            </a:r>
            <a:endParaRPr lang="en-US" sz="400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16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8016"/>
            <a:ext cx="7726680" cy="802243"/>
          </a:xfrm>
        </p:spPr>
        <p:txBody>
          <a:bodyPr>
            <a:normAutofit/>
          </a:bodyPr>
          <a:lstStyle/>
          <a:p>
            <a:pPr algn="ctr"/>
            <a:r>
              <a:rPr lang="en-US" sz="2900" smtClean="0">
                <a:latin typeface="+mn-lt"/>
              </a:rPr>
              <a:t>Introducing Mr</a:t>
            </a:r>
            <a:r>
              <a:rPr lang="en-US" sz="2900">
                <a:latin typeface="+mn-lt"/>
              </a:rPr>
              <a:t>. T, an 83-year-old man with fatigue, decreased appetite, </a:t>
            </a:r>
            <a:r>
              <a:rPr lang="en-US" sz="2900" smtClean="0">
                <a:latin typeface="+mn-lt"/>
              </a:rPr>
              <a:t>weakness</a:t>
            </a:r>
            <a:endParaRPr lang="en-US">
              <a:latin typeface="+mn-lt"/>
            </a:endParaRPr>
          </a:p>
        </p:txBody>
      </p:sp>
      <p:pic>
        <p:nvPicPr>
          <p:cNvPr id="205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367303" y="1580148"/>
            <a:ext cx="3046458" cy="240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296938312"/>
              </p:ext>
            </p:extLst>
          </p:nvPr>
        </p:nvGraphicFramePr>
        <p:xfrm>
          <a:off x="3657599" y="1232747"/>
          <a:ext cx="5349240" cy="3840480"/>
        </p:xfrm>
        <a:graphic>
          <a:graphicData uri="http://schemas.openxmlformats.org/drawingml/2006/table">
            <a:tbl>
              <a:tblPr firstRow="1" bandRow="1">
                <a:tableStyleId>{5C22544A-7EE6-4342-B048-85BDC9FD1C3A}</a:tableStyleId>
              </a:tblPr>
              <a:tblGrid>
                <a:gridCol w="2674620"/>
                <a:gridCol w="2674620"/>
              </a:tblGrid>
              <a:tr h="3720422">
                <a:tc>
                  <a:txBody>
                    <a:bodyPr/>
                    <a:lstStyle/>
                    <a:p>
                      <a:pPr marL="342900" indent="-342900">
                        <a:spcAft>
                          <a:spcPts val="600"/>
                        </a:spcAft>
                        <a:buFont typeface="Arial" pitchFamily="34" charset="0"/>
                        <a:buChar char="•"/>
                      </a:pPr>
                      <a:r>
                        <a:rPr lang="en-US" sz="2400" b="0" dirty="0" smtClean="0">
                          <a:solidFill>
                            <a:schemeClr val="tx1"/>
                          </a:solidFill>
                        </a:rPr>
                        <a:t>Previous heart attack</a:t>
                      </a:r>
                    </a:p>
                    <a:p>
                      <a:pPr marL="342900" indent="-342900">
                        <a:spcAft>
                          <a:spcPts val="600"/>
                        </a:spcAft>
                        <a:buFont typeface="Arial" pitchFamily="34" charset="0"/>
                        <a:buChar char="•"/>
                      </a:pPr>
                      <a:r>
                        <a:rPr lang="en-US" sz="2400" b="0" dirty="0" smtClean="0">
                          <a:solidFill>
                            <a:schemeClr val="tx1"/>
                          </a:solidFill>
                        </a:rPr>
                        <a:t>Diabetes</a:t>
                      </a:r>
                    </a:p>
                    <a:p>
                      <a:pPr marL="342900" indent="-342900">
                        <a:spcAft>
                          <a:spcPts val="600"/>
                        </a:spcAft>
                        <a:buFont typeface="Arial" pitchFamily="34" charset="0"/>
                        <a:buChar char="•"/>
                      </a:pPr>
                      <a:r>
                        <a:rPr lang="en-US" sz="2400" b="0" dirty="0" smtClean="0">
                          <a:solidFill>
                            <a:schemeClr val="tx1"/>
                          </a:solidFill>
                        </a:rPr>
                        <a:t>Hypertension</a:t>
                      </a:r>
                    </a:p>
                    <a:p>
                      <a:pPr marL="342900" indent="-342900">
                        <a:spcAft>
                          <a:spcPts val="600"/>
                        </a:spcAft>
                        <a:buFont typeface="Arial" pitchFamily="34" charset="0"/>
                        <a:buChar char="•"/>
                      </a:pPr>
                      <a:r>
                        <a:rPr lang="en-US" sz="2400" b="0" dirty="0" smtClean="0">
                          <a:solidFill>
                            <a:schemeClr val="tx1"/>
                          </a:solidFill>
                        </a:rPr>
                        <a:t>Heart failure (EF 28%)</a:t>
                      </a:r>
                    </a:p>
                    <a:p>
                      <a:pPr marL="342900" indent="-342900">
                        <a:spcAft>
                          <a:spcPts val="600"/>
                        </a:spcAft>
                        <a:buFont typeface="Arial" pitchFamily="34" charset="0"/>
                        <a:buChar char="•"/>
                      </a:pPr>
                      <a:r>
                        <a:rPr lang="en-US" sz="2400" b="0" dirty="0" smtClean="0">
                          <a:solidFill>
                            <a:schemeClr val="tx1"/>
                          </a:solidFill>
                        </a:rPr>
                        <a:t>Osteoporosis</a:t>
                      </a:r>
                    </a:p>
                    <a:p>
                      <a:pPr marL="342900" indent="-342900">
                        <a:spcAft>
                          <a:spcPts val="600"/>
                        </a:spcAft>
                        <a:buFont typeface="Arial" pitchFamily="34" charset="0"/>
                        <a:buChar char="•"/>
                      </a:pPr>
                      <a:r>
                        <a:rPr lang="en-US" sz="2400" b="0" dirty="0" smtClean="0">
                          <a:solidFill>
                            <a:schemeClr val="tx1"/>
                          </a:solidFill>
                        </a:rPr>
                        <a:t>Depression</a:t>
                      </a:r>
                    </a:p>
                    <a:p>
                      <a:endParaRPr lang="en-US" sz="2400" b="0" dirty="0"/>
                    </a:p>
                  </a:txBody>
                  <a:tcPr>
                    <a:noFill/>
                  </a:tcPr>
                </a:tc>
                <a:tc>
                  <a:txBody>
                    <a:bodyPr/>
                    <a:lstStyle/>
                    <a:p>
                      <a:pPr>
                        <a:spcAft>
                          <a:spcPts val="600"/>
                        </a:spcAft>
                      </a:pPr>
                      <a:r>
                        <a:rPr lang="en-US" sz="2400" b="0" dirty="0" smtClean="0">
                          <a:solidFill>
                            <a:schemeClr val="tx1"/>
                          </a:solidFill>
                        </a:rPr>
                        <a:t>He thinks… </a:t>
                      </a:r>
                    </a:p>
                    <a:p>
                      <a:pPr marL="342900" indent="-342900">
                        <a:spcAft>
                          <a:spcPts val="600"/>
                        </a:spcAft>
                        <a:buFont typeface="Arial" pitchFamily="34" charset="0"/>
                        <a:buChar char="•"/>
                      </a:pPr>
                      <a:r>
                        <a:rPr lang="en-US" sz="2400" b="0" dirty="0" smtClean="0">
                          <a:solidFill>
                            <a:schemeClr val="tx1"/>
                          </a:solidFill>
                        </a:rPr>
                        <a:t>his medications are causing a lot of his symptoms</a:t>
                      </a:r>
                    </a:p>
                    <a:p>
                      <a:pPr marL="342900" indent="-342900">
                        <a:spcAft>
                          <a:spcPts val="600"/>
                        </a:spcAft>
                        <a:buFont typeface="Arial" pitchFamily="34" charset="0"/>
                        <a:buChar char="•"/>
                      </a:pPr>
                      <a:r>
                        <a:rPr lang="en-US" sz="2400" b="0" dirty="0" smtClean="0">
                          <a:solidFill>
                            <a:schemeClr val="tx1"/>
                          </a:solidFill>
                        </a:rPr>
                        <a:t>too much of his time involved in his  health care</a:t>
                      </a:r>
                    </a:p>
                    <a:p>
                      <a:endParaRPr lang="en-US" sz="2400" b="0" dirty="0"/>
                    </a:p>
                  </a:txBody>
                  <a:tcPr>
                    <a:noFill/>
                  </a:tcPr>
                </a:tc>
              </a:tr>
            </a:tbl>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09" y="4141047"/>
            <a:ext cx="628904" cy="786130"/>
          </a:xfrm>
          <a:prstGeom prst="rect">
            <a:avLst/>
          </a:prstGeom>
        </p:spPr>
      </p:pic>
    </p:spTree>
    <p:extLst>
      <p:ext uri="{BB962C8B-B14F-4D97-AF65-F5344CB8AC3E}">
        <p14:creationId xmlns:p14="http://schemas.microsoft.com/office/powerpoint/2010/main" val="2344419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6096"/>
            <a:ext cx="7559040" cy="627385"/>
          </a:xfrm>
        </p:spPr>
        <p:txBody>
          <a:bodyPr>
            <a:normAutofit/>
          </a:bodyPr>
          <a:lstStyle/>
          <a:p>
            <a:pPr algn="ctr"/>
            <a:r>
              <a:rPr lang="en-US" sz="3000">
                <a:latin typeface="+mn-lt"/>
              </a:rPr>
              <a:t>Disease-based care for Mr. T</a:t>
            </a:r>
          </a:p>
        </p:txBody>
      </p:sp>
      <p:sp>
        <p:nvSpPr>
          <p:cNvPr id="3" name="Content Placeholder 2"/>
          <p:cNvSpPr>
            <a:spLocks noGrp="1"/>
          </p:cNvSpPr>
          <p:nvPr>
            <p:ph sz="quarter" idx="14"/>
          </p:nvPr>
        </p:nvSpPr>
        <p:spPr>
          <a:xfrm>
            <a:off x="487680" y="609602"/>
            <a:ext cx="8366760" cy="4096653"/>
          </a:xfrm>
        </p:spPr>
        <p:txBody>
          <a:bodyPr>
            <a:noAutofit/>
          </a:bodyPr>
          <a:lstStyle/>
          <a:p>
            <a:pPr marL="342900" indent="-342900">
              <a:lnSpc>
                <a:spcPct val="100000"/>
              </a:lnSpc>
              <a:spcBef>
                <a:spcPts val="600"/>
              </a:spcBef>
              <a:buFont typeface="Arial" pitchFamily="34" charset="0"/>
              <a:buChar char="•"/>
            </a:pPr>
            <a:r>
              <a:rPr lang="en-US" sz="2200" b="1">
                <a:solidFill>
                  <a:schemeClr val="accent1"/>
                </a:solidFill>
              </a:rPr>
              <a:t>Cardiologist: </a:t>
            </a:r>
            <a:r>
              <a:rPr lang="en-US" sz="2200">
                <a:solidFill>
                  <a:schemeClr val="tx1"/>
                </a:solidFill>
              </a:rPr>
              <a:t>concerned about heart failure &amp; blood 	pressure; ↑ </a:t>
            </a:r>
            <a:r>
              <a:rPr lang="el-GR" sz="2200">
                <a:solidFill>
                  <a:schemeClr val="tx1"/>
                </a:solidFill>
              </a:rPr>
              <a:t>β-</a:t>
            </a:r>
            <a:r>
              <a:rPr lang="en-US" sz="2200">
                <a:solidFill>
                  <a:schemeClr val="tx1"/>
                </a:solidFill>
              </a:rPr>
              <a:t>blocker &amp; statin, Consider </a:t>
            </a:r>
            <a:r>
              <a:rPr lang="en-US" sz="2200" smtClean="0">
                <a:solidFill>
                  <a:schemeClr val="tx1"/>
                </a:solidFill>
              </a:rPr>
              <a:t>implantable </a:t>
            </a:r>
            <a:r>
              <a:rPr lang="en-US" sz="2200" err="1" smtClean="0">
                <a:solidFill>
                  <a:schemeClr val="tx1"/>
                </a:solidFill>
              </a:rPr>
              <a:t>cardioverter</a:t>
            </a:r>
            <a:r>
              <a:rPr lang="en-US" sz="2200" smtClean="0">
                <a:solidFill>
                  <a:schemeClr val="tx1"/>
                </a:solidFill>
              </a:rPr>
              <a:t> </a:t>
            </a:r>
            <a:r>
              <a:rPr lang="en-US" sz="2200">
                <a:solidFill>
                  <a:schemeClr val="tx1"/>
                </a:solidFill>
              </a:rPr>
              <a:t>defibrillator (</a:t>
            </a:r>
            <a:r>
              <a:rPr lang="en-US" sz="2200" smtClean="0">
                <a:solidFill>
                  <a:schemeClr val="tx1"/>
                </a:solidFill>
              </a:rPr>
              <a:t>ICD)</a:t>
            </a:r>
          </a:p>
          <a:p>
            <a:pPr marL="342900" indent="-342900">
              <a:lnSpc>
                <a:spcPct val="100000"/>
              </a:lnSpc>
              <a:spcBef>
                <a:spcPts val="600"/>
              </a:spcBef>
              <a:buFont typeface="Arial" pitchFamily="34" charset="0"/>
              <a:buChar char="•"/>
            </a:pPr>
            <a:r>
              <a:rPr lang="en-US" sz="2200" b="1" smtClean="0">
                <a:solidFill>
                  <a:schemeClr val="accent1"/>
                </a:solidFill>
              </a:rPr>
              <a:t>Endocrinologist</a:t>
            </a:r>
            <a:r>
              <a:rPr lang="en-US" sz="2200" b="1">
                <a:solidFill>
                  <a:schemeClr val="accent1"/>
                </a:solidFill>
              </a:rPr>
              <a:t>: </a:t>
            </a:r>
            <a:r>
              <a:rPr lang="en-US" sz="2200">
                <a:solidFill>
                  <a:schemeClr val="tx1"/>
                </a:solidFill>
              </a:rPr>
              <a:t>concerned about HgbA1C &amp; fractures; </a:t>
            </a:r>
            <a:r>
              <a:rPr lang="en-US" sz="2200" smtClean="0">
                <a:solidFill>
                  <a:schemeClr val="tx1"/>
                </a:solidFill>
              </a:rPr>
              <a:t>start </a:t>
            </a:r>
            <a:r>
              <a:rPr lang="en-US" sz="2200">
                <a:solidFill>
                  <a:schemeClr val="tx1"/>
                </a:solidFill>
              </a:rPr>
              <a:t>insulin, </a:t>
            </a:r>
            <a:r>
              <a:rPr lang="en-US" sz="2200" smtClean="0">
                <a:solidFill>
                  <a:schemeClr val="tx1"/>
                </a:solidFill>
              </a:rPr>
              <a:t>bisphosphonate</a:t>
            </a:r>
          </a:p>
          <a:p>
            <a:pPr marL="342900" indent="-342900">
              <a:lnSpc>
                <a:spcPct val="100000"/>
              </a:lnSpc>
              <a:spcBef>
                <a:spcPts val="600"/>
              </a:spcBef>
              <a:buFont typeface="Arial" pitchFamily="34" charset="0"/>
              <a:buChar char="•"/>
            </a:pPr>
            <a:r>
              <a:rPr lang="en-US" sz="2200" b="1" smtClean="0">
                <a:solidFill>
                  <a:schemeClr val="accent1"/>
                </a:solidFill>
              </a:rPr>
              <a:t>Psychiatrist</a:t>
            </a:r>
            <a:r>
              <a:rPr lang="en-US" sz="2200" b="1">
                <a:solidFill>
                  <a:schemeClr val="accent1"/>
                </a:solidFill>
              </a:rPr>
              <a:t>: </a:t>
            </a:r>
            <a:r>
              <a:rPr lang="en-US" sz="2200">
                <a:solidFill>
                  <a:schemeClr val="tx1"/>
                </a:solidFill>
              </a:rPr>
              <a:t>concerned about depression; ↓ or stop </a:t>
            </a:r>
            <a:r>
              <a:rPr lang="el-GR" sz="2200" smtClean="0">
                <a:solidFill>
                  <a:schemeClr val="tx1"/>
                </a:solidFill>
              </a:rPr>
              <a:t>β-</a:t>
            </a:r>
            <a:r>
              <a:rPr lang="en-US" sz="2200" smtClean="0">
                <a:solidFill>
                  <a:schemeClr val="tx1"/>
                </a:solidFill>
              </a:rPr>
              <a:t>blocker</a:t>
            </a:r>
            <a:r>
              <a:rPr lang="en-US" sz="2200">
                <a:solidFill>
                  <a:schemeClr val="tx1"/>
                </a:solidFill>
              </a:rPr>
              <a:t>, add another </a:t>
            </a:r>
            <a:r>
              <a:rPr lang="en-US" sz="2200" smtClean="0">
                <a:solidFill>
                  <a:schemeClr val="tx1"/>
                </a:solidFill>
              </a:rPr>
              <a:t>antidepressant</a:t>
            </a:r>
          </a:p>
          <a:p>
            <a:pPr marL="342900" indent="-342900">
              <a:lnSpc>
                <a:spcPct val="100000"/>
              </a:lnSpc>
              <a:spcBef>
                <a:spcPts val="600"/>
              </a:spcBef>
              <a:buFont typeface="Arial" pitchFamily="34" charset="0"/>
              <a:buChar char="•"/>
            </a:pPr>
            <a:r>
              <a:rPr lang="en-US" sz="2200" b="1" smtClean="0">
                <a:solidFill>
                  <a:schemeClr val="accent1"/>
                </a:solidFill>
              </a:rPr>
              <a:t>Primary </a:t>
            </a:r>
            <a:r>
              <a:rPr lang="en-US" sz="2200" b="1">
                <a:solidFill>
                  <a:schemeClr val="accent1"/>
                </a:solidFill>
              </a:rPr>
              <a:t>Care: </a:t>
            </a:r>
            <a:r>
              <a:rPr lang="en-US" sz="2200">
                <a:solidFill>
                  <a:schemeClr val="tx1"/>
                </a:solidFill>
              </a:rPr>
              <a:t>Concerned about BP &amp; </a:t>
            </a:r>
            <a:r>
              <a:rPr lang="en-US" sz="2200" err="1">
                <a:solidFill>
                  <a:schemeClr val="tx1"/>
                </a:solidFill>
              </a:rPr>
              <a:t>Hgb</a:t>
            </a:r>
            <a:r>
              <a:rPr lang="en-US" sz="2200">
                <a:solidFill>
                  <a:schemeClr val="tx1"/>
                </a:solidFill>
              </a:rPr>
              <a:t> A1C metrics; 	navigate conflicting </a:t>
            </a:r>
            <a:r>
              <a:rPr lang="en-US" sz="2200" smtClean="0">
                <a:solidFill>
                  <a:schemeClr val="tx1"/>
                </a:solidFill>
              </a:rPr>
              <a:t>recommendations</a:t>
            </a:r>
          </a:p>
          <a:p>
            <a:pPr marL="342900" indent="-342900">
              <a:lnSpc>
                <a:spcPct val="100000"/>
              </a:lnSpc>
              <a:spcBef>
                <a:spcPts val="600"/>
              </a:spcBef>
              <a:buFont typeface="Arial" pitchFamily="34" charset="0"/>
              <a:buChar char="•"/>
            </a:pPr>
            <a:r>
              <a:rPr lang="en-US" sz="2200" b="1" smtClean="0">
                <a:solidFill>
                  <a:schemeClr val="accent1"/>
                </a:solidFill>
              </a:rPr>
              <a:t>Result </a:t>
            </a:r>
            <a:r>
              <a:rPr lang="en-US" sz="2200" b="1">
                <a:solidFill>
                  <a:schemeClr val="accent1"/>
                </a:solidFill>
              </a:rPr>
              <a:t>for Mr. T: </a:t>
            </a:r>
            <a:r>
              <a:rPr lang="en-US" sz="2200">
                <a:solidFill>
                  <a:schemeClr val="tx1"/>
                </a:solidFill>
              </a:rPr>
              <a:t>~20 visits/month +blood draws; 12 	medications →fatigue, weakness,↓ appetite; conflicting </a:t>
            </a:r>
            <a:r>
              <a:rPr lang="en-US" sz="2200" smtClean="0">
                <a:solidFill>
                  <a:schemeClr val="tx1"/>
                </a:solidFill>
              </a:rPr>
              <a:t>recommendations </a:t>
            </a:r>
            <a:r>
              <a:rPr lang="en-US" sz="2200">
                <a:solidFill>
                  <a:schemeClr val="tx1"/>
                </a:solidFill>
              </a:rPr>
              <a:t>from his </a:t>
            </a:r>
            <a:r>
              <a:rPr lang="en-US" sz="2200" smtClean="0">
                <a:solidFill>
                  <a:schemeClr val="tx1"/>
                </a:solidFill>
              </a:rPr>
              <a:t>clinicians</a:t>
            </a:r>
            <a:endParaRPr lang="en-US" sz="2200">
              <a:solidFill>
                <a:schemeClr val="tx1"/>
              </a:solidFill>
            </a:endParaRPr>
          </a:p>
        </p:txBody>
      </p:sp>
    </p:spTree>
    <p:extLst>
      <p:ext uri="{BB962C8B-B14F-4D97-AF65-F5344CB8AC3E}">
        <p14:creationId xmlns:p14="http://schemas.microsoft.com/office/powerpoint/2010/main" val="2595621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15" y="348016"/>
            <a:ext cx="7353110" cy="802243"/>
          </a:xfrm>
        </p:spPr>
        <p:txBody>
          <a:bodyPr>
            <a:normAutofit/>
          </a:bodyPr>
          <a:lstStyle/>
          <a:p>
            <a:pPr algn="ctr"/>
            <a:r>
              <a:rPr lang="en-US" sz="4000">
                <a:latin typeface="+mn-lt"/>
              </a:rPr>
              <a:t>Solution is a move from…</a:t>
            </a:r>
          </a:p>
        </p:txBody>
      </p:sp>
      <p:sp>
        <p:nvSpPr>
          <p:cNvPr id="5" name="Slide Number Placeholder 4"/>
          <p:cNvSpPr>
            <a:spLocks noGrp="1"/>
          </p:cNvSpPr>
          <p:nvPr>
            <p:ph type="sldNum" sz="quarter" idx="16"/>
          </p:nvPr>
        </p:nvSpPr>
        <p:spPr/>
        <p:txBody>
          <a:bodyPr/>
          <a:lstStyle/>
          <a:p>
            <a:fld id="{E0E041CE-D44E-914D-B85F-4D1E25348469}" type="slidenum">
              <a:rPr lang="en-US" smtClean="0"/>
              <a:pPr/>
              <a:t>9</a:t>
            </a:fld>
            <a:endParaRPr lang="en-US"/>
          </a:p>
        </p:txBody>
      </p:sp>
      <p:sp>
        <p:nvSpPr>
          <p:cNvPr id="6" name="Text Placeholder 4"/>
          <p:cNvSpPr txBox="1">
            <a:spLocks/>
          </p:cNvSpPr>
          <p:nvPr/>
        </p:nvSpPr>
        <p:spPr bwMode="auto">
          <a:xfrm>
            <a:off x="685800" y="1017631"/>
            <a:ext cx="2819400" cy="1279437"/>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25000" lnSpcReduction="20000"/>
          </a:bodyPr>
          <a:lstStyle>
            <a:lvl1pPr marL="117475" indent="-117475" algn="l" rtl="0" eaLnBrk="1" fontAlgn="base" hangingPunct="1">
              <a:spcBef>
                <a:spcPct val="0"/>
              </a:spcBef>
              <a:spcAft>
                <a:spcPct val="0"/>
              </a:spcAft>
              <a:buClr>
                <a:schemeClr val="tx2"/>
              </a:buClr>
              <a:buFont typeface="Times" charset="0"/>
              <a:buChar char="•"/>
              <a:defRPr sz="1600">
                <a:solidFill>
                  <a:schemeClr val="tx1"/>
                </a:solidFill>
                <a:latin typeface="+mn-lt"/>
                <a:ea typeface="+mn-ea"/>
                <a:cs typeface="+mn-cs"/>
              </a:defRPr>
            </a:lvl1pPr>
            <a:lvl2pPr marL="344488"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2pPr>
            <a:lvl3pPr marL="571500"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3pPr>
            <a:lvl4pPr marL="798513"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4pPr>
            <a:lvl5pPr marL="10255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5pPr>
            <a:lvl6pPr marL="14827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6pPr>
            <a:lvl7pPr marL="19399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7pPr>
            <a:lvl8pPr marL="23971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8pPr>
            <a:lvl9pPr marL="28543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9pPr>
          </a:lstStyle>
          <a:p>
            <a:pPr marL="0" indent="0" algn="ctr" defTabSz="914400">
              <a:buClr>
                <a:srgbClr val="580F8B"/>
              </a:buClr>
              <a:buFont typeface="Times" charset="0"/>
              <a:buNone/>
            </a:pPr>
            <a:endParaRPr lang="en-US" altLang="en-US" sz="3200" smtClean="0">
              <a:solidFill>
                <a:srgbClr val="63666A"/>
              </a:solidFill>
              <a:latin typeface="Arial"/>
              <a:ea typeface="ＭＳ Ｐゴシック" pitchFamily="34" charset="-128"/>
              <a:cs typeface="Arial" charset="0"/>
            </a:endParaRPr>
          </a:p>
          <a:p>
            <a:pPr algn="ctr" defTabSz="914400">
              <a:buClr>
                <a:srgbClr val="580F8B"/>
              </a:buClr>
            </a:pPr>
            <a:r>
              <a:rPr lang="en-US" altLang="en-US" sz="12800" smtClean="0">
                <a:solidFill>
                  <a:srgbClr val="050505"/>
                </a:solidFill>
                <a:latin typeface="Arial"/>
                <a:ea typeface="ＭＳ Ｐゴシック" pitchFamily="34" charset="-128"/>
                <a:cs typeface="Arial" charset="0"/>
              </a:rPr>
              <a:t> </a:t>
            </a:r>
            <a:r>
              <a:rPr lang="en-US" altLang="en-US" sz="11200" smtClean="0">
                <a:solidFill>
                  <a:srgbClr val="050505"/>
                </a:solidFill>
                <a:latin typeface="Arial"/>
                <a:ea typeface="ＭＳ Ｐゴシック" pitchFamily="34" charset="-128"/>
                <a:cs typeface="Arial" charset="0"/>
              </a:rPr>
              <a:t>Disease-based decision-making &amp; care </a:t>
            </a:r>
            <a:endParaRPr lang="en-US" altLang="en-US" sz="11200">
              <a:solidFill>
                <a:srgbClr val="050505"/>
              </a:solidFill>
              <a:latin typeface="Arial"/>
              <a:ea typeface="ＭＳ Ｐゴシック" pitchFamily="34" charset="-128"/>
              <a:cs typeface="Arial" charset="0"/>
            </a:endParaRPr>
          </a:p>
        </p:txBody>
      </p:sp>
      <p:sp>
        <p:nvSpPr>
          <p:cNvPr id="7" name="Text Placeholder 6"/>
          <p:cNvSpPr txBox="1">
            <a:spLocks/>
          </p:cNvSpPr>
          <p:nvPr/>
        </p:nvSpPr>
        <p:spPr>
          <a:xfrm>
            <a:off x="5081693" y="914400"/>
            <a:ext cx="3116310" cy="1300479"/>
          </a:xfrm>
          <a:prstGeom prst="rect">
            <a:avLst/>
          </a:prstGeom>
        </p:spPr>
        <p:txBody>
          <a:bodyPr>
            <a:noAutofit/>
          </a:bodyPr>
          <a:lstStyle>
            <a:lvl1pPr marL="117475" indent="-117475" algn="l" rtl="0" eaLnBrk="1" fontAlgn="base" hangingPunct="1">
              <a:spcBef>
                <a:spcPct val="0"/>
              </a:spcBef>
              <a:spcAft>
                <a:spcPct val="0"/>
              </a:spcAft>
              <a:buClr>
                <a:schemeClr val="tx2"/>
              </a:buClr>
              <a:buFont typeface="Times" charset="0"/>
              <a:buChar char="•"/>
              <a:defRPr sz="1600">
                <a:solidFill>
                  <a:schemeClr val="tx1"/>
                </a:solidFill>
                <a:latin typeface="+mn-lt"/>
                <a:ea typeface="+mn-ea"/>
                <a:cs typeface="+mn-cs"/>
              </a:defRPr>
            </a:lvl1pPr>
            <a:lvl2pPr marL="344488"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2pPr>
            <a:lvl3pPr marL="571500"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3pPr>
            <a:lvl4pPr marL="798513"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4pPr>
            <a:lvl5pPr marL="10255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5pPr>
            <a:lvl6pPr marL="14827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6pPr>
            <a:lvl7pPr marL="19399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7pPr>
            <a:lvl8pPr marL="23971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8pPr>
            <a:lvl9pPr marL="28543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9pPr>
          </a:lstStyle>
          <a:p>
            <a:pPr algn="ctr" defTabSz="914400">
              <a:buClr>
                <a:srgbClr val="580F8B"/>
              </a:buClr>
            </a:pPr>
            <a:r>
              <a:rPr lang="en-US" altLang="en-US" sz="3200" smtClean="0">
                <a:solidFill>
                  <a:srgbClr val="050505"/>
                </a:solidFill>
                <a:latin typeface="Arial"/>
                <a:ea typeface="ＭＳ Ｐゴシック" pitchFamily="34" charset="-128"/>
                <a:cs typeface="Arial" charset="0"/>
              </a:rPr>
              <a:t> </a:t>
            </a:r>
            <a:r>
              <a:rPr lang="en-US" altLang="en-US" sz="2400" smtClean="0">
                <a:solidFill>
                  <a:srgbClr val="050505"/>
                </a:solidFill>
                <a:latin typeface="Arial"/>
                <a:ea typeface="ＭＳ Ｐゴシック" pitchFamily="34" charset="-128"/>
                <a:cs typeface="Arial" charset="0"/>
              </a:rPr>
              <a:t>Patient priority directed decision- making &amp; care</a:t>
            </a:r>
            <a:endParaRPr lang="en-US" altLang="en-US" sz="2400">
              <a:solidFill>
                <a:srgbClr val="050505"/>
              </a:solidFill>
              <a:latin typeface="Arial"/>
              <a:ea typeface="ＭＳ Ｐゴシック" pitchFamily="34" charset="-128"/>
              <a:cs typeface="Arial" charset="0"/>
            </a:endParaRPr>
          </a:p>
        </p:txBody>
      </p:sp>
      <p:sp>
        <p:nvSpPr>
          <p:cNvPr id="8" name="Right Arrow 7"/>
          <p:cNvSpPr/>
          <p:nvPr/>
        </p:nvSpPr>
        <p:spPr>
          <a:xfrm>
            <a:off x="3810000" y="1475613"/>
            <a:ext cx="1143000" cy="363474"/>
          </a:xfrm>
          <a:prstGeom prst="rightArrow">
            <a:avLst/>
          </a:prstGeom>
          <a:solidFill>
            <a:schemeClr val="accent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srgbClr val="FFFFFF"/>
              </a:solidFill>
              <a:latin typeface="Arial"/>
              <a:ea typeface="ＭＳ Ｐゴシック"/>
            </a:endParaRPr>
          </a:p>
        </p:txBody>
      </p:sp>
      <p:pic>
        <p:nvPicPr>
          <p:cNvPr id="9" name="Picture 3" descr="C:\Documents and Settings\met5\Local Settings\Temporary Internet Files\Content.IE5\9YR1FQ19\MC900438743[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a:xfrm>
            <a:off x="762000" y="2297068"/>
            <a:ext cx="2743200" cy="1963882"/>
          </a:xfrm>
          <a:prstGeom prst="rect">
            <a:avLst/>
          </a:prstGeom>
        </p:spPr>
      </p:pic>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516" y="2413000"/>
            <a:ext cx="2556664" cy="196388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348870"/>
            <a:ext cx="578709" cy="723386"/>
          </a:xfrm>
          <a:prstGeom prst="rect">
            <a:avLst/>
          </a:prstGeom>
        </p:spPr>
      </p:pic>
    </p:spTree>
    <p:extLst>
      <p:ext uri="{BB962C8B-B14F-4D97-AF65-F5344CB8AC3E}">
        <p14:creationId xmlns:p14="http://schemas.microsoft.com/office/powerpoint/2010/main" val="1724397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oM_160829_16x9-White (1)">
  <a:themeElements>
    <a:clrScheme name="Custom 7">
      <a:dk1>
        <a:srgbClr val="000000"/>
      </a:dk1>
      <a:lt1>
        <a:srgbClr val="FFFFFF"/>
      </a:lt1>
      <a:dk2>
        <a:srgbClr val="4D4C47"/>
      </a:dk2>
      <a:lt2>
        <a:srgbClr val="EDEDEB"/>
      </a:lt2>
      <a:accent1>
        <a:srgbClr val="580F8B"/>
      </a:accent1>
      <a:accent2>
        <a:srgbClr val="D0AD67"/>
      </a:accent2>
      <a:accent3>
        <a:srgbClr val="167696"/>
      </a:accent3>
      <a:accent4>
        <a:srgbClr val="F47A55"/>
      </a:accent4>
      <a:accent5>
        <a:srgbClr val="298A81"/>
      </a:accent5>
      <a:accent6>
        <a:srgbClr val="7D889D"/>
      </a:accent6>
      <a:hlink>
        <a:srgbClr val="4A0078"/>
      </a:hlink>
      <a:folHlink>
        <a:srgbClr val="99A6CA"/>
      </a:folHlink>
    </a:clrScheme>
    <a:fontScheme name="NYUSo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YUSoM_16x9-White_082516" id="{D7DF6C7D-BBA1-4940-8811-A2E607DE4ECE}" vid="{27B6A309-956F-435E-89E7-071721EB1F5E}"/>
    </a:ext>
  </a:extLst>
</a:theme>
</file>

<file path=ppt/theme/theme2.xml><?xml version="1.0" encoding="utf-8"?>
<a:theme xmlns:a="http://schemas.openxmlformats.org/drawingml/2006/main" name="3_NYULMC_graphic_01">
  <a:themeElements>
    <a:clrScheme name="">
      <a:dk1>
        <a:srgbClr val="63666A"/>
      </a:dk1>
      <a:lt1>
        <a:srgbClr val="FFFFFF"/>
      </a:lt1>
      <a:dk2>
        <a:srgbClr val="580F8B"/>
      </a:dk2>
      <a:lt2>
        <a:srgbClr val="505050"/>
      </a:lt2>
      <a:accent1>
        <a:srgbClr val="FED900"/>
      </a:accent1>
      <a:accent2>
        <a:srgbClr val="FF6A13"/>
      </a:accent2>
      <a:accent3>
        <a:srgbClr val="FFFFFF"/>
      </a:accent3>
      <a:accent4>
        <a:srgbClr val="535659"/>
      </a:accent4>
      <a:accent5>
        <a:srgbClr val="FEE9AA"/>
      </a:accent5>
      <a:accent6>
        <a:srgbClr val="E75F10"/>
      </a:accent6>
      <a:hlink>
        <a:srgbClr val="00778B"/>
      </a:hlink>
      <a:folHlink>
        <a:srgbClr val="43B02A"/>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purl.org/dc/terms/"/>
    <ds:schemaRef ds:uri="http://purl.org/dc/dcmitype/"/>
    <ds:schemaRef ds:uri="http://schemas.microsoft.com/office/2006/documentManagement/types"/>
    <ds:schemaRef ds:uri="http://schemas.microsoft.com/sharepoint/v3/field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SoM_160829_16x9-White (1)</Template>
  <TotalTime>2783</TotalTime>
  <Words>1377</Words>
  <Application>Microsoft Office PowerPoint</Application>
  <PresentationFormat>On-screen Show (16:9)</PresentationFormat>
  <Paragraphs>176</Paragraphs>
  <Slides>32</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SoM_160829_16x9-White (1)</vt:lpstr>
      <vt:lpstr>3_NYULMC_graphic_01</vt:lpstr>
      <vt:lpstr>Document</vt:lpstr>
      <vt:lpstr> </vt:lpstr>
      <vt:lpstr>Affiliations and Disclosures</vt:lpstr>
      <vt:lpstr>Goals of this Presentation</vt:lpstr>
      <vt:lpstr>Multiple Chronic Conditions (MCC)</vt:lpstr>
      <vt:lpstr>PowerPoint Presentation</vt:lpstr>
      <vt:lpstr>What is the Problem?</vt:lpstr>
      <vt:lpstr>Introducing Mr. T, an 83-year-old man with fatigue, decreased appetite, weakness</vt:lpstr>
      <vt:lpstr>Disease-based care for Mr. T</vt:lpstr>
      <vt:lpstr>Solution is a move from…</vt:lpstr>
      <vt:lpstr>PowerPoint Presentation</vt:lpstr>
      <vt:lpstr>Carealign Team</vt:lpstr>
      <vt:lpstr>The Carealign Planning Project</vt:lpstr>
      <vt:lpstr>Carealign planning project </vt:lpstr>
      <vt:lpstr>Thank You</vt:lpstr>
      <vt:lpstr>What is Patient Priorities Care? Three Core Components</vt:lpstr>
      <vt:lpstr>Example of health outcome goals </vt:lpstr>
      <vt:lpstr>What are care preferences?</vt:lpstr>
      <vt:lpstr>Translating disease specific care into care based on patient priorities and preferences</vt:lpstr>
      <vt:lpstr>Patient health priorities aligned care most helpful for persons: </vt:lpstr>
      <vt:lpstr>PowerPoint Presentation</vt:lpstr>
      <vt:lpstr>A year with Mr. T. and patient priority care</vt:lpstr>
      <vt:lpstr>Making Patient Priority Care Happen</vt:lpstr>
      <vt:lpstr>Special Thanks to the Patient Priority Care Coordinated Effort Funders</vt:lpstr>
      <vt:lpstr> ProHealth Primary Care and Bristol Cardiologists:  Patient Health Priorities Care </vt:lpstr>
      <vt:lpstr>Pilot in Primary Care</vt:lpstr>
      <vt:lpstr>Practice Change Framework</vt:lpstr>
      <vt:lpstr>PowerPoint Presentation</vt:lpstr>
      <vt:lpstr> Getting Ready for Patient Priority Care  PCORI Engagement Award </vt:lpstr>
      <vt:lpstr>Patient Priority Care Research Agenda and Community: Specific Aims</vt:lpstr>
      <vt:lpstr>Patient Priority Aligned Care Research Agenda Community </vt:lpstr>
      <vt:lpstr>Research Themes from the Consensus Conference</vt:lpstr>
      <vt:lpstr>Patient Priorities Care Publications</vt:lpstr>
    </vt:vector>
  </TitlesOfParts>
  <Company>NYU Langone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CaRealign to Patient Priority Care (Patient Health Priorities)</dc:title>
  <dc:creator>admin</dc:creator>
  <cp:lastModifiedBy>admin</cp:lastModifiedBy>
  <cp:revision>157</cp:revision>
  <cp:lastPrinted>2016-10-28T16:44:19Z</cp:lastPrinted>
  <dcterms:created xsi:type="dcterms:W3CDTF">2016-10-11T15:25:19Z</dcterms:created>
  <dcterms:modified xsi:type="dcterms:W3CDTF">2017-02-28T21:46:24Z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