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09899-7B09-4733-BDD6-F8D0D6FBEC63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4E42F-D628-40EB-B712-E3580B23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5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smtClean="0"/>
              <a:t>Display slides 1, 2, 3, 5, 7, 9, 11, 12, 13, 15, 19, 24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29602" indent="-279891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22707" indent="-223283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72419" indent="-223283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20559" indent="-223283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73415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26272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79128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31985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7D7B947-09C9-4223-813C-BB59AD666809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8350" cy="3433763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 smtClean="0"/>
              <a:t>Click to add notes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29602" indent="-279891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22707" indent="-223283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72419" indent="-223283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20559" indent="-223283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73415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26272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79128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31985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ED84C3C-55A7-4A2F-85BD-E64DC1736389}" type="slidenum">
              <a:rPr lang="en-CA" altLang="en-US" sz="1200"/>
              <a:pPr/>
              <a:t>12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8350" cy="3433763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29602" indent="-279891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22707" indent="-223283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72419" indent="-223283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20559" indent="-223283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73415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26272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79128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31985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00E77A6-7C6A-4C51-97F8-DC6FC0BE99C2}" type="slidenum">
              <a:rPr lang="en-CA" altLang="en-US" sz="1200"/>
              <a:pPr/>
              <a:t>13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8350" cy="3433763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CA" sz="900" b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</a:p>
          <a:p>
            <a:pPr>
              <a:defRPr/>
            </a:pP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There is a slight methodological difference in the 2016 result, as it excludes respondents who did not seek a medical appointment. This information was not available in earlier years.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29602" indent="-279891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22707" indent="-223283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72419" indent="-223283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20559" indent="-223283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73415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26272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79128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31985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1C38CA3-E1B6-4D02-83D8-EF7493C593C7}" type="slidenum">
              <a:rPr lang="en-CA" altLang="en-US" sz="1200"/>
              <a:pPr/>
              <a:t>17</a:t>
            </a:fld>
            <a:endParaRPr lang="en-CA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8350" cy="3433763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29602" indent="-279891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22707" indent="-223283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72419" indent="-223283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20559" indent="-223283" defTabSz="913576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73415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26272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79128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31985" indent="-223283" defTabSz="913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D79FA11-0307-41F9-94B6-BC6E61E49AF8}" type="slidenum">
              <a:rPr lang="en-CA" altLang="en-US" sz="1200"/>
              <a:pPr/>
              <a:t>18</a:t>
            </a:fld>
            <a:endParaRPr lang="en-CA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CAB8-2E9E-4178-900D-4EA1A2E42523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8E9-A65A-4DD9-BAC2-6579DC77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6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CAB8-2E9E-4178-900D-4EA1A2E42523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8E9-A65A-4DD9-BAC2-6579DC77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4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CAB8-2E9E-4178-900D-4EA1A2E42523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8E9-A65A-4DD9-BAC2-6579DC77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6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Title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228600" y="4572000"/>
            <a:ext cx="8686800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28600" y="6519863"/>
            <a:ext cx="8686800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938713" y="6629400"/>
            <a:ext cx="3976687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800" kern="0" cap="all" spc="100">
                <a:solidFill>
                  <a:srgbClr val="00579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cap="none" dirty="0" smtClean="0">
                <a:solidFill>
                  <a:srgbClr val="001A72"/>
                </a:solidFill>
                <a:latin typeface="Arial"/>
                <a:cs typeface="Arial"/>
              </a:rPr>
              <a:t>Institute for Clinical Evaluative Sciences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85800" y="6629400"/>
            <a:ext cx="487045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800" kern="0" cap="all" spc="100">
                <a:solidFill>
                  <a:srgbClr val="00579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none" dirty="0" smtClean="0">
                <a:solidFill>
                  <a:srgbClr val="001A72"/>
                </a:solidFill>
                <a:latin typeface="Arial"/>
                <a:cs typeface="Arial"/>
              </a:rPr>
              <a:t>ICES Primary Care and Population Health Research Program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49223"/>
            <a:ext cx="6219441" cy="1466955"/>
          </a:xfrm>
        </p:spPr>
        <p:txBody>
          <a:bodyPr tIns="0" anchor="t">
            <a:noAutofit/>
          </a:bodyPr>
          <a:lstStyle>
            <a:lvl1pPr algn="l">
              <a:lnSpc>
                <a:spcPct val="90000"/>
              </a:lnSpc>
              <a:defRPr sz="2800" b="1" i="0">
                <a:solidFill>
                  <a:srgbClr val="001A7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5800" y="4879262"/>
            <a:ext cx="4141752" cy="27186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buNone/>
              <a:defRPr sz="1600" kern="1800" cap="all">
                <a:solidFill>
                  <a:srgbClr val="009FD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0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455738" y="3317875"/>
            <a:ext cx="9144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hangingPunct="1">
              <a:defRPr/>
            </a:pPr>
            <a:endParaRPr lang="en-US" sz="1800" b="1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5"/>
          <p:cNvSpPr>
            <a:spLocks noGrp="1"/>
          </p:cNvSpPr>
          <p:nvPr>
            <p:ph sz="quarter" idx="12"/>
          </p:nvPr>
        </p:nvSpPr>
        <p:spPr>
          <a:xfrm>
            <a:off x="685800" y="2009775"/>
            <a:ext cx="7904163" cy="4378325"/>
          </a:xfrm>
        </p:spPr>
        <p:txBody>
          <a:bodyPr numCol="2" spcCol="228600"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Health System Transformation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88F4C96-0DAA-4F91-B558-A3C4DDB31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23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CAB8-2E9E-4178-900D-4EA1A2E42523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8E9-A65A-4DD9-BAC2-6579DC77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7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CAB8-2E9E-4178-900D-4EA1A2E42523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8E9-A65A-4DD9-BAC2-6579DC77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9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CAB8-2E9E-4178-900D-4EA1A2E42523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8E9-A65A-4DD9-BAC2-6579DC77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4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CAB8-2E9E-4178-900D-4EA1A2E42523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8E9-A65A-4DD9-BAC2-6579DC77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6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CAB8-2E9E-4178-900D-4EA1A2E42523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8E9-A65A-4DD9-BAC2-6579DC77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2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CAB8-2E9E-4178-900D-4EA1A2E42523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8E9-A65A-4DD9-BAC2-6579DC77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CAB8-2E9E-4178-900D-4EA1A2E42523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8E9-A65A-4DD9-BAC2-6579DC77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CAB8-2E9E-4178-900D-4EA1A2E42523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68E9-A65A-4DD9-BAC2-6579DC77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5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CAB8-2E9E-4178-900D-4EA1A2E42523}" type="datetimeFigureOut">
              <a:rPr lang="en-US" smtClean="0"/>
              <a:t>17-03-02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268E9-A65A-4DD9-BAC2-6579DC77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1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4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44.png"/><Relationship Id="rId6" Type="http://schemas.openxmlformats.org/officeDocument/2006/relationships/oleObject" Target="../embeddings/Microsoft_Excel_97_-_2004_Worksheet4.xls"/><Relationship Id="rId7" Type="http://schemas.openxmlformats.org/officeDocument/2006/relationships/image" Target="../media/image45.png"/><Relationship Id="rId8" Type="http://schemas.openxmlformats.org/officeDocument/2006/relationships/image" Target="../media/image3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xcel_97_-_2004_Worksheet5.xls"/><Relationship Id="rId5" Type="http://schemas.openxmlformats.org/officeDocument/2006/relationships/image" Target="../media/image46.png"/><Relationship Id="rId6" Type="http://schemas.openxmlformats.org/officeDocument/2006/relationships/oleObject" Target="../embeddings/Microsoft_Excel_97_-_2004_Worksheet6.xls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pn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jpg"/><Relationship Id="rId18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g"/><Relationship Id="rId9" Type="http://schemas.openxmlformats.org/officeDocument/2006/relationships/image" Target="../media/image10.png"/><Relationship Id="rId10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16.png"/><Relationship Id="rId8" Type="http://schemas.openxmlformats.org/officeDocument/2006/relationships/image" Target="../media/image25.png"/><Relationship Id="rId9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ross border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145000"/>
                    </a14:imgEffect>
                    <a14:imgEffect>
                      <a14:brightnessContrast bright="1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62" y="0"/>
            <a:ext cx="10287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33997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Advancing the Science of Transformation in Integrated Primary Care: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Informing Options for Scaling-up Innovation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47800" y="40386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Washington, DC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March 2-3, 2017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57200"/>
            <a:ext cx="5943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A Cross-Border Symposium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7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407988"/>
            <a:ext cx="7904163" cy="839787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n-CA" altLang="en-US" b="1" smtClean="0">
                <a:solidFill>
                  <a:srgbClr val="2C2C86"/>
                </a:solidFill>
                <a:latin typeface="Arial Narrow" pitchFamily="34" charset="0"/>
                <a:cs typeface="Arial" charset="0"/>
              </a:rPr>
              <a:t>Transformation in Physician Payment</a:t>
            </a:r>
            <a:endParaRPr lang="en-CA" altLang="en-US" b="1" smtClean="0">
              <a:solidFill>
                <a:srgbClr val="2C2C86"/>
              </a:solidFill>
              <a:latin typeface="Arial" charset="0"/>
              <a:cs typeface="Arial" charset="0"/>
            </a:endParaRP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1546225"/>
            <a:ext cx="8439150" cy="450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392E64-1302-4E76-BD11-4C81CACC35A4}" type="slidenum">
              <a:rPr lang="en-US" altLang="en-US"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2820988" y="5924550"/>
            <a:ext cx="3949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>
                <a:solidFill>
                  <a:srgbClr val="000000"/>
                </a:solidFill>
              </a:rPr>
              <a:t>Hutchison B, Glazier R. Health Affairs 2013;32:1-9</a:t>
            </a:r>
          </a:p>
        </p:txBody>
      </p:sp>
    </p:spTree>
    <p:extLst>
      <p:ext uri="{BB962C8B-B14F-4D97-AF65-F5344CB8AC3E}">
        <p14:creationId xmlns:p14="http://schemas.microsoft.com/office/powerpoint/2010/main" val="365781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4213" y="549275"/>
            <a:ext cx="7904162" cy="950913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n-CA" altLang="en-US" b="1" smtClean="0">
                <a:solidFill>
                  <a:srgbClr val="2C2C86"/>
                </a:solidFill>
                <a:latin typeface="Arial Narrow" pitchFamily="34" charset="0"/>
                <a:cs typeface="Arial" charset="0"/>
              </a:rPr>
              <a:t>Payments</a:t>
            </a:r>
            <a:br>
              <a:rPr lang="en-CA" altLang="en-US" b="1" smtClean="0">
                <a:solidFill>
                  <a:srgbClr val="2C2C86"/>
                </a:solidFill>
                <a:latin typeface="Arial Narrow" pitchFamily="34" charset="0"/>
                <a:cs typeface="Arial" charset="0"/>
              </a:rPr>
            </a:br>
            <a:endParaRPr lang="en-CA" altLang="en-US" b="1" smtClean="0">
              <a:solidFill>
                <a:srgbClr val="2C2C86"/>
              </a:solidFill>
              <a:latin typeface="Arial" charset="0"/>
              <a:cs typeface="Arial" charset="0"/>
            </a:endParaRP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2D52BD-2D74-42F8-960D-3D81BB13B025}" type="slidenum">
              <a:rPr lang="en-US" altLang="en-US"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>
              <a:latin typeface="Calibri" pitchFamily="34" charset="0"/>
            </a:endParaRP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1412875"/>
            <a:ext cx="6624637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0288" y="6524625"/>
            <a:ext cx="1295400" cy="333375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Successes</a:t>
            </a:r>
          </a:p>
        </p:txBody>
      </p:sp>
    </p:spTree>
    <p:extLst>
      <p:ext uri="{BB962C8B-B14F-4D97-AF65-F5344CB8AC3E}">
        <p14:creationId xmlns:p14="http://schemas.microsoft.com/office/powerpoint/2010/main" val="166915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71475" y="369888"/>
            <a:ext cx="8229600" cy="1016000"/>
          </a:xfrm>
        </p:spPr>
        <p:txBody>
          <a:bodyPr>
            <a:normAutofit fontScale="90000"/>
          </a:bodyPr>
          <a:lstStyle/>
          <a:p>
            <a:r>
              <a:rPr lang="en-CA" altLang="en-US" smtClean="0">
                <a:latin typeface="Arial" charset="0"/>
                <a:cs typeface="Arial" charset="0"/>
              </a:rPr>
              <a:t>Most Canadians have a regular doctor or place where they receive care</a:t>
            </a:r>
          </a:p>
        </p:txBody>
      </p:sp>
      <p:graphicFrame>
        <p:nvGraphicFramePr>
          <p:cNvPr id="27651" name="Chart 21"/>
          <p:cNvGraphicFramePr>
            <a:graphicFrameLocks/>
          </p:cNvGraphicFramePr>
          <p:nvPr/>
        </p:nvGraphicFramePr>
        <p:xfrm>
          <a:off x="406400" y="2324100"/>
          <a:ext cx="3702050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4" imgW="3712786" imgH="3535986" progId="Excel.Chart.8">
                  <p:embed/>
                </p:oleObj>
              </mc:Choice>
              <mc:Fallback>
                <p:oleObj name="Chart" r:id="rId4" imgW="3712786" imgH="353598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324100"/>
                        <a:ext cx="3702050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Placeholder 2"/>
          <p:cNvSpPr txBox="1">
            <a:spLocks/>
          </p:cNvSpPr>
          <p:nvPr/>
        </p:nvSpPr>
        <p:spPr bwMode="auto">
          <a:xfrm>
            <a:off x="1314450" y="1916113"/>
            <a:ext cx="6858000" cy="458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365125" indent="-182563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65125" indent="-182563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365125" indent="-182563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365125" indent="-182563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822325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1279525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736725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2193925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700">
                <a:solidFill>
                  <a:srgbClr val="365254"/>
                </a:solidFill>
                <a:latin typeface="Calibri" pitchFamily="34" charset="0"/>
              </a:rPr>
              <a:t>Is there one doctor you usually go to for your medical care?</a:t>
            </a:r>
          </a:p>
        </p:txBody>
      </p:sp>
      <p:sp>
        <p:nvSpPr>
          <p:cNvPr id="27653" name="TextBox 37"/>
          <p:cNvSpPr txBox="1">
            <a:spLocks noChangeArrowheads="1"/>
          </p:cNvSpPr>
          <p:nvPr/>
        </p:nvSpPr>
        <p:spPr bwMode="auto">
          <a:xfrm>
            <a:off x="4498975" y="4360863"/>
            <a:ext cx="36195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en-CA" altLang="en-US" sz="4500" b="1">
                <a:solidFill>
                  <a:srgbClr val="852062"/>
                </a:solidFill>
                <a:latin typeface="Calibri" pitchFamily="34" charset="0"/>
              </a:rPr>
              <a:t>93% </a:t>
            </a:r>
            <a:r>
              <a:rPr lang="en-CA" altLang="en-US">
                <a:solidFill>
                  <a:schemeClr val="tx1"/>
                </a:solidFill>
                <a:latin typeface="Times New Roman" pitchFamily="18" charset="0"/>
              </a:rPr>
              <a:t>of Canadians</a:t>
            </a:r>
            <a:br>
              <a:rPr lang="en-CA" altLang="en-US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>
                <a:solidFill>
                  <a:schemeClr val="tx1"/>
                </a:solidFill>
                <a:latin typeface="Times New Roman" pitchFamily="18" charset="0"/>
              </a:rPr>
              <a:t>have a usual </a:t>
            </a:r>
            <a:r>
              <a:rPr lang="en-CA" altLang="en-US" b="1">
                <a:solidFill>
                  <a:schemeClr val="tx1"/>
                </a:solidFill>
                <a:latin typeface="Times New Roman" pitchFamily="18" charset="0"/>
              </a:rPr>
              <a:t>doctor</a:t>
            </a:r>
            <a:r>
              <a:rPr lang="en-CA" altLang="en-US">
                <a:solidFill>
                  <a:schemeClr val="tx1"/>
                </a:solidFill>
                <a:latin typeface="Times New Roman" pitchFamily="18" charset="0"/>
              </a:rPr>
              <a:t> or </a:t>
            </a:r>
            <a:r>
              <a:rPr lang="en-CA" altLang="en-US" b="1">
                <a:solidFill>
                  <a:schemeClr val="tx1"/>
                </a:solidFill>
                <a:latin typeface="Times New Roman" pitchFamily="18" charset="0"/>
              </a:rPr>
              <a:t>place</a:t>
            </a:r>
            <a:r>
              <a:rPr lang="en-CA" altLang="en-US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CA" altLang="en-US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>
                <a:solidFill>
                  <a:schemeClr val="tx1"/>
                </a:solidFill>
                <a:latin typeface="Times New Roman" pitchFamily="18" charset="0"/>
              </a:rPr>
              <a:t>they go to for medical care</a:t>
            </a:r>
          </a:p>
        </p:txBody>
      </p:sp>
      <p:pic>
        <p:nvPicPr>
          <p:cNvPr id="27654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3246438"/>
            <a:ext cx="5873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42"/>
          <p:cNvSpPr txBox="1">
            <a:spLocks noChangeArrowheads="1"/>
          </p:cNvSpPr>
          <p:nvPr/>
        </p:nvSpPr>
        <p:spPr bwMode="auto">
          <a:xfrm>
            <a:off x="4498975" y="3136900"/>
            <a:ext cx="301783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en-CA" altLang="en-US" sz="4500" b="1">
                <a:solidFill>
                  <a:srgbClr val="852062"/>
                </a:solidFill>
                <a:latin typeface="Calibri" pitchFamily="34" charset="0"/>
              </a:rPr>
              <a:t>85% </a:t>
            </a:r>
            <a:r>
              <a:rPr lang="en-CA" altLang="en-US">
                <a:solidFill>
                  <a:schemeClr val="tx1"/>
                </a:solidFill>
                <a:latin typeface="Times New Roman" pitchFamily="18" charset="0"/>
              </a:rPr>
              <a:t>of Canadians</a:t>
            </a:r>
            <a:br>
              <a:rPr lang="en-CA" altLang="en-US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>
                <a:solidFill>
                  <a:schemeClr val="tx1"/>
                </a:solidFill>
                <a:latin typeface="Times New Roman" pitchFamily="18" charset="0"/>
              </a:rPr>
              <a:t>have a usual </a:t>
            </a:r>
            <a:r>
              <a:rPr lang="en-CA" altLang="en-US" b="1">
                <a:solidFill>
                  <a:schemeClr val="tx1"/>
                </a:solidFill>
                <a:latin typeface="Times New Roman" pitchFamily="18" charset="0"/>
              </a:rPr>
              <a:t>doctor</a:t>
            </a:r>
            <a:r>
              <a:rPr lang="en-CA" altLang="en-US" i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570413" y="3929063"/>
            <a:ext cx="3540125" cy="0"/>
          </a:xfrm>
          <a:prstGeom prst="line">
            <a:avLst/>
          </a:prstGeom>
          <a:ln w="6350">
            <a:solidFill>
              <a:srgbClr val="96969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570413" y="5443538"/>
            <a:ext cx="3540125" cy="0"/>
          </a:xfrm>
          <a:prstGeom prst="line">
            <a:avLst/>
          </a:prstGeom>
          <a:ln w="6350">
            <a:solidFill>
              <a:srgbClr val="96969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4751388"/>
            <a:ext cx="681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9" name="Group 2"/>
          <p:cNvGrpSpPr>
            <a:grpSpLocks/>
          </p:cNvGrpSpPr>
          <p:nvPr/>
        </p:nvGrpSpPr>
        <p:grpSpPr bwMode="auto">
          <a:xfrm>
            <a:off x="449263" y="6175375"/>
            <a:ext cx="4324350" cy="261938"/>
            <a:chOff x="1559256" y="5157193"/>
            <a:chExt cx="4324789" cy="253467"/>
          </a:xfrm>
        </p:grpSpPr>
        <p:grpSp>
          <p:nvGrpSpPr>
            <p:cNvPr id="27662" name="Group 3"/>
            <p:cNvGrpSpPr>
              <a:grpSpLocks/>
            </p:cNvGrpSpPr>
            <p:nvPr/>
          </p:nvGrpSpPr>
          <p:grpSpPr bwMode="auto">
            <a:xfrm>
              <a:off x="1559256" y="5157203"/>
              <a:ext cx="1598406" cy="253455"/>
              <a:chOff x="2989195" y="6289577"/>
              <a:chExt cx="1741128" cy="264692"/>
            </a:xfrm>
          </p:grpSpPr>
          <p:sp>
            <p:nvSpPr>
              <p:cNvPr id="27669" name="TextBox 12"/>
              <p:cNvSpPr txBox="1">
                <a:spLocks noChangeArrowheads="1"/>
              </p:cNvSpPr>
              <p:nvPr/>
            </p:nvSpPr>
            <p:spPr bwMode="auto">
              <a:xfrm>
                <a:off x="3133211" y="6289577"/>
                <a:ext cx="1597112" cy="264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defRPr>
                    <a:solidFill>
                      <a:srgbClr val="009FDF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0000"/>
                    </a:solidFill>
                  </a:rPr>
                  <a:t>Above average</a:t>
                </a:r>
              </a:p>
            </p:txBody>
          </p:sp>
          <p:sp>
            <p:nvSpPr>
              <p:cNvPr id="56" name="Oval 13"/>
              <p:cNvSpPr/>
              <p:nvPr/>
            </p:nvSpPr>
            <p:spPr>
              <a:xfrm>
                <a:off x="2989195" y="6336091"/>
                <a:ext cx="179860" cy="162030"/>
              </a:xfrm>
              <a:prstGeom prst="ellipse">
                <a:avLst/>
              </a:prstGeom>
              <a:pattFill prst="pct90">
                <a:fgClr>
                  <a:srgbClr val="00A199"/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1100" dirty="0">
                  <a:solidFill>
                    <a:srgbClr val="F4812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663" name="Group 5"/>
            <p:cNvGrpSpPr>
              <a:grpSpLocks/>
            </p:cNvGrpSpPr>
            <p:nvPr/>
          </p:nvGrpSpPr>
          <p:grpSpPr bwMode="auto">
            <a:xfrm>
              <a:off x="2918782" y="5157206"/>
              <a:ext cx="1453097" cy="253454"/>
              <a:chOff x="4402330" y="6289581"/>
              <a:chExt cx="1741127" cy="264691"/>
            </a:xfrm>
          </p:grpSpPr>
          <p:sp>
            <p:nvSpPr>
              <p:cNvPr id="27667" name="TextBox 10"/>
              <p:cNvSpPr txBox="1">
                <a:spLocks noChangeArrowheads="1"/>
              </p:cNvSpPr>
              <p:nvPr/>
            </p:nvSpPr>
            <p:spPr bwMode="auto">
              <a:xfrm>
                <a:off x="4546345" y="6289581"/>
                <a:ext cx="1597112" cy="264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defRPr>
                    <a:solidFill>
                      <a:srgbClr val="009FDF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0000"/>
                    </a:solidFill>
                  </a:rPr>
                  <a:t>Same as average</a:t>
                </a:r>
              </a:p>
            </p:txBody>
          </p:sp>
          <p:sp>
            <p:nvSpPr>
              <p:cNvPr id="54" name="Oval 11"/>
              <p:cNvSpPr/>
              <p:nvPr/>
            </p:nvSpPr>
            <p:spPr>
              <a:xfrm>
                <a:off x="4401745" y="6336092"/>
                <a:ext cx="197846" cy="162030"/>
              </a:xfrm>
              <a:prstGeom prst="ellipse">
                <a:avLst/>
              </a:prstGeom>
              <a:solidFill>
                <a:srgbClr val="CFE8E3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11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664" name="Group 7"/>
            <p:cNvGrpSpPr>
              <a:grpSpLocks/>
            </p:cNvGrpSpPr>
            <p:nvPr/>
          </p:nvGrpSpPr>
          <p:grpSpPr bwMode="auto">
            <a:xfrm>
              <a:off x="4430950" y="5157193"/>
              <a:ext cx="1453095" cy="253454"/>
              <a:chOff x="5966949" y="6289568"/>
              <a:chExt cx="1741125" cy="264691"/>
            </a:xfrm>
          </p:grpSpPr>
          <p:sp>
            <p:nvSpPr>
              <p:cNvPr id="27665" name="TextBox 8"/>
              <p:cNvSpPr txBox="1">
                <a:spLocks noChangeArrowheads="1"/>
              </p:cNvSpPr>
              <p:nvPr/>
            </p:nvSpPr>
            <p:spPr bwMode="auto">
              <a:xfrm>
                <a:off x="6110964" y="6289568"/>
                <a:ext cx="1597110" cy="264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defRPr>
                    <a:solidFill>
                      <a:srgbClr val="009FDF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0000"/>
                    </a:solidFill>
                  </a:rPr>
                  <a:t>Below average</a:t>
                </a:r>
              </a:p>
            </p:txBody>
          </p:sp>
          <p:sp>
            <p:nvSpPr>
              <p:cNvPr id="52" name="Oval 9"/>
              <p:cNvSpPr/>
              <p:nvPr/>
            </p:nvSpPr>
            <p:spPr>
              <a:xfrm>
                <a:off x="5967409" y="6336092"/>
                <a:ext cx="197846" cy="162030"/>
              </a:xfrm>
              <a:prstGeom prst="ellipse">
                <a:avLst/>
              </a:prstGeom>
              <a:solidFill>
                <a:srgbClr val="F4812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11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766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1500" y="6170613"/>
            <a:ext cx="3079750" cy="288925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en-CA" sz="1400" b="1" dirty="0">
                <a:latin typeface="+mn-lt"/>
              </a:rPr>
              <a:t>2016 Commonwealth Fund Survey</a:t>
            </a:r>
          </a:p>
        </p:txBody>
      </p:sp>
    </p:spTree>
    <p:extLst>
      <p:ext uri="{BB962C8B-B14F-4D97-AF65-F5344CB8AC3E}">
        <p14:creationId xmlns:p14="http://schemas.microsoft.com/office/powerpoint/2010/main" val="15399093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71475" y="369888"/>
            <a:ext cx="8229600" cy="1016000"/>
          </a:xfrm>
        </p:spPr>
        <p:txBody>
          <a:bodyPr>
            <a:normAutofit fontScale="90000"/>
          </a:bodyPr>
          <a:lstStyle/>
          <a:p>
            <a:r>
              <a:rPr lang="en-CA" altLang="en-US" smtClean="0">
                <a:latin typeface="Arial" charset="0"/>
                <a:cs typeface="Arial" charset="0"/>
              </a:rPr>
              <a:t>Canadians report better experiences with</a:t>
            </a:r>
            <a:br>
              <a:rPr lang="en-CA" altLang="en-US" smtClean="0">
                <a:latin typeface="Arial" charset="0"/>
                <a:cs typeface="Arial" charset="0"/>
              </a:rPr>
            </a:br>
            <a:r>
              <a:rPr lang="en-CA" altLang="en-US" smtClean="0">
                <a:latin typeface="Arial" charset="0"/>
                <a:cs typeface="Arial" charset="0"/>
              </a:rPr>
              <a:t>their regular doctors than 11-country average</a:t>
            </a:r>
          </a:p>
        </p:txBody>
      </p:sp>
      <p:graphicFrame>
        <p:nvGraphicFramePr>
          <p:cNvPr id="65" name="Table 3"/>
          <p:cNvGraphicFramePr>
            <a:graphicFrameLocks noGrp="1"/>
          </p:cNvGraphicFramePr>
          <p:nvPr/>
        </p:nvGraphicFramePr>
        <p:xfrm>
          <a:off x="488950" y="1989138"/>
          <a:ext cx="7107238" cy="355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7054">
                  <a:extLst>
                    <a:ext uri="{9D8B030D-6E8A-4147-A177-3AD203B41FA5}"/>
                  </a:extLst>
                </a:gridCol>
                <a:gridCol w="1080079">
                  <a:extLst>
                    <a:ext uri="{9D8B030D-6E8A-4147-A177-3AD203B41FA5}"/>
                  </a:extLst>
                </a:gridCol>
                <a:gridCol w="1440105">
                  <a:extLst>
                    <a:ext uri="{9D8B030D-6E8A-4147-A177-3AD203B41FA5}"/>
                  </a:extLst>
                </a:gridCol>
              </a:tblGrid>
              <a:tr h="542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When you need care or treatment, how often does your regular</a:t>
                      </a:r>
                      <a:r>
                        <a:rPr lang="en-CA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doctor or the medical staff you see </a:t>
                      </a:r>
                      <a:r>
                        <a:rPr lang="en-CA" sz="13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always</a:t>
                      </a:r>
                      <a:endParaRPr lang="en-CA" sz="13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3149" marR="73149" marT="73132" marB="73132" anchor="b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Canada</a:t>
                      </a:r>
                    </a:p>
                  </a:txBody>
                  <a:tcPr marL="73149" marR="73149" marT="73132" marB="73132" anchor="b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CMWF average</a:t>
                      </a:r>
                    </a:p>
                  </a:txBody>
                  <a:tcPr marL="73149" marR="73149" marT="73132" marB="73132" anchor="b">
                    <a:solidFill>
                      <a:srgbClr val="DDDDDD"/>
                    </a:solidFill>
                  </a:tcPr>
                </a:tc>
                <a:extLst>
                  <a:ext uri="{0D108BD9-81ED-4DB2-BD59-A6C34878D82A}"/>
                </a:extLst>
              </a:tr>
              <a:tr h="753374">
                <a:tc>
                  <a:txBody>
                    <a:bodyPr/>
                    <a:lstStyle/>
                    <a:p>
                      <a:pPr marL="6858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Know important information about your</a:t>
                      </a:r>
                      <a:b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medical history </a:t>
                      </a:r>
                    </a:p>
                  </a:txBody>
                  <a:tcPr marL="73149" marR="73149" marT="73132" marB="73132" anchor="ctr"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149" marR="73149" marT="73132" marB="73132"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149" marR="73149" marT="73132" marB="73132"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3374">
                <a:tc>
                  <a:txBody>
                    <a:bodyPr/>
                    <a:lstStyle/>
                    <a:p>
                      <a:pPr marL="687600" lvl="1" indent="0"/>
                      <a:r>
                        <a:rPr lang="en-CA" sz="1300" i="0" dirty="0" smtClean="0">
                          <a:latin typeface="+mn-lt"/>
                          <a:cs typeface="Arial" panose="020B0604020202020204" pitchFamily="34" charset="0"/>
                        </a:rPr>
                        <a:t>Spend enough time with you </a:t>
                      </a:r>
                      <a:endParaRPr lang="en-CA" sz="130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3149" marR="73149" marT="73132" marB="73132" anchor="ctr"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149" marR="73149" marT="73132" marB="73132"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149" marR="73149" marT="73132" marB="73132"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3374">
                <a:tc>
                  <a:txBody>
                    <a:bodyPr/>
                    <a:lstStyle/>
                    <a:p>
                      <a:pPr marL="687600" lvl="1"/>
                      <a:r>
                        <a:rPr lang="en-CA" sz="1300" i="0" dirty="0" smtClean="0">
                          <a:latin typeface="+mn-lt"/>
                          <a:cs typeface="Arial" panose="020B0604020202020204" pitchFamily="34" charset="0"/>
                        </a:rPr>
                        <a:t>Involve you as much as you want in decisions about</a:t>
                      </a:r>
                      <a:br>
                        <a:rPr lang="en-CA" sz="1300" i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CA" sz="1300" i="0" dirty="0" smtClean="0">
                          <a:latin typeface="+mn-lt"/>
                          <a:cs typeface="Arial" panose="020B0604020202020204" pitchFamily="34" charset="0"/>
                        </a:rPr>
                        <a:t>your care and treatment </a:t>
                      </a:r>
                      <a:endParaRPr lang="en-CA" sz="130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3149" marR="73149" marT="54850" marB="54850" anchor="ctr"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149" marR="73149" marT="73132" marB="73132"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149" marR="73149" marT="73132" marB="73132"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3374">
                <a:tc>
                  <a:txBody>
                    <a:bodyPr/>
                    <a:lstStyle/>
                    <a:p>
                      <a:pPr marL="687600" lvl="1"/>
                      <a:r>
                        <a:rPr lang="en-CA" sz="1300" i="0" dirty="0" smtClean="0">
                          <a:latin typeface="+mn-lt"/>
                          <a:cs typeface="Arial" panose="020B0604020202020204" pitchFamily="34" charset="0"/>
                        </a:rPr>
                        <a:t>Explain things in a way that is easy to understand</a:t>
                      </a:r>
                      <a:endParaRPr lang="en-CA" sz="130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3149" marR="73149" marT="54850" marB="54850" anchor="ctr"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marL="73149" marR="73149" marT="73132" marB="73132"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marL="73149" marR="73149" marT="73132" marB="73132">
                    <a:lnT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5295185" y="2593479"/>
            <a:ext cx="638662" cy="638662"/>
            <a:chOff x="4862337" y="3081819"/>
            <a:chExt cx="638662" cy="638662"/>
          </a:xfrm>
          <a:solidFill>
            <a:srgbClr val="33BDB7"/>
          </a:solidFill>
        </p:grpSpPr>
        <p:sp>
          <p:nvSpPr>
            <p:cNvPr id="67" name="Oval 66"/>
            <p:cNvSpPr/>
            <p:nvPr/>
          </p:nvSpPr>
          <p:spPr>
            <a:xfrm>
              <a:off x="4862337" y="3081819"/>
              <a:ext cx="638662" cy="638662"/>
            </a:xfrm>
            <a:prstGeom prst="ellipse">
              <a:avLst/>
            </a:prstGeom>
            <a:pattFill prst="pct90">
              <a:fgClr>
                <a:srgbClr val="00A19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600" b="1" dirty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953068" y="3278040"/>
              <a:ext cx="457200" cy="246221"/>
            </a:xfrm>
            <a:prstGeom prst="rect">
              <a:avLst/>
            </a:prstGeom>
            <a:solidFill>
              <a:srgbClr val="00A199"/>
            </a:solidFill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CA" sz="16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63%</a:t>
              </a:r>
            </a:p>
          </p:txBody>
        </p:sp>
      </p:grpSp>
      <p:grpSp>
        <p:nvGrpSpPr>
          <p:cNvPr id="28696" name="Group 68"/>
          <p:cNvGrpSpPr>
            <a:grpSpLocks/>
          </p:cNvGrpSpPr>
          <p:nvPr/>
        </p:nvGrpSpPr>
        <p:grpSpPr bwMode="auto">
          <a:xfrm>
            <a:off x="6516688" y="2593975"/>
            <a:ext cx="638175" cy="638175"/>
            <a:chOff x="6165586" y="3081819"/>
            <a:chExt cx="638662" cy="638662"/>
          </a:xfrm>
        </p:grpSpPr>
        <p:sp>
          <p:nvSpPr>
            <p:cNvPr id="70" name="Oval 69"/>
            <p:cNvSpPr/>
            <p:nvPr/>
          </p:nvSpPr>
          <p:spPr>
            <a:xfrm>
              <a:off x="6165586" y="3081819"/>
              <a:ext cx="638662" cy="638662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726" name="Rectangle 70"/>
            <p:cNvSpPr>
              <a:spLocks noChangeArrowheads="1"/>
            </p:cNvSpPr>
            <p:nvPr/>
          </p:nvSpPr>
          <p:spPr bwMode="auto">
            <a:xfrm>
              <a:off x="6165586" y="3231873"/>
              <a:ext cx="6386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rgbClr val="009FDF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CA" altLang="en-US" sz="1600" b="1">
                  <a:solidFill>
                    <a:schemeClr val="bg1"/>
                  </a:solidFill>
                </a:rPr>
                <a:t>57%</a:t>
              </a:r>
            </a:p>
          </p:txBody>
        </p:sp>
      </p:grpSp>
      <p:sp>
        <p:nvSpPr>
          <p:cNvPr id="83" name="Oval 82"/>
          <p:cNvSpPr/>
          <p:nvPr/>
        </p:nvSpPr>
        <p:spPr>
          <a:xfrm>
            <a:off x="5295900" y="3322638"/>
            <a:ext cx="638175" cy="639762"/>
          </a:xfrm>
          <a:prstGeom prst="ellipse">
            <a:avLst/>
          </a:prstGeom>
          <a:solidFill>
            <a:srgbClr val="CFE8E3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698" name="Rectangle 83"/>
          <p:cNvSpPr>
            <a:spLocks noChangeArrowheads="1"/>
          </p:cNvSpPr>
          <p:nvPr/>
        </p:nvSpPr>
        <p:spPr bwMode="auto">
          <a:xfrm>
            <a:off x="5295900" y="3473450"/>
            <a:ext cx="638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600" b="1">
                <a:solidFill>
                  <a:srgbClr val="000000"/>
                </a:solidFill>
              </a:rPr>
              <a:t>57%</a:t>
            </a:r>
          </a:p>
        </p:txBody>
      </p:sp>
      <p:grpSp>
        <p:nvGrpSpPr>
          <p:cNvPr id="28699" name="Group 85"/>
          <p:cNvGrpSpPr>
            <a:grpSpLocks/>
          </p:cNvGrpSpPr>
          <p:nvPr/>
        </p:nvGrpSpPr>
        <p:grpSpPr bwMode="auto">
          <a:xfrm>
            <a:off x="6516688" y="3322638"/>
            <a:ext cx="638175" cy="639762"/>
            <a:chOff x="6165586" y="3861048"/>
            <a:chExt cx="638662" cy="638662"/>
          </a:xfrm>
        </p:grpSpPr>
        <p:sp>
          <p:nvSpPr>
            <p:cNvPr id="87" name="Oval 86"/>
            <p:cNvSpPr/>
            <p:nvPr/>
          </p:nvSpPr>
          <p:spPr>
            <a:xfrm>
              <a:off x="6165586" y="3861048"/>
              <a:ext cx="638662" cy="638662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724" name="Rectangle 87"/>
            <p:cNvSpPr>
              <a:spLocks noChangeArrowheads="1"/>
            </p:cNvSpPr>
            <p:nvPr/>
          </p:nvSpPr>
          <p:spPr bwMode="auto">
            <a:xfrm>
              <a:off x="6165586" y="4011102"/>
              <a:ext cx="6386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rgbClr val="009FDF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CA" altLang="en-US" sz="1600" b="1">
                  <a:solidFill>
                    <a:schemeClr val="bg1"/>
                  </a:solidFill>
                </a:rPr>
                <a:t>55%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295185" y="4096237"/>
            <a:ext cx="638662" cy="638662"/>
            <a:chOff x="4862337" y="4581128"/>
            <a:chExt cx="638662" cy="638662"/>
          </a:xfrm>
          <a:solidFill>
            <a:srgbClr val="33BDB7"/>
          </a:solidFill>
        </p:grpSpPr>
        <p:sp>
          <p:nvSpPr>
            <p:cNvPr id="90" name="Oval 89"/>
            <p:cNvSpPr/>
            <p:nvPr/>
          </p:nvSpPr>
          <p:spPr>
            <a:xfrm>
              <a:off x="4862337" y="4581128"/>
              <a:ext cx="638662" cy="638662"/>
            </a:xfrm>
            <a:prstGeom prst="ellipse">
              <a:avLst/>
            </a:prstGeom>
            <a:pattFill prst="pct90">
              <a:fgClr>
                <a:srgbClr val="00A19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600" b="1" dirty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953068" y="4777349"/>
              <a:ext cx="457200" cy="246221"/>
            </a:xfrm>
            <a:prstGeom prst="rect">
              <a:avLst/>
            </a:prstGeom>
            <a:solidFill>
              <a:srgbClr val="00A199"/>
            </a:solidFill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CA" sz="16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63%</a:t>
              </a:r>
            </a:p>
          </p:txBody>
        </p:sp>
      </p:grpSp>
      <p:grpSp>
        <p:nvGrpSpPr>
          <p:cNvPr id="28701" name="Group 91"/>
          <p:cNvGrpSpPr>
            <a:grpSpLocks/>
          </p:cNvGrpSpPr>
          <p:nvPr/>
        </p:nvGrpSpPr>
        <p:grpSpPr bwMode="auto">
          <a:xfrm>
            <a:off x="6516688" y="4095750"/>
            <a:ext cx="638175" cy="639763"/>
            <a:chOff x="6175111" y="4609703"/>
            <a:chExt cx="638662" cy="638662"/>
          </a:xfrm>
        </p:grpSpPr>
        <p:sp>
          <p:nvSpPr>
            <p:cNvPr id="93" name="Oval 92"/>
            <p:cNvSpPr/>
            <p:nvPr/>
          </p:nvSpPr>
          <p:spPr>
            <a:xfrm>
              <a:off x="6175111" y="4609703"/>
              <a:ext cx="638662" cy="638662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22" name="Rectangle 93"/>
            <p:cNvSpPr>
              <a:spLocks noChangeArrowheads="1"/>
            </p:cNvSpPr>
            <p:nvPr/>
          </p:nvSpPr>
          <p:spPr bwMode="auto">
            <a:xfrm>
              <a:off x="6175111" y="4759757"/>
              <a:ext cx="6386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rgbClr val="009FDF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CA" altLang="en-US" sz="1600" b="1">
                  <a:solidFill>
                    <a:schemeClr val="bg1"/>
                  </a:solidFill>
                </a:rPr>
                <a:t>56%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295186" y="4840930"/>
            <a:ext cx="638662" cy="638662"/>
            <a:chOff x="4862337" y="4581128"/>
            <a:chExt cx="638662" cy="638662"/>
          </a:xfrm>
          <a:solidFill>
            <a:srgbClr val="33BDB7"/>
          </a:solidFill>
        </p:grpSpPr>
        <p:sp>
          <p:nvSpPr>
            <p:cNvPr id="96" name="Oval 95"/>
            <p:cNvSpPr/>
            <p:nvPr/>
          </p:nvSpPr>
          <p:spPr>
            <a:xfrm>
              <a:off x="4862337" y="4581128"/>
              <a:ext cx="638662" cy="638662"/>
            </a:xfrm>
            <a:prstGeom prst="ellipse">
              <a:avLst/>
            </a:prstGeom>
            <a:pattFill prst="pct90">
              <a:fgClr>
                <a:srgbClr val="00A19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600" b="1" dirty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953068" y="4786159"/>
              <a:ext cx="457200" cy="228600"/>
            </a:xfrm>
            <a:prstGeom prst="rect">
              <a:avLst/>
            </a:prstGeom>
            <a:solidFill>
              <a:srgbClr val="00A199"/>
            </a:solidFill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CA" sz="16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28703" name="Group 97"/>
          <p:cNvGrpSpPr>
            <a:grpSpLocks/>
          </p:cNvGrpSpPr>
          <p:nvPr/>
        </p:nvGrpSpPr>
        <p:grpSpPr bwMode="auto">
          <a:xfrm>
            <a:off x="6516688" y="4840288"/>
            <a:ext cx="638175" cy="639762"/>
            <a:chOff x="6175111" y="4609703"/>
            <a:chExt cx="638662" cy="638662"/>
          </a:xfrm>
        </p:grpSpPr>
        <p:sp>
          <p:nvSpPr>
            <p:cNvPr id="99" name="Oval 98"/>
            <p:cNvSpPr/>
            <p:nvPr/>
          </p:nvSpPr>
          <p:spPr>
            <a:xfrm>
              <a:off x="6175111" y="4609703"/>
              <a:ext cx="638662" cy="638662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720" name="Rectangle 99"/>
            <p:cNvSpPr>
              <a:spLocks noChangeArrowheads="1"/>
            </p:cNvSpPr>
            <p:nvPr/>
          </p:nvSpPr>
          <p:spPr bwMode="auto">
            <a:xfrm>
              <a:off x="6175111" y="4759757"/>
              <a:ext cx="6386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rgbClr val="009FDF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CA" altLang="en-US" sz="1600" b="1">
                  <a:solidFill>
                    <a:schemeClr val="bg1"/>
                  </a:solidFill>
                </a:rPr>
                <a:t>63%</a:t>
              </a:r>
            </a:p>
          </p:txBody>
        </p:sp>
      </p:grpSp>
      <p:pic>
        <p:nvPicPr>
          <p:cNvPr id="2870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897438"/>
            <a:ext cx="447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708275"/>
            <a:ext cx="4508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235450"/>
            <a:ext cx="5397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462338"/>
            <a:ext cx="323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08" name="Group 2"/>
          <p:cNvGrpSpPr>
            <a:grpSpLocks/>
          </p:cNvGrpSpPr>
          <p:nvPr/>
        </p:nvGrpSpPr>
        <p:grpSpPr bwMode="auto">
          <a:xfrm>
            <a:off x="449263" y="6175375"/>
            <a:ext cx="4324350" cy="261938"/>
            <a:chOff x="1559256" y="5157193"/>
            <a:chExt cx="4324789" cy="253467"/>
          </a:xfrm>
        </p:grpSpPr>
        <p:grpSp>
          <p:nvGrpSpPr>
            <p:cNvPr id="28710" name="Group 3"/>
            <p:cNvGrpSpPr>
              <a:grpSpLocks/>
            </p:cNvGrpSpPr>
            <p:nvPr/>
          </p:nvGrpSpPr>
          <p:grpSpPr bwMode="auto">
            <a:xfrm>
              <a:off x="1559256" y="5157203"/>
              <a:ext cx="1598406" cy="253455"/>
              <a:chOff x="2989195" y="6289577"/>
              <a:chExt cx="1741128" cy="264692"/>
            </a:xfrm>
          </p:grpSpPr>
          <p:sp>
            <p:nvSpPr>
              <p:cNvPr id="28717" name="TextBox 12"/>
              <p:cNvSpPr txBox="1">
                <a:spLocks noChangeArrowheads="1"/>
              </p:cNvSpPr>
              <p:nvPr/>
            </p:nvSpPr>
            <p:spPr bwMode="auto">
              <a:xfrm>
                <a:off x="3133211" y="6289577"/>
                <a:ext cx="1597112" cy="264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defRPr>
                    <a:solidFill>
                      <a:srgbClr val="009FDF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0000"/>
                    </a:solidFill>
                  </a:rPr>
                  <a:t>Above average</a:t>
                </a:r>
              </a:p>
            </p:txBody>
          </p:sp>
          <p:sp>
            <p:nvSpPr>
              <p:cNvPr id="54" name="Oval 13"/>
              <p:cNvSpPr/>
              <p:nvPr/>
            </p:nvSpPr>
            <p:spPr>
              <a:xfrm>
                <a:off x="2989195" y="6336091"/>
                <a:ext cx="179860" cy="162030"/>
              </a:xfrm>
              <a:prstGeom prst="ellipse">
                <a:avLst/>
              </a:prstGeom>
              <a:pattFill prst="pct90">
                <a:fgClr>
                  <a:srgbClr val="00A199"/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1100" dirty="0">
                  <a:solidFill>
                    <a:srgbClr val="F4812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711" name="Group 5"/>
            <p:cNvGrpSpPr>
              <a:grpSpLocks/>
            </p:cNvGrpSpPr>
            <p:nvPr/>
          </p:nvGrpSpPr>
          <p:grpSpPr bwMode="auto">
            <a:xfrm>
              <a:off x="2918782" y="5157206"/>
              <a:ext cx="1453097" cy="253454"/>
              <a:chOff x="4402330" y="6289581"/>
              <a:chExt cx="1741127" cy="264691"/>
            </a:xfrm>
          </p:grpSpPr>
          <p:sp>
            <p:nvSpPr>
              <p:cNvPr id="28715" name="TextBox 10"/>
              <p:cNvSpPr txBox="1">
                <a:spLocks noChangeArrowheads="1"/>
              </p:cNvSpPr>
              <p:nvPr/>
            </p:nvSpPr>
            <p:spPr bwMode="auto">
              <a:xfrm>
                <a:off x="4546345" y="6289581"/>
                <a:ext cx="1597112" cy="264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defRPr>
                    <a:solidFill>
                      <a:srgbClr val="009FDF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0000"/>
                    </a:solidFill>
                  </a:rPr>
                  <a:t>Same as average</a:t>
                </a:r>
              </a:p>
            </p:txBody>
          </p:sp>
          <p:sp>
            <p:nvSpPr>
              <p:cNvPr id="48" name="Oval 11"/>
              <p:cNvSpPr/>
              <p:nvPr/>
            </p:nvSpPr>
            <p:spPr>
              <a:xfrm>
                <a:off x="4401745" y="6336092"/>
                <a:ext cx="197846" cy="162030"/>
              </a:xfrm>
              <a:prstGeom prst="ellipse">
                <a:avLst/>
              </a:prstGeom>
              <a:solidFill>
                <a:srgbClr val="CFE8E3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11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712" name="Group 7"/>
            <p:cNvGrpSpPr>
              <a:grpSpLocks/>
            </p:cNvGrpSpPr>
            <p:nvPr/>
          </p:nvGrpSpPr>
          <p:grpSpPr bwMode="auto">
            <a:xfrm>
              <a:off x="4430950" y="5157193"/>
              <a:ext cx="1453095" cy="253454"/>
              <a:chOff x="5966949" y="6289568"/>
              <a:chExt cx="1741125" cy="264691"/>
            </a:xfrm>
          </p:grpSpPr>
          <p:sp>
            <p:nvSpPr>
              <p:cNvPr id="28713" name="TextBox 8"/>
              <p:cNvSpPr txBox="1">
                <a:spLocks noChangeArrowheads="1"/>
              </p:cNvSpPr>
              <p:nvPr/>
            </p:nvSpPr>
            <p:spPr bwMode="auto">
              <a:xfrm>
                <a:off x="6110964" y="6289568"/>
                <a:ext cx="1597110" cy="264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defRPr>
                    <a:solidFill>
                      <a:srgbClr val="009FDF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0000"/>
                    </a:solidFill>
                  </a:rPr>
                  <a:t>Below average</a:t>
                </a:r>
              </a:p>
            </p:txBody>
          </p:sp>
          <p:sp>
            <p:nvSpPr>
              <p:cNvPr id="46" name="Oval 9"/>
              <p:cNvSpPr/>
              <p:nvPr/>
            </p:nvSpPr>
            <p:spPr>
              <a:xfrm>
                <a:off x="5967409" y="6336092"/>
                <a:ext cx="197846" cy="162030"/>
              </a:xfrm>
              <a:prstGeom prst="ellipse">
                <a:avLst/>
              </a:prstGeom>
              <a:solidFill>
                <a:srgbClr val="F4812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11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5651500" y="6170613"/>
            <a:ext cx="3079750" cy="288925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en-CA" sz="1400" b="1" dirty="0">
                <a:latin typeface="+mn-lt"/>
              </a:rPr>
              <a:t>2016 Commonwealth Fund Survey</a:t>
            </a:r>
          </a:p>
        </p:txBody>
      </p:sp>
    </p:spTree>
    <p:extLst>
      <p:ext uri="{BB962C8B-B14F-4D97-AF65-F5344CB8AC3E}">
        <p14:creationId xmlns:p14="http://schemas.microsoft.com/office/powerpoint/2010/main" val="294855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33388" y="241300"/>
            <a:ext cx="7904162" cy="1173163"/>
          </a:xfrm>
        </p:spPr>
        <p:txBody>
          <a:bodyPr anchor="ctr"/>
          <a:lstStyle/>
          <a:p>
            <a:pPr algn="ctr" eaLnBrk="1" hangingPunct="1"/>
            <a:r>
              <a:rPr lang="en-CA" altLang="en-US" b="1" smtClean="0">
                <a:solidFill>
                  <a:srgbClr val="2C2C86"/>
                </a:solidFill>
                <a:latin typeface="Arial Narrow" pitchFamily="34" charset="0"/>
                <a:cs typeface="Arial" charset="0"/>
              </a:rPr>
              <a:t>Successes of the Transformation</a:t>
            </a:r>
            <a:endParaRPr lang="en-CA" altLang="en-US" b="1" smtClean="0">
              <a:solidFill>
                <a:srgbClr val="2C2C86"/>
              </a:solidFill>
              <a:latin typeface="Arial" charset="0"/>
              <a:cs typeface="Arial" charset="0"/>
            </a:endParaRP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6DDC6D-7726-46C8-AAB4-3932AA82CE02}" type="slidenum">
              <a:rPr lang="en-US" altLang="en-US"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2995613" y="6178550"/>
            <a:ext cx="41021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29701" name="Content Placeholder 5"/>
          <p:cNvGraphicFramePr>
            <a:graphicFrameLocks/>
          </p:cNvGraphicFramePr>
          <p:nvPr/>
        </p:nvGraphicFramePr>
        <p:xfrm>
          <a:off x="1785938" y="2276475"/>
          <a:ext cx="5311775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3" imgW="8010838" imgH="4487045" progId="Excel.Chart.8">
                  <p:embed/>
                </p:oleObj>
              </mc:Choice>
              <mc:Fallback>
                <p:oleObj name="Chart" r:id="rId3" imgW="8010838" imgH="448704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2276475"/>
                        <a:ext cx="5311775" cy="332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2320925" y="1393825"/>
            <a:ext cx="54514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 b="1">
                <a:solidFill>
                  <a:schemeClr val="tx1"/>
                </a:solidFill>
                <a:latin typeface="Calibri" pitchFamily="34" charset="0"/>
              </a:rPr>
              <a:t>Medical student choice for family medicine</a:t>
            </a:r>
          </a:p>
        </p:txBody>
      </p:sp>
      <p:sp>
        <p:nvSpPr>
          <p:cNvPr id="29703" name="TextBox 2"/>
          <p:cNvSpPr txBox="1">
            <a:spLocks noChangeArrowheads="1"/>
          </p:cNvSpPr>
          <p:nvPr/>
        </p:nvSpPr>
        <p:spPr bwMode="auto">
          <a:xfrm>
            <a:off x="3276600" y="5754688"/>
            <a:ext cx="41021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Calibri" pitchFamily="34" charset="0"/>
              </a:rPr>
              <a:t>Canadian Resident Matching Service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7713" y="6524625"/>
            <a:ext cx="1506537" cy="333375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84377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904162" cy="576263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n-CA" altLang="en-US" b="1" smtClean="0">
                <a:solidFill>
                  <a:srgbClr val="2C2C86"/>
                </a:solidFill>
                <a:latin typeface="Arial Narrow" pitchFamily="34" charset="0"/>
                <a:cs typeface="Arial" charset="0"/>
              </a:rPr>
              <a:t>Capitation Payments</a:t>
            </a:r>
            <a:endParaRPr lang="en-CA" altLang="en-US" b="1" smtClean="0">
              <a:solidFill>
                <a:srgbClr val="2C2C86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24E67E-52FD-49EA-AAE9-EBF8AF341CC6}" type="slidenum">
              <a:rPr lang="en-US" altLang="en-US"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1741488" y="6043613"/>
            <a:ext cx="490378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18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828800" y="6043613"/>
            <a:ext cx="50942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18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1908175" y="6115050"/>
            <a:ext cx="4333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01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2">
              <a:buSzPct val="75000"/>
              <a:buFontTx/>
              <a:buNone/>
            </a:pPr>
            <a:r>
              <a:rPr lang="en-CA" altLang="en-US" sz="12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Sibley LM, Glazier RH. Health Policy. 2012;104(2):186-92. </a:t>
            </a:r>
          </a:p>
        </p:txBody>
      </p:sp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24063"/>
            <a:ext cx="5999162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11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407988"/>
            <a:ext cx="7904163" cy="7889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CA" altLang="en-US" b="1" smtClean="0">
                <a:solidFill>
                  <a:srgbClr val="2C2C86"/>
                </a:solidFill>
                <a:latin typeface="Arial Narrow" pitchFamily="34" charset="0"/>
                <a:cs typeface="Arial" charset="0"/>
              </a:rPr>
              <a:t>Those Left Behind</a:t>
            </a:r>
            <a:br>
              <a:rPr lang="en-CA" altLang="en-US" b="1" smtClean="0">
                <a:solidFill>
                  <a:srgbClr val="2C2C86"/>
                </a:solidFill>
                <a:latin typeface="Arial Narrow" pitchFamily="34" charset="0"/>
                <a:cs typeface="Arial" charset="0"/>
              </a:rPr>
            </a:br>
            <a:r>
              <a:rPr lang="en-CA" altLang="en-US" sz="1600" b="1" smtClean="0">
                <a:solidFill>
                  <a:srgbClr val="2C2C86"/>
                </a:solidFill>
                <a:latin typeface="Arial Narrow" pitchFamily="34" charset="0"/>
                <a:cs typeface="Arial" charset="0"/>
              </a:rPr>
              <a:t>Kiran T, et al Ann Fam Med 2016;14:517-525.</a:t>
            </a:r>
            <a:endParaRPr lang="en-CA" altLang="en-US" sz="1600" smtClean="0">
              <a:latin typeface="Arial" charset="0"/>
              <a:cs typeface="Arial" charset="0"/>
            </a:endParaRPr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16113"/>
            <a:ext cx="4722813" cy="4378325"/>
          </a:xfrm>
        </p:spPr>
      </p:pic>
      <p:pic>
        <p:nvPicPr>
          <p:cNvPr id="3174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916113"/>
            <a:ext cx="46355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4388" y="6467475"/>
            <a:ext cx="1728787" cy="260350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BC, Quebec</a:t>
            </a:r>
          </a:p>
        </p:txBody>
      </p:sp>
    </p:spTree>
    <p:extLst>
      <p:ext uri="{BB962C8B-B14F-4D97-AF65-F5344CB8AC3E}">
        <p14:creationId xmlns:p14="http://schemas.microsoft.com/office/powerpoint/2010/main" val="33091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449263" y="6175375"/>
            <a:ext cx="4324350" cy="261938"/>
            <a:chOff x="1559256" y="5157193"/>
            <a:chExt cx="4324789" cy="253467"/>
          </a:xfrm>
        </p:grpSpPr>
        <p:grpSp>
          <p:nvGrpSpPr>
            <p:cNvPr id="32778" name="Group 3"/>
            <p:cNvGrpSpPr>
              <a:grpSpLocks/>
            </p:cNvGrpSpPr>
            <p:nvPr/>
          </p:nvGrpSpPr>
          <p:grpSpPr bwMode="auto">
            <a:xfrm>
              <a:off x="1559256" y="5157203"/>
              <a:ext cx="1598406" cy="253455"/>
              <a:chOff x="2989195" y="6289577"/>
              <a:chExt cx="1741128" cy="264692"/>
            </a:xfrm>
          </p:grpSpPr>
          <p:sp>
            <p:nvSpPr>
              <p:cNvPr id="32785" name="TextBox 12"/>
              <p:cNvSpPr txBox="1">
                <a:spLocks noChangeArrowheads="1"/>
              </p:cNvSpPr>
              <p:nvPr/>
            </p:nvSpPr>
            <p:spPr bwMode="auto">
              <a:xfrm>
                <a:off x="3133211" y="6289577"/>
                <a:ext cx="1597112" cy="264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defRPr>
                    <a:solidFill>
                      <a:srgbClr val="009FDF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0000"/>
                    </a:solidFill>
                  </a:rPr>
                  <a:t>Above average</a:t>
                </a:r>
              </a:p>
            </p:txBody>
          </p:sp>
          <p:sp>
            <p:nvSpPr>
              <p:cNvPr id="46" name="Oval 13"/>
              <p:cNvSpPr/>
              <p:nvPr/>
            </p:nvSpPr>
            <p:spPr>
              <a:xfrm>
                <a:off x="2989195" y="6336091"/>
                <a:ext cx="179860" cy="162030"/>
              </a:xfrm>
              <a:prstGeom prst="ellipse">
                <a:avLst/>
              </a:prstGeom>
              <a:pattFill prst="pct90">
                <a:fgClr>
                  <a:srgbClr val="00A199"/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1100" dirty="0">
                  <a:solidFill>
                    <a:srgbClr val="F4812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779" name="Group 5"/>
            <p:cNvGrpSpPr>
              <a:grpSpLocks/>
            </p:cNvGrpSpPr>
            <p:nvPr/>
          </p:nvGrpSpPr>
          <p:grpSpPr bwMode="auto">
            <a:xfrm>
              <a:off x="2918782" y="5157206"/>
              <a:ext cx="1453097" cy="253454"/>
              <a:chOff x="4402330" y="6289581"/>
              <a:chExt cx="1741127" cy="264691"/>
            </a:xfrm>
          </p:grpSpPr>
          <p:sp>
            <p:nvSpPr>
              <p:cNvPr id="32783" name="TextBox 10"/>
              <p:cNvSpPr txBox="1">
                <a:spLocks noChangeArrowheads="1"/>
              </p:cNvSpPr>
              <p:nvPr/>
            </p:nvSpPr>
            <p:spPr bwMode="auto">
              <a:xfrm>
                <a:off x="4546345" y="6289581"/>
                <a:ext cx="1597112" cy="264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defRPr>
                    <a:solidFill>
                      <a:srgbClr val="009FDF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0000"/>
                    </a:solidFill>
                  </a:rPr>
                  <a:t>Same as average</a:t>
                </a:r>
              </a:p>
            </p:txBody>
          </p:sp>
          <p:sp>
            <p:nvSpPr>
              <p:cNvPr id="44" name="Oval 11"/>
              <p:cNvSpPr/>
              <p:nvPr/>
            </p:nvSpPr>
            <p:spPr>
              <a:xfrm>
                <a:off x="4401745" y="6336092"/>
                <a:ext cx="197846" cy="162030"/>
              </a:xfrm>
              <a:prstGeom prst="ellipse">
                <a:avLst/>
              </a:prstGeom>
              <a:solidFill>
                <a:srgbClr val="CFE8E3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11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780" name="Group 7"/>
            <p:cNvGrpSpPr>
              <a:grpSpLocks/>
            </p:cNvGrpSpPr>
            <p:nvPr/>
          </p:nvGrpSpPr>
          <p:grpSpPr bwMode="auto">
            <a:xfrm>
              <a:off x="4430950" y="5157193"/>
              <a:ext cx="1453095" cy="253454"/>
              <a:chOff x="5966949" y="6289568"/>
              <a:chExt cx="1741125" cy="264691"/>
            </a:xfrm>
          </p:grpSpPr>
          <p:sp>
            <p:nvSpPr>
              <p:cNvPr id="32781" name="TextBox 8"/>
              <p:cNvSpPr txBox="1">
                <a:spLocks noChangeArrowheads="1"/>
              </p:cNvSpPr>
              <p:nvPr/>
            </p:nvSpPr>
            <p:spPr bwMode="auto">
              <a:xfrm>
                <a:off x="6110964" y="6289568"/>
                <a:ext cx="1597110" cy="264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defRPr>
                    <a:solidFill>
                      <a:srgbClr val="009FDF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0000"/>
                    </a:solidFill>
                  </a:rPr>
                  <a:t>Below average</a:t>
                </a:r>
              </a:p>
            </p:txBody>
          </p:sp>
          <p:sp>
            <p:nvSpPr>
              <p:cNvPr id="42" name="Oval 9"/>
              <p:cNvSpPr/>
              <p:nvPr/>
            </p:nvSpPr>
            <p:spPr>
              <a:xfrm>
                <a:off x="5967409" y="6336092"/>
                <a:ext cx="197846" cy="162030"/>
              </a:xfrm>
              <a:prstGeom prst="ellipse">
                <a:avLst/>
              </a:prstGeom>
              <a:solidFill>
                <a:srgbClr val="F4812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11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771" name="Text Placeholder 2"/>
          <p:cNvSpPr>
            <a:spLocks noGrp="1"/>
          </p:cNvSpPr>
          <p:nvPr>
            <p:ph idx="1"/>
          </p:nvPr>
        </p:nvSpPr>
        <p:spPr>
          <a:xfrm>
            <a:off x="1314450" y="1905000"/>
            <a:ext cx="7829550" cy="530225"/>
          </a:xfrm>
          <a:solidFill>
            <a:schemeClr val="bg1"/>
          </a:solidFill>
        </p:spPr>
        <p:txBody>
          <a:bodyPr anchor="ctr">
            <a:normAutofit fontScale="47500" lnSpcReduction="20000"/>
          </a:bodyPr>
          <a:lstStyle/>
          <a:p>
            <a:pPr marL="0" indent="0"/>
            <a:r>
              <a:rPr lang="en-CA" altLang="en-US" smtClean="0">
                <a:latin typeface="Arial" charset="0"/>
                <a:cs typeface="Arial" charset="0"/>
              </a:rPr>
              <a:t>Last time you were sick or needed medical attention, how quickly could you</a:t>
            </a:r>
            <a:br>
              <a:rPr lang="en-CA" altLang="en-US" smtClean="0">
                <a:latin typeface="Arial" charset="0"/>
                <a:cs typeface="Arial" charset="0"/>
              </a:rPr>
            </a:br>
            <a:r>
              <a:rPr lang="en-CA" altLang="en-US" smtClean="0">
                <a:latin typeface="Arial" charset="0"/>
                <a:cs typeface="Arial" charset="0"/>
              </a:rPr>
              <a:t>get a same- or next-day appointment to see a doctor or a nurse? </a:t>
            </a:r>
          </a:p>
        </p:txBody>
      </p:sp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685800" y="407988"/>
            <a:ext cx="7904163" cy="1027112"/>
          </a:xfrm>
        </p:spPr>
        <p:txBody>
          <a:bodyPr>
            <a:normAutofit fontScale="90000"/>
          </a:bodyPr>
          <a:lstStyle/>
          <a:p>
            <a:r>
              <a:rPr lang="en-CA" altLang="en-US" smtClean="0">
                <a:latin typeface="Arial" charset="0"/>
                <a:cs typeface="Arial" charset="0"/>
              </a:rPr>
              <a:t>Same- or next-day appointments are difficult to get in Canada</a:t>
            </a:r>
          </a:p>
        </p:txBody>
      </p:sp>
      <p:graphicFrame>
        <p:nvGraphicFramePr>
          <p:cNvPr id="32773" name="Chart 14"/>
          <p:cNvGraphicFramePr>
            <a:graphicFrameLocks/>
          </p:cNvGraphicFramePr>
          <p:nvPr/>
        </p:nvGraphicFramePr>
        <p:xfrm>
          <a:off x="495300" y="2541588"/>
          <a:ext cx="348615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hart" r:id="rId4" imgW="3493311" imgH="3535986" progId="Excel.Chart.8">
                  <p:embed/>
                </p:oleObj>
              </mc:Choice>
              <mc:Fallback>
                <p:oleObj name="Chart" r:id="rId4" imgW="3493311" imgH="353598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2541588"/>
                        <a:ext cx="348615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Chart 15"/>
          <p:cNvGraphicFramePr>
            <a:graphicFrameLocks/>
          </p:cNvGraphicFramePr>
          <p:nvPr/>
        </p:nvGraphicFramePr>
        <p:xfrm>
          <a:off x="4694238" y="2663825"/>
          <a:ext cx="3846512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hart" r:id="rId6" imgW="3853006" imgH="3572566" progId="Excel.Chart.8">
                  <p:embed/>
                </p:oleObj>
              </mc:Choice>
              <mc:Fallback>
                <p:oleObj name="Chart" r:id="rId6" imgW="3853006" imgH="35725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663825"/>
                        <a:ext cx="3846512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51500" y="6170613"/>
            <a:ext cx="3079750" cy="288925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en-CA" sz="1400" b="1" dirty="0">
                <a:latin typeface="+mn-lt"/>
              </a:rPr>
              <a:t>2016 Commonwealth Fund Survey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80288" y="6459538"/>
            <a:ext cx="1655762" cy="398462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After hours</a:t>
            </a:r>
          </a:p>
        </p:txBody>
      </p:sp>
    </p:spTree>
    <p:extLst>
      <p:ext uri="{BB962C8B-B14F-4D97-AF65-F5344CB8AC3E}">
        <p14:creationId xmlns:p14="http://schemas.microsoft.com/office/powerpoint/2010/main" val="245847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71475" y="369888"/>
            <a:ext cx="8521700" cy="1016000"/>
          </a:xfrm>
        </p:spPr>
        <p:txBody>
          <a:bodyPr>
            <a:normAutofit fontScale="90000"/>
          </a:bodyPr>
          <a:lstStyle/>
          <a:p>
            <a:r>
              <a:rPr lang="en-CA" altLang="en-US" smtClean="0">
                <a:latin typeface="Arial" charset="0"/>
                <a:cs typeface="Arial" charset="0"/>
              </a:rPr>
              <a:t>Canadians are high users of</a:t>
            </a:r>
            <a:br>
              <a:rPr lang="en-CA" altLang="en-US" smtClean="0">
                <a:latin typeface="Arial" charset="0"/>
                <a:cs typeface="Arial" charset="0"/>
              </a:rPr>
            </a:br>
            <a:r>
              <a:rPr lang="en-CA" altLang="en-US" smtClean="0">
                <a:latin typeface="Arial" charset="0"/>
                <a:cs typeface="Arial" charset="0"/>
              </a:rPr>
              <a:t>emergency departments</a:t>
            </a:r>
          </a:p>
        </p:txBody>
      </p:sp>
      <p:graphicFrame>
        <p:nvGraphicFramePr>
          <p:cNvPr id="33795" name="Chart 3"/>
          <p:cNvGraphicFramePr>
            <a:graphicFrameLocks/>
          </p:cNvGraphicFramePr>
          <p:nvPr/>
        </p:nvGraphicFramePr>
        <p:xfrm>
          <a:off x="434975" y="2298700"/>
          <a:ext cx="3702050" cy="347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hart" r:id="rId4" imgW="3706689" imgH="3481118" progId="Excel.Chart.8">
                  <p:embed/>
                </p:oleObj>
              </mc:Choice>
              <mc:Fallback>
                <p:oleObj name="Chart" r:id="rId4" imgW="3706689" imgH="348111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2298700"/>
                        <a:ext cx="3702050" cy="347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Chart 4"/>
          <p:cNvGraphicFramePr>
            <a:graphicFrameLocks/>
          </p:cNvGraphicFramePr>
          <p:nvPr/>
        </p:nvGraphicFramePr>
        <p:xfrm>
          <a:off x="4737100" y="2298700"/>
          <a:ext cx="3846513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hart" r:id="rId6" imgW="3853006" imgH="3542083" progId="Excel.Chart.8">
                  <p:embed/>
                </p:oleObj>
              </mc:Choice>
              <mc:Fallback>
                <p:oleObj name="Chart" r:id="rId6" imgW="3853006" imgH="354208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298700"/>
                        <a:ext cx="3846513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Placeholder 2"/>
          <p:cNvSpPr txBox="1">
            <a:spLocks/>
          </p:cNvSpPr>
          <p:nvPr/>
        </p:nvSpPr>
        <p:spPr bwMode="auto">
          <a:xfrm>
            <a:off x="487363" y="1841500"/>
            <a:ext cx="8656637" cy="363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365125" indent="-182563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65125" indent="-182563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365125" indent="-182563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365125" indent="-182563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822325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1279525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736725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2193925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700">
                <a:solidFill>
                  <a:srgbClr val="365254"/>
                </a:solidFill>
                <a:latin typeface="Calibri" pitchFamily="34" charset="0"/>
              </a:rPr>
              <a:t>Adults who used an emergency department in the past 2 years</a:t>
            </a:r>
          </a:p>
        </p:txBody>
      </p:sp>
      <p:grpSp>
        <p:nvGrpSpPr>
          <p:cNvPr id="33798" name="Group 2"/>
          <p:cNvGrpSpPr>
            <a:grpSpLocks/>
          </p:cNvGrpSpPr>
          <p:nvPr/>
        </p:nvGrpSpPr>
        <p:grpSpPr bwMode="auto">
          <a:xfrm>
            <a:off x="449263" y="6175375"/>
            <a:ext cx="4324350" cy="261938"/>
            <a:chOff x="1559256" y="5157193"/>
            <a:chExt cx="4324789" cy="253467"/>
          </a:xfrm>
        </p:grpSpPr>
        <p:grpSp>
          <p:nvGrpSpPr>
            <p:cNvPr id="33802" name="Group 3"/>
            <p:cNvGrpSpPr>
              <a:grpSpLocks/>
            </p:cNvGrpSpPr>
            <p:nvPr/>
          </p:nvGrpSpPr>
          <p:grpSpPr bwMode="auto">
            <a:xfrm>
              <a:off x="1559256" y="5157203"/>
              <a:ext cx="1598406" cy="253455"/>
              <a:chOff x="2989195" y="6289577"/>
              <a:chExt cx="1741128" cy="264692"/>
            </a:xfrm>
          </p:grpSpPr>
          <p:sp>
            <p:nvSpPr>
              <p:cNvPr id="33809" name="TextBox 12"/>
              <p:cNvSpPr txBox="1">
                <a:spLocks noChangeArrowheads="1"/>
              </p:cNvSpPr>
              <p:nvPr/>
            </p:nvSpPr>
            <p:spPr bwMode="auto">
              <a:xfrm>
                <a:off x="3133211" y="6289577"/>
                <a:ext cx="1597112" cy="264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defRPr>
                    <a:solidFill>
                      <a:srgbClr val="009FDF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0000"/>
                    </a:solidFill>
                  </a:rPr>
                  <a:t>Above average</a:t>
                </a:r>
              </a:p>
            </p:txBody>
          </p:sp>
          <p:sp>
            <p:nvSpPr>
              <p:cNvPr id="46" name="Oval 13"/>
              <p:cNvSpPr/>
              <p:nvPr/>
            </p:nvSpPr>
            <p:spPr>
              <a:xfrm>
                <a:off x="2989195" y="6336091"/>
                <a:ext cx="179860" cy="162030"/>
              </a:xfrm>
              <a:prstGeom prst="ellipse">
                <a:avLst/>
              </a:prstGeom>
              <a:pattFill prst="pct90">
                <a:fgClr>
                  <a:srgbClr val="00A199"/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1100" dirty="0">
                  <a:solidFill>
                    <a:srgbClr val="F4812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803" name="Group 5"/>
            <p:cNvGrpSpPr>
              <a:grpSpLocks/>
            </p:cNvGrpSpPr>
            <p:nvPr/>
          </p:nvGrpSpPr>
          <p:grpSpPr bwMode="auto">
            <a:xfrm>
              <a:off x="2918782" y="5157206"/>
              <a:ext cx="1453097" cy="253454"/>
              <a:chOff x="4402330" y="6289581"/>
              <a:chExt cx="1741127" cy="264691"/>
            </a:xfrm>
          </p:grpSpPr>
          <p:sp>
            <p:nvSpPr>
              <p:cNvPr id="33807" name="TextBox 10"/>
              <p:cNvSpPr txBox="1">
                <a:spLocks noChangeArrowheads="1"/>
              </p:cNvSpPr>
              <p:nvPr/>
            </p:nvSpPr>
            <p:spPr bwMode="auto">
              <a:xfrm>
                <a:off x="4546345" y="6289581"/>
                <a:ext cx="1597112" cy="264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defRPr>
                    <a:solidFill>
                      <a:srgbClr val="009FDF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0000"/>
                    </a:solidFill>
                  </a:rPr>
                  <a:t>Same as average</a:t>
                </a:r>
              </a:p>
            </p:txBody>
          </p:sp>
          <p:sp>
            <p:nvSpPr>
              <p:cNvPr id="44" name="Oval 11"/>
              <p:cNvSpPr/>
              <p:nvPr/>
            </p:nvSpPr>
            <p:spPr>
              <a:xfrm>
                <a:off x="4401745" y="6336092"/>
                <a:ext cx="197846" cy="162030"/>
              </a:xfrm>
              <a:prstGeom prst="ellipse">
                <a:avLst/>
              </a:prstGeom>
              <a:solidFill>
                <a:srgbClr val="CFE8E3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11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804" name="Group 7"/>
            <p:cNvGrpSpPr>
              <a:grpSpLocks/>
            </p:cNvGrpSpPr>
            <p:nvPr/>
          </p:nvGrpSpPr>
          <p:grpSpPr bwMode="auto">
            <a:xfrm>
              <a:off x="4430950" y="5157193"/>
              <a:ext cx="1453095" cy="253454"/>
              <a:chOff x="5966949" y="6289568"/>
              <a:chExt cx="1741125" cy="264691"/>
            </a:xfrm>
          </p:grpSpPr>
          <p:sp>
            <p:nvSpPr>
              <p:cNvPr id="33805" name="TextBox 8"/>
              <p:cNvSpPr txBox="1">
                <a:spLocks noChangeArrowheads="1"/>
              </p:cNvSpPr>
              <p:nvPr/>
            </p:nvSpPr>
            <p:spPr bwMode="auto">
              <a:xfrm>
                <a:off x="6110964" y="6289568"/>
                <a:ext cx="1597110" cy="264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defRPr>
                    <a:solidFill>
                      <a:srgbClr val="009FDF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CA" altLang="en-US" sz="1100">
                    <a:solidFill>
                      <a:srgbClr val="000000"/>
                    </a:solidFill>
                  </a:rPr>
                  <a:t>Below average</a:t>
                </a:r>
              </a:p>
            </p:txBody>
          </p:sp>
          <p:sp>
            <p:nvSpPr>
              <p:cNvPr id="42" name="Oval 9"/>
              <p:cNvSpPr/>
              <p:nvPr/>
            </p:nvSpPr>
            <p:spPr>
              <a:xfrm>
                <a:off x="5967409" y="6336092"/>
                <a:ext cx="197846" cy="162030"/>
              </a:xfrm>
              <a:prstGeom prst="ellipse">
                <a:avLst/>
              </a:prstGeom>
              <a:solidFill>
                <a:srgbClr val="F4812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11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3799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6250"/>
            <a:ext cx="142716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51500" y="6170613"/>
            <a:ext cx="3079750" cy="288925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en-CA" sz="1400" b="1" dirty="0">
                <a:latin typeface="+mn-lt"/>
              </a:rPr>
              <a:t>2016 Commonwealth Fund Survey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08850" y="6524625"/>
            <a:ext cx="1422400" cy="333375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Scaling up</a:t>
            </a:r>
          </a:p>
        </p:txBody>
      </p:sp>
    </p:spTree>
    <p:extLst>
      <p:ext uri="{BB962C8B-B14F-4D97-AF65-F5344CB8AC3E}">
        <p14:creationId xmlns:p14="http://schemas.microsoft.com/office/powerpoint/2010/main" val="211953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7772400" cy="865188"/>
          </a:xfrm>
        </p:spPr>
        <p:txBody>
          <a:bodyPr/>
          <a:lstStyle/>
          <a:p>
            <a:pPr algn="ctr" eaLnBrk="1" hangingPunct="1"/>
            <a:r>
              <a:rPr lang="en-CA" altLang="en-US" b="1" smtClean="0">
                <a:solidFill>
                  <a:srgbClr val="2C2C86"/>
                </a:solidFill>
                <a:latin typeface="Arial Narrow" pitchFamily="34" charset="0"/>
                <a:cs typeface="Arial" charset="0"/>
              </a:rPr>
              <a:t>Parting Words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11188" y="2060575"/>
            <a:ext cx="7772400" cy="4537075"/>
          </a:xfrm>
        </p:spPr>
        <p:txBody>
          <a:bodyPr/>
          <a:lstStyle/>
          <a:p>
            <a:pPr marL="0" indent="0" eaLnBrk="1" hangingPunct="1"/>
            <a:r>
              <a:rPr lang="en-CA" altLang="en-US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“Primary Care In Canada: So Much Innovation, So Little Change” </a:t>
            </a:r>
          </a:p>
          <a:p>
            <a:pPr marL="0" indent="0" eaLnBrk="1" hangingPunct="1"/>
            <a:r>
              <a:rPr lang="en-CA" altLang="en-US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Brian Hutchison, Julia Abelson, and John Lavis</a:t>
            </a:r>
          </a:p>
          <a:p>
            <a:pPr marL="0" indent="0" eaLnBrk="1" hangingPunct="1"/>
            <a:r>
              <a:rPr lang="en-CA" altLang="en-US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Health Affairs 2001</a:t>
            </a:r>
          </a:p>
          <a:p>
            <a:pPr marL="0" indent="0" eaLnBrk="1" hangingPunct="1"/>
            <a:endParaRPr lang="en-CA" altLang="en-US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endParaRPr lang="en-CA" altLang="en-US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endParaRPr lang="en-CA" altLang="en-US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endParaRPr lang="en-CA" altLang="en-US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r>
              <a:rPr lang="en-CA" altLang="en-US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“More than anything else though, what Canada needs to fix its systemic health-care woes is to create a semblance of a system.”</a:t>
            </a:r>
          </a:p>
          <a:p>
            <a:pPr marL="0" indent="0" eaLnBrk="1" hangingPunct="1"/>
            <a:r>
              <a:rPr lang="en-CA" altLang="en-US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André Picard, Globe and Mail 2017</a:t>
            </a:r>
          </a:p>
          <a:p>
            <a:pPr marL="0" indent="0" eaLnBrk="1" hangingPunct="1"/>
            <a:endParaRPr lang="en-CA" altLang="en-US" sz="24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endParaRPr lang="en-CA" altLang="en-US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2476500"/>
            <a:ext cx="22860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30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078" y="24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Thank to our partners and sponsors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8" y="6123702"/>
            <a:ext cx="2552577" cy="60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8" y="6045885"/>
            <a:ext cx="3928912" cy="654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23" y="3563708"/>
            <a:ext cx="3616288" cy="904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11" y="5002493"/>
            <a:ext cx="3221000" cy="10012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56" y="1212331"/>
            <a:ext cx="3342444" cy="9759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42" y="5763316"/>
            <a:ext cx="2086592" cy="1053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2" y="4159001"/>
            <a:ext cx="2151648" cy="923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47" y="4845581"/>
            <a:ext cx="2037257" cy="11172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0" y="2983121"/>
            <a:ext cx="2010156" cy="10326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62" y="4467780"/>
            <a:ext cx="4351987" cy="508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70" y="2327009"/>
            <a:ext cx="2201662" cy="10732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20" y="1905000"/>
            <a:ext cx="1930009" cy="12173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0" y="1212331"/>
            <a:ext cx="3528156" cy="8178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01" y="3261602"/>
            <a:ext cx="1570231" cy="1805692"/>
          </a:xfrm>
          <a:prstGeom prst="rect">
            <a:avLst/>
          </a:prstGeom>
        </p:spPr>
      </p:pic>
      <p:pic>
        <p:nvPicPr>
          <p:cNvPr id="1026" name="Picture 1" descr="cid:0__=0ABB0A50DFFC0C0C8f9e8a93df9386@MigHC.la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8" y="2224411"/>
            <a:ext cx="2216308" cy="4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93" y="5126703"/>
            <a:ext cx="1677970" cy="919182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64341"/>
            <a:ext cx="1883400" cy="105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4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Michael McGinnis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7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An RGC/ABFM Embassy Series Event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Alternative Payment Models &amp; Primary Care Delivery in the United States and Canada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020" y="3777361"/>
            <a:ext cx="2281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Andrew Bazemore</a:t>
            </a:r>
            <a:r>
              <a:rPr lang="en-US" sz="1200" dirty="0"/>
              <a:t>, MD, MPH  </a:t>
            </a:r>
          </a:p>
          <a:p>
            <a:pPr algn="ctr"/>
            <a:r>
              <a:rPr lang="en-US" sz="1200" dirty="0" smtClean="0"/>
              <a:t>Session Chair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3377420" y="3057821"/>
            <a:ext cx="1973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Patrick H. Conway</a:t>
            </a:r>
            <a:r>
              <a:rPr lang="en-US" sz="1200" dirty="0"/>
              <a:t>, MD, MSc</a:t>
            </a:r>
          </a:p>
        </p:txBody>
      </p:sp>
      <p:sp>
        <p:nvSpPr>
          <p:cNvPr id="3" name="Rectangle 2"/>
          <p:cNvSpPr/>
          <p:nvPr/>
        </p:nvSpPr>
        <p:spPr>
          <a:xfrm>
            <a:off x="5931741" y="3057822"/>
            <a:ext cx="2150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Joshua Tepper</a:t>
            </a:r>
            <a:r>
              <a:rPr lang="en-US" sz="1200" dirty="0"/>
              <a:t>, MD, MPH, MBA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3144" y="4929684"/>
            <a:ext cx="16024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Rick Glazier</a:t>
            </a:r>
            <a:r>
              <a:rPr lang="en-US" sz="1200" dirty="0"/>
              <a:t>, MD, MPH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10134" y="4916884"/>
            <a:ext cx="1993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Michael McGinnis</a:t>
            </a:r>
            <a:r>
              <a:rPr lang="en-US" sz="1200" dirty="0"/>
              <a:t>, MD, MPP</a:t>
            </a:r>
          </a:p>
        </p:txBody>
      </p:sp>
      <p:pic>
        <p:nvPicPr>
          <p:cNvPr id="34" name="Image 2" descr="C:\Users\lrenaud\AppData\Local\Microsoft\Windows\Temporary Internet Files\Content.Outlook\H2NIZBRG\Andrew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8" r="16467"/>
          <a:stretch/>
        </p:blipFill>
        <p:spPr bwMode="auto">
          <a:xfrm>
            <a:off x="1295400" y="2667000"/>
            <a:ext cx="914400" cy="111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5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44" y="1871262"/>
            <a:ext cx="809626" cy="1186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7" name="Image 5" descr="C:\Users\lrenaud\AppData\Local\Microsoft\Windows\Temporary Internet Files\Content.Outlook\H2NIZBRG\DSC_8451_Xlar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32" y="3730323"/>
            <a:ext cx="942847" cy="1186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8" name="Image 9" descr="C:\Users\lrenaud\AppData\Local\Microsoft\Windows\Temporary Internet Files\Content.Outlook\H2NIZBRG\JMM headsho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44" y="3730321"/>
            <a:ext cx="882016" cy="1186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991295" y="6488668"/>
            <a:ext cx="215270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#CrossBorderPC2017</a:t>
            </a:r>
          </a:p>
        </p:txBody>
      </p:sp>
      <p:pic>
        <p:nvPicPr>
          <p:cNvPr id="14" name="Image 6" descr="C:\Users\lrenaud\AppData\Local\Microsoft\Windows\Temporary Internet Files\Content.Outlook\H2NIZBRG\JTepper_pix_009_201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 bwMode="auto">
          <a:xfrm>
            <a:off x="6563029" y="1871263"/>
            <a:ext cx="887768" cy="1186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322560"/>
            <a:ext cx="1743692" cy="1503873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3" t="18559" b="23538"/>
          <a:stretch/>
        </p:blipFill>
        <p:spPr bwMode="auto">
          <a:xfrm>
            <a:off x="228600" y="5334000"/>
            <a:ext cx="2254272" cy="13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712" y="5486400"/>
            <a:ext cx="3616288" cy="90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7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7"/>
          <p:cNvSpPr>
            <a:spLocks noGrp="1"/>
          </p:cNvSpPr>
          <p:nvPr>
            <p:ph type="title"/>
          </p:nvPr>
        </p:nvSpPr>
        <p:spPr>
          <a:xfrm>
            <a:off x="0" y="549275"/>
            <a:ext cx="8928100" cy="2154238"/>
          </a:xfrm>
        </p:spPr>
        <p:txBody>
          <a:bodyPr/>
          <a:lstStyle/>
          <a:p>
            <a:pPr algn="ctr"/>
            <a:r>
              <a:rPr lang="en-CA" altLang="ja-JP" smtClean="0">
                <a:solidFill>
                  <a:srgbClr val="000099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CA" altLang="ja-JP" smtClean="0">
                <a:solidFill>
                  <a:srgbClr val="000099"/>
                </a:solidFill>
                <a:latin typeface="Arial Narrow" pitchFamily="34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Advancing the Science of Transformation in Integrated Primary Care:</a:t>
            </a:r>
            <a:r>
              <a:rPr lang="en-CA" altLang="en-US" smtClean="0">
                <a:latin typeface="Arial" charset="0"/>
                <a:cs typeface="Arial" charset="0"/>
              </a:rPr>
              <a:t/>
            </a:r>
            <a:br>
              <a:rPr lang="en-CA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Informing Options for Scaling-up Innovation</a:t>
            </a:r>
            <a:r>
              <a:rPr lang="en-CA" altLang="en-US" smtClean="0">
                <a:latin typeface="Arial" charset="0"/>
                <a:cs typeface="Arial" charset="0"/>
              </a:rPr>
              <a:t/>
            </a:r>
            <a:br>
              <a:rPr lang="en-CA" altLang="en-US" smtClean="0">
                <a:latin typeface="Arial" charset="0"/>
                <a:cs typeface="Arial" charset="0"/>
              </a:rPr>
            </a:br>
            <a:r>
              <a:rPr lang="en-CA" altLang="ja-JP" smtClean="0">
                <a:solidFill>
                  <a:srgbClr val="000099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CA" altLang="ja-JP" smtClean="0">
                <a:solidFill>
                  <a:srgbClr val="000099"/>
                </a:solidFill>
                <a:latin typeface="Arial Narrow" pitchFamily="34" charset="0"/>
                <a:cs typeface="Arial" charset="0"/>
              </a:rPr>
            </a:br>
            <a:r>
              <a:rPr lang="en-CA" altLang="ja-JP" sz="320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CA" altLang="ja-JP" sz="320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</a:br>
            <a:r>
              <a:rPr lang="en-CA" altLang="ja-JP" sz="320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Alternative Payment Models</a:t>
            </a:r>
            <a:br>
              <a:rPr lang="en-CA" altLang="ja-JP" sz="320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</a:br>
            <a:r>
              <a:rPr lang="en-CA" altLang="ja-JP" sz="240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March 2, 2017 </a:t>
            </a:r>
            <a:r>
              <a:rPr lang="en-CA" altLang="ja-JP" sz="320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CA" altLang="ja-JP" sz="3200" smtClean="0">
                <a:solidFill>
                  <a:schemeClr val="tx2"/>
                </a:solidFill>
                <a:latin typeface="Arial Narrow" pitchFamily="34" charset="0"/>
                <a:cs typeface="Arial" charset="0"/>
              </a:rPr>
            </a:br>
            <a:r>
              <a:rPr lang="en-CA" altLang="en-US" sz="320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CA" altLang="en-US" sz="320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altLang="en-US" sz="2400" smtClean="0">
                <a:latin typeface="Arial" charset="0"/>
                <a:cs typeface="Arial" charset="0"/>
              </a:rPr>
              <a:t/>
            </a:r>
            <a:br>
              <a:rPr lang="en-US" altLang="en-US" sz="2400" smtClean="0">
                <a:latin typeface="Arial" charset="0"/>
                <a:cs typeface="Arial" charset="0"/>
              </a:rPr>
            </a:br>
            <a:r>
              <a:rPr lang="en-CA" altLang="ja-JP" sz="3600" smtClean="0">
                <a:solidFill>
                  <a:srgbClr val="000099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CA" altLang="ja-JP" sz="3600" smtClean="0">
                <a:solidFill>
                  <a:srgbClr val="000099"/>
                </a:solidFill>
                <a:latin typeface="Arial Narrow" pitchFamily="34" charset="0"/>
                <a:cs typeface="Arial" charset="0"/>
              </a:rPr>
            </a:br>
            <a:r>
              <a:rPr lang="en-CA" altLang="ja-JP" sz="3600" smtClean="0">
                <a:solidFill>
                  <a:srgbClr val="000099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CA" altLang="ja-JP" sz="3600" smtClean="0">
                <a:solidFill>
                  <a:srgbClr val="000099"/>
                </a:solidFill>
                <a:latin typeface="Arial Narrow" pitchFamily="34" charset="0"/>
                <a:cs typeface="Arial" charset="0"/>
              </a:rPr>
            </a:b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1217613" y="4879975"/>
            <a:ext cx="6837362" cy="1636713"/>
          </a:xfrm>
        </p:spPr>
        <p:txBody>
          <a:bodyPr/>
          <a:lstStyle/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CA" altLang="en-US" sz="2400" cap="none" smtClean="0">
                <a:solidFill>
                  <a:srgbClr val="000000"/>
                </a:solidFill>
                <a:latin typeface="Arial" pitchFamily="34" charset="0"/>
              </a:rPr>
              <a:t>Rick Glazier, </a:t>
            </a:r>
            <a:r>
              <a:rPr lang="en-CA" altLang="en-US" cap="none" smtClean="0">
                <a:solidFill>
                  <a:srgbClr val="000000"/>
                </a:solidFill>
                <a:latin typeface="Arial" pitchFamily="34" charset="0"/>
              </a:rPr>
              <a:t>MD, MPH, CCFP, FCFP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CA" altLang="en-US" cap="none" smtClean="0">
                <a:solidFill>
                  <a:srgbClr val="000000"/>
                </a:solidFill>
                <a:latin typeface="Arial" pitchFamily="34" charset="0"/>
              </a:rPr>
              <a:t> Senior Scientist, Institute for Clinical Evaluative Sciences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CA" altLang="en-US" cap="none" smtClean="0">
                <a:solidFill>
                  <a:srgbClr val="000000"/>
                </a:solidFill>
                <a:latin typeface="Arial" pitchFamily="34" charset="0"/>
              </a:rPr>
              <a:t>Scientist, Centre for Research on Inner City Health, St. Michael’s Hospital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CA" altLang="en-US" cap="none" smtClean="0">
                <a:solidFill>
                  <a:srgbClr val="000000"/>
                </a:solidFill>
                <a:latin typeface="Arial" pitchFamily="34" charset="0"/>
              </a:rPr>
              <a:t>Staff Family Physician, St. Michael’s Hospital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CA" altLang="en-US" cap="none" smtClean="0">
                <a:solidFill>
                  <a:srgbClr val="000000"/>
                </a:solidFill>
                <a:latin typeface="Arial" pitchFamily="34" charset="0"/>
              </a:rPr>
              <a:t>Professor, Family and Community Medicine, University of Toronto</a:t>
            </a:r>
          </a:p>
          <a:p>
            <a:pPr algn="ctr" defTabSz="914400" eaLnBrk="1" hangingPunct="1">
              <a:lnSpc>
                <a:spcPts val="2163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cap="non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3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407988"/>
            <a:ext cx="7904163" cy="915987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n-US" altLang="en-US" b="1" smtClean="0">
                <a:solidFill>
                  <a:srgbClr val="2C2C86"/>
                </a:solidFill>
                <a:latin typeface="Arial Narrow" pitchFamily="34" charset="0"/>
                <a:cs typeface="Arial" charset="0"/>
              </a:rPr>
              <a:t>Canadian Health Care, Explained: 14 Systems</a:t>
            </a:r>
            <a:endParaRPr lang="en-CA" altLang="en-US" b="1" smtClean="0">
              <a:solidFill>
                <a:srgbClr val="2C2C86"/>
              </a:solidFill>
              <a:latin typeface="Arial" charset="0"/>
              <a:cs typeface="Arial" charset="0"/>
            </a:endParaRPr>
          </a:p>
        </p:txBody>
      </p:sp>
      <p:pic>
        <p:nvPicPr>
          <p:cNvPr id="20483" name="Content Placeholder 1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675" y="3022600"/>
            <a:ext cx="4032250" cy="2689225"/>
          </a:xfrm>
        </p:spPr>
      </p:pic>
      <p:sp>
        <p:nvSpPr>
          <p:cNvPr id="20484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9EC637-106F-4049-A70C-B6E7932AFBA1}" type="slidenum">
              <a:rPr lang="en-US" altLang="en-US"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4511675" y="2039938"/>
            <a:ext cx="10810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000" b="1" u="sng">
                <a:solidFill>
                  <a:schemeClr val="tx1"/>
                </a:solidFill>
              </a:rPr>
              <a:t>doctors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2000" b="1">
                <a:solidFill>
                  <a:schemeClr val="tx1"/>
                </a:solidFill>
              </a:rPr>
              <a:t>FFS</a:t>
            </a:r>
          </a:p>
        </p:txBody>
      </p:sp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468313" y="1993900"/>
            <a:ext cx="12239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000" b="1" u="sng">
                <a:solidFill>
                  <a:schemeClr val="tx1"/>
                </a:solidFill>
              </a:rPr>
              <a:t>hospitals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2000" b="1">
                <a:solidFill>
                  <a:schemeClr val="tx1"/>
                </a:solidFill>
              </a:rPr>
              <a:t>global budget</a:t>
            </a:r>
          </a:p>
        </p:txBody>
      </p:sp>
      <p:sp>
        <p:nvSpPr>
          <p:cNvPr id="20487" name="TextBox 4"/>
          <p:cNvSpPr txBox="1">
            <a:spLocks noChangeArrowheads="1"/>
          </p:cNvSpPr>
          <p:nvPr/>
        </p:nvSpPr>
        <p:spPr bwMode="auto">
          <a:xfrm>
            <a:off x="2076450" y="2039938"/>
            <a:ext cx="20145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000" b="1" u="sng">
                <a:solidFill>
                  <a:schemeClr val="tx1"/>
                </a:solidFill>
              </a:rPr>
              <a:t>long-term care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2000" b="1">
                <a:solidFill>
                  <a:schemeClr val="tx1"/>
                </a:solidFill>
              </a:rPr>
              <a:t>number of beds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9275" y="3275013"/>
            <a:ext cx="3289300" cy="2879725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Primary care physicians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few accountabilities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weak measurement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few networks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little governance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not many teams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mostly FFS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groups and solo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9" name="TextBox 7"/>
          <p:cNvSpPr txBox="1">
            <a:spLocks noChangeArrowheads="1"/>
          </p:cNvSpPr>
          <p:nvPr/>
        </p:nvSpPr>
        <p:spPr bwMode="auto">
          <a:xfrm>
            <a:off x="717550" y="5800725"/>
            <a:ext cx="44640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00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CA" altLang="en-US" sz="2000">
                <a:solidFill>
                  <a:schemeClr val="tx1"/>
                </a:solidFill>
              </a:rPr>
              <a:t>few connections, perilous transitions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2000">
                <a:solidFill>
                  <a:schemeClr val="tx1"/>
                </a:solidFill>
                <a:sym typeface="Wingdings" pitchFamily="2" charset="2"/>
              </a:rPr>
              <a:t> little support for care coordination</a:t>
            </a:r>
            <a:endParaRPr lang="en-CA" altLang="en-US" sz="2000">
              <a:solidFill>
                <a:schemeClr val="tx1"/>
              </a:solidFill>
            </a:endParaRPr>
          </a:p>
        </p:txBody>
      </p:sp>
      <p:sp>
        <p:nvSpPr>
          <p:cNvPr id="20490" name="TextBox 8"/>
          <p:cNvSpPr txBox="1">
            <a:spLocks noChangeArrowheads="1"/>
          </p:cNvSpPr>
          <p:nvPr/>
        </p:nvSpPr>
        <p:spPr bwMode="auto">
          <a:xfrm>
            <a:off x="6443663" y="2016125"/>
            <a:ext cx="151288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000">
                <a:solidFill>
                  <a:schemeClr val="tx1"/>
                </a:solidFill>
              </a:rPr>
              <a:t>Paid from separate budgets</a:t>
            </a:r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5940425" y="1925638"/>
            <a:ext cx="1546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4800">
                <a:solidFill>
                  <a:schemeClr val="tx1"/>
                </a:solidFill>
              </a:rPr>
              <a:t>}</a:t>
            </a:r>
            <a:endParaRPr lang="en-CA" altLang="en-US" sz="480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12" name="Curved Connector 11"/>
          <p:cNvCxnSpPr/>
          <p:nvPr/>
        </p:nvCxnSpPr>
        <p:spPr>
          <a:xfrm>
            <a:off x="4932363" y="2755900"/>
            <a:ext cx="576262" cy="519113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99313" y="6524625"/>
            <a:ext cx="1404937" cy="333375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Payment</a:t>
            </a:r>
          </a:p>
        </p:txBody>
      </p:sp>
    </p:spTree>
    <p:extLst>
      <p:ext uri="{BB962C8B-B14F-4D97-AF65-F5344CB8AC3E}">
        <p14:creationId xmlns:p14="http://schemas.microsoft.com/office/powerpoint/2010/main" val="386633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7772400" cy="865188"/>
          </a:xfrm>
        </p:spPr>
        <p:txBody>
          <a:bodyPr/>
          <a:lstStyle/>
          <a:p>
            <a:pPr algn="ctr" eaLnBrk="1" hangingPunct="1"/>
            <a:r>
              <a:rPr lang="en-CA" altLang="en-US" b="1" smtClean="0">
                <a:solidFill>
                  <a:srgbClr val="2C2C86"/>
                </a:solidFill>
                <a:latin typeface="Arial Narrow" pitchFamily="34" charset="0"/>
                <a:cs typeface="Arial" charset="0"/>
              </a:rPr>
              <a:t>Why Change is Needed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11188" y="2060575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Char char="•"/>
            </a:pPr>
            <a:endParaRPr lang="en-US" altLang="en-US" sz="24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sz="24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sz="24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sz="24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sz="24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sz="24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en-CA" altLang="en-US" sz="24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CA" altLang="en-US" smtClean="0">
                <a:latin typeface="Arial" charset="0"/>
                <a:cs typeface="Arial" charset="0"/>
              </a:rPr>
              <a:t>	“Burning Platform is a business lexicon that emphasizes immediate and radical change due to dire circumstances.”</a:t>
            </a:r>
          </a:p>
          <a:p>
            <a:pPr algn="ctr" eaLnBrk="1" hangingPunct="1"/>
            <a:r>
              <a:rPr lang="en-CA" altLang="en-US" smtClean="0">
                <a:latin typeface="Arial" charset="0"/>
                <a:cs typeface="Arial" charset="0"/>
              </a:rPr>
              <a:t>	</a:t>
            </a:r>
            <a:r>
              <a:rPr lang="en-CA" altLang="en-US" sz="1200" smtClean="0">
                <a:latin typeface="Arial" charset="0"/>
                <a:cs typeface="Arial" charset="0"/>
              </a:rPr>
              <a:t>http://www.problem-solving-techniques.com/Burning-Platform.html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2198688"/>
            <a:ext cx="48450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0288" y="6511925"/>
            <a:ext cx="1512887" cy="261938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Triple aim</a:t>
            </a:r>
          </a:p>
        </p:txBody>
      </p:sp>
    </p:spTree>
    <p:extLst>
      <p:ext uri="{BB962C8B-B14F-4D97-AF65-F5344CB8AC3E}">
        <p14:creationId xmlns:p14="http://schemas.microsoft.com/office/powerpoint/2010/main" val="330392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241300"/>
            <a:ext cx="7904163" cy="1173163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n-CA" altLang="en-US" b="1" smtClean="0">
                <a:solidFill>
                  <a:srgbClr val="000099"/>
                </a:solidFill>
                <a:latin typeface="Arial Narrow" pitchFamily="34" charset="0"/>
                <a:cs typeface="Arial" charset="0"/>
              </a:rPr>
              <a:t>Primary Care Transformation – Canada</a:t>
            </a:r>
            <a:endParaRPr lang="en-CA" altLang="en-US" b="1" smtClean="0">
              <a:latin typeface="Arial" charset="0"/>
              <a:cs typeface="Arial" charset="0"/>
            </a:endParaRP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357D06-5E2A-40A5-B42D-3812B8A7050A}" type="slidenum">
              <a:rPr lang="en-US" altLang="en-US"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>
              <a:latin typeface="Calibri" pitchFamily="34" charset="0"/>
            </a:endParaRPr>
          </a:p>
        </p:txBody>
      </p:sp>
      <p:grpSp>
        <p:nvGrpSpPr>
          <p:cNvPr id="22532" name="Group 4"/>
          <p:cNvGrpSpPr>
            <a:grpSpLocks noChangeAspect="1"/>
          </p:cNvGrpSpPr>
          <p:nvPr/>
        </p:nvGrpSpPr>
        <p:grpSpPr bwMode="auto">
          <a:xfrm rot="5400000">
            <a:off x="3350419" y="-653256"/>
            <a:ext cx="2574925" cy="8101013"/>
            <a:chOff x="2483" y="1266"/>
            <a:chExt cx="877" cy="2758"/>
          </a:xfrm>
        </p:grpSpPr>
        <p:sp>
          <p:nvSpPr>
            <p:cNvPr id="2253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83" y="1266"/>
              <a:ext cx="877" cy="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53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" y="1266"/>
              <a:ext cx="878" cy="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1547813" y="5461000"/>
            <a:ext cx="7342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Calibri" pitchFamily="34" charset="0"/>
              </a:rPr>
              <a:t>Hutchison B, Levesque JF, Strumpf E, Coyle N. Primary health care in Canada: systems in motion. Milbank Q. 2011;89(2):256-88. doi: 10.1111/j.1468-0009.2011.00628.x.</a:t>
            </a:r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1116013" y="5461000"/>
            <a:ext cx="57737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1800" b="1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8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241300"/>
            <a:ext cx="7904163" cy="1173163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n-CA" altLang="en-US" b="1" smtClean="0">
                <a:solidFill>
                  <a:srgbClr val="000099"/>
                </a:solidFill>
                <a:latin typeface="Arial Narrow" pitchFamily="34" charset="0"/>
                <a:cs typeface="Arial" charset="0"/>
              </a:rPr>
              <a:t>Primary Care Transformation – Canada</a:t>
            </a:r>
            <a:endParaRPr lang="en-CA" altLang="en-US" b="1" smtClean="0">
              <a:latin typeface="Arial" charset="0"/>
              <a:cs typeface="Arial" charset="0"/>
            </a:endParaRP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896B9B-5CAA-4700-B815-85C5936812BA}" type="slidenum">
              <a:rPr lang="en-US" altLang="en-US"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>
              <a:latin typeface="Calibri" pitchFamily="34" charset="0"/>
            </a:endParaRPr>
          </a:p>
        </p:txBody>
      </p:sp>
      <p:grpSp>
        <p:nvGrpSpPr>
          <p:cNvPr id="23556" name="Group 4"/>
          <p:cNvGrpSpPr>
            <a:grpSpLocks noChangeAspect="1"/>
          </p:cNvGrpSpPr>
          <p:nvPr/>
        </p:nvGrpSpPr>
        <p:grpSpPr bwMode="auto">
          <a:xfrm rot="5400000">
            <a:off x="3350419" y="-653256"/>
            <a:ext cx="2574925" cy="8101013"/>
            <a:chOff x="2483" y="1266"/>
            <a:chExt cx="877" cy="2758"/>
          </a:xfrm>
        </p:grpSpPr>
        <p:sp>
          <p:nvSpPr>
            <p:cNvPr id="235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83" y="1266"/>
              <a:ext cx="877" cy="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6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" y="1266"/>
              <a:ext cx="878" cy="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1547813" y="5461000"/>
            <a:ext cx="7342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Calibri" pitchFamily="34" charset="0"/>
              </a:rPr>
              <a:t>Hutchison B, Levesque JF, Strumpf E, Coyle N. Primary health care in Canada: systems in motion. Milbank Q. 2011;89(2):256-88. doi: 10.1111/j.1468-0009.2011.00628.x.</a:t>
            </a:r>
          </a:p>
        </p:txBody>
      </p:sp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1116013" y="5461000"/>
            <a:ext cx="57737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18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200" y="3500438"/>
            <a:ext cx="8104188" cy="1444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7524750" y="6524625"/>
            <a:ext cx="1163638" cy="333375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Reforms</a:t>
            </a:r>
          </a:p>
        </p:txBody>
      </p:sp>
    </p:spTree>
    <p:extLst>
      <p:ext uri="{BB962C8B-B14F-4D97-AF65-F5344CB8AC3E}">
        <p14:creationId xmlns:p14="http://schemas.microsoft.com/office/powerpoint/2010/main" val="272568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241300"/>
            <a:ext cx="7904163" cy="1173163"/>
          </a:xfrm>
        </p:spPr>
        <p:txBody>
          <a:bodyPr anchor="ctr"/>
          <a:lstStyle/>
          <a:p>
            <a:pPr algn="ctr" eaLnBrk="1" hangingPunct="1"/>
            <a:r>
              <a:rPr lang="en-CA" altLang="en-US" b="1" smtClean="0">
                <a:solidFill>
                  <a:srgbClr val="2C2C86"/>
                </a:solidFill>
                <a:latin typeface="Arial Narrow" pitchFamily="34" charset="0"/>
                <a:cs typeface="Arial" charset="0"/>
              </a:rPr>
              <a:t>Ontario’s Large-Scale Experiment</a:t>
            </a:r>
            <a:endParaRPr lang="en-CA" altLang="en-US" b="1" smtClean="0">
              <a:solidFill>
                <a:srgbClr val="2C2C86"/>
              </a:solidFill>
              <a:latin typeface="Arial" charset="0"/>
              <a:cs typeface="Arial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2"/>
          </p:nvPr>
        </p:nvSpPr>
        <p:spPr>
          <a:xfrm>
            <a:off x="2370138" y="5949950"/>
            <a:ext cx="6804025" cy="241300"/>
          </a:xfrm>
        </p:spPr>
        <p:txBody>
          <a:bodyPr wrap="none" numCol="1">
            <a:normAutofit fontScale="92500" lnSpcReduction="20000"/>
          </a:bodyPr>
          <a:lstStyle/>
          <a:p>
            <a:pPr marL="0" indent="0" defTabSz="914400" eaLnBrk="1" hangingPunct="1"/>
            <a:r>
              <a:rPr lang="en-US" altLang="en-US" sz="1200" b="0" smtClean="0">
                <a:solidFill>
                  <a:schemeClr val="tx1"/>
                </a:solidFill>
                <a:latin typeface="Arial" charset="0"/>
                <a:cs typeface="Arial" charset="0"/>
              </a:rPr>
              <a:t>Hutchison B, Glazier RH. Health Affairs 2013:32:695-703</a:t>
            </a:r>
            <a:endParaRPr lang="en-CA" altLang="en-US" sz="1200" b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defRPr>
                <a:solidFill>
                  <a:srgbClr val="009FDF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7BDAE1-9DEC-49D9-BBD5-55706E149C7E}" type="slidenum">
              <a:rPr lang="en-US" altLang="en-US"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>
              <a:latin typeface="Calibri" pitchFamily="34" charset="0"/>
            </a:endParaRP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837565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73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11012</TotalTime>
  <Words>712</Words>
  <Application>Microsoft Macintosh PowerPoint</Application>
  <PresentationFormat>On-screen Show (4:3)</PresentationFormat>
  <Paragraphs>140</Paragraphs>
  <Slides>20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Chart</vt:lpstr>
      <vt:lpstr>Advancing the Science of Transformation in Integrated Primary Care: Informing Options for Scaling-up Innovation </vt:lpstr>
      <vt:lpstr>Thank to our partners and sponsors</vt:lpstr>
      <vt:lpstr>An RGC/ABFM Embassy Series Event:  Alternative Payment Models &amp; Primary Care Delivery in the United States and Canada</vt:lpstr>
      <vt:lpstr> Advancing the Science of Transformation in Integrated Primary Care: Informing Options for Scaling-up Innovation   Alternative Payment Models March 2, 2017      </vt:lpstr>
      <vt:lpstr>Canadian Health Care, Explained: 14 Systems</vt:lpstr>
      <vt:lpstr>Why Change is Needed</vt:lpstr>
      <vt:lpstr>Primary Care Transformation – Canada</vt:lpstr>
      <vt:lpstr>Primary Care Transformation – Canada</vt:lpstr>
      <vt:lpstr>Ontario’s Large-Scale Experiment</vt:lpstr>
      <vt:lpstr>Transformation in Physician Payment</vt:lpstr>
      <vt:lpstr>Payments </vt:lpstr>
      <vt:lpstr>Most Canadians have a regular doctor or place where they receive care</vt:lpstr>
      <vt:lpstr>Canadians report better experiences with their regular doctors than 11-country average</vt:lpstr>
      <vt:lpstr>Successes of the Transformation</vt:lpstr>
      <vt:lpstr>Capitation Payments</vt:lpstr>
      <vt:lpstr>Those Left Behind Kiran T, et al Ann Fam Med 2016;14:517-525.</vt:lpstr>
      <vt:lpstr>Same- or next-day appointments are difficult to get in Canada</vt:lpstr>
      <vt:lpstr>Canadians are high users of emergency departments</vt:lpstr>
      <vt:lpstr>Parting Words</vt:lpstr>
      <vt:lpstr>Reaction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to our partners and sponsors</dc:title>
  <dc:creator>Meredith Kratzmann</dc:creator>
  <cp:lastModifiedBy>Meredith</cp:lastModifiedBy>
  <cp:revision>21</cp:revision>
  <dcterms:created xsi:type="dcterms:W3CDTF">2017-02-10T15:55:16Z</dcterms:created>
  <dcterms:modified xsi:type="dcterms:W3CDTF">2017-03-02T19:22:41Z</dcterms:modified>
</cp:coreProperties>
</file>