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296400"/>
  <p:custDataLst>
    <p:tags r:id="rId8"/>
  </p:custDataLst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10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34DF94-E14D-4600-89AA-A5A1B8298B31}" type="datetimeFigureOut">
              <a:rPr lang="en-CA"/>
              <a:pPr>
                <a:defRPr/>
              </a:pPr>
              <a:t>5/8/14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3A1533-2A47-453B-AB7D-C38D4BC01E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Cordia New" charset="0"/>
              <a:cs typeface="Cordia New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22DD5-64C6-4C04-867A-3EBB01505C37}" type="slidenum">
              <a:rPr lang="en-CA" smtClean="0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Cordia New" charset="0"/>
              <a:cs typeface="Cordia New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DDE28E-8587-425F-B716-6BE4CDA809F4}" type="slidenum">
              <a:rPr lang="en-CA" smtClean="0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0800000"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5" descr="Clean-Karaoke-Logo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393700" y="6381750"/>
            <a:ext cx="5319713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  <a:cs typeface="Cordia New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ngsana New" charset="0"/>
                <a:cs typeface="Angsana New" charset="0"/>
              </a:rPr>
              <a:t>The Research Question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Does the management of patients with chronic non-malignant pain (CMNP) differ between those with and without co-existing mental illness?</a:t>
            </a:r>
            <a:endParaRPr lang="en-US" sz="2800" dirty="0" smtClean="0">
              <a:ea typeface="+mn-ea"/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dirty="0" smtClean="0">
                <a:ea typeface="+mn-ea"/>
                <a:cs typeface="Cordia New" pitchFamily="34" charset="-34"/>
              </a:rPr>
              <a:t>	Elder NC, White C, Regan S – University of Cincinnati Department of Family and Community Medicine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ea typeface="+mn-ea"/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2700" dirty="0" smtClean="0">
                <a:ea typeface="+mn-ea"/>
                <a:cs typeface="Cordia New" pitchFamily="34" charset="-34"/>
              </a:rPr>
              <a:t>Why this is important? 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little is known about the effect of such co-existing conditions on pain management in primary care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Known bi-directional association with CNMP and mental illness:  Patients with CNMP 2X more likely to have mood/anxiety disorder and patients with mood/anxiety disorder 2X more likely to experience pain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endParaRPr lang="en-US" sz="2400" dirty="0" smtClean="0">
              <a:ea typeface="+mn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>
                <a:ea typeface="Angsana New" charset="0"/>
                <a:cs typeface="Angsana New" charset="0"/>
              </a:rPr>
              <a:t>What the Researchers Did</a:t>
            </a:r>
            <a:endParaRPr lang="en-CA" smtClean="0">
              <a:ea typeface="Angsana New" charset="0"/>
              <a:cs typeface="Angsana New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21 family physicians from 8 Cincinnati Area Research and Improvement Group (CARInG) completed modified Primary Care Network Survey on 533 consecutive patient visits </a:t>
            </a:r>
          </a:p>
          <a:p>
            <a:pPr lvl="1" eaLnBrk="1" hangingPunct="1"/>
            <a:r>
              <a:rPr lang="en-US" smtClean="0">
                <a:ea typeface="Cordia New" charset="0"/>
                <a:cs typeface="Cordia New" charset="0"/>
              </a:rPr>
              <a:t>Did patient have chronic pain?</a:t>
            </a:r>
          </a:p>
          <a:p>
            <a:pPr lvl="1" eaLnBrk="1" hangingPunct="1"/>
            <a:r>
              <a:rPr lang="en-US" smtClean="0">
                <a:ea typeface="Cordia New" charset="0"/>
                <a:cs typeface="Cordia New" charset="0"/>
              </a:rPr>
              <a:t>Did patient have mental health diagnosis (mainly depression and anxiety)? </a:t>
            </a:r>
          </a:p>
          <a:p>
            <a:pPr eaLnBrk="1" hangingPunct="1"/>
            <a:r>
              <a:rPr lang="en-US" smtClean="0"/>
              <a:t>Reviewed charts of chronic pain patients for documentation of pain assessment and management</a:t>
            </a:r>
            <a:endParaRPr lang="en-US" smtClean="0">
              <a:ea typeface="Cordia New" charset="0"/>
              <a:cs typeface="Cordia New" charset="0"/>
            </a:endParaRPr>
          </a:p>
          <a:p>
            <a:pPr eaLnBrk="1" hangingPunct="1"/>
            <a:endParaRPr lang="en-CA" smtClean="0">
              <a:ea typeface="Cordia New" charset="0"/>
              <a:cs typeface="Cordia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>
                <a:ea typeface="Angsana New" charset="0"/>
                <a:cs typeface="Angsana New" charset="0"/>
              </a:rPr>
              <a:t>What the Researchers Found</a:t>
            </a:r>
            <a:endParaRPr lang="en-CA" smtClean="0">
              <a:ea typeface="Angsana New" charset="0"/>
              <a:cs typeface="Angsana New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/>
          <a:lstStyle/>
          <a:p>
            <a:pPr eaLnBrk="1" hangingPunct="1"/>
            <a:r>
              <a:rPr lang="en-US" sz="2800" smtClean="0"/>
              <a:t>138 (26%) have chronic pain; 196 (37%) have mental illness; 73 have both (14%)</a:t>
            </a:r>
          </a:p>
          <a:p>
            <a:pPr eaLnBrk="1" hangingPunct="1"/>
            <a:r>
              <a:rPr lang="en-US" sz="2800" smtClean="0"/>
              <a:t>Patients with CNMP were more likely to have a mental health diagnosis that patients without CNMP (56% vs 31%, p&lt;.001)</a:t>
            </a:r>
          </a:p>
          <a:p>
            <a:pPr eaLnBrk="1" hangingPunct="1"/>
            <a:r>
              <a:rPr lang="en-US" sz="2800" smtClean="0"/>
              <a:t>Patients with CNMP and mental health diagnosis are:</a:t>
            </a:r>
          </a:p>
          <a:p>
            <a:pPr lvl="1" eaLnBrk="1" hangingPunct="1"/>
            <a:r>
              <a:rPr lang="en-US" sz="2400" smtClean="0"/>
              <a:t>Younger (54 vs. 61 years old p=.003)</a:t>
            </a:r>
          </a:p>
          <a:p>
            <a:pPr lvl="1" eaLnBrk="1" hangingPunct="1"/>
            <a:r>
              <a:rPr lang="en-US" sz="2400" smtClean="0"/>
              <a:t>More likely to have &gt;3 types of pain (57 vs 33% p=.005) and be on multiple medications</a:t>
            </a:r>
          </a:p>
          <a:p>
            <a:pPr lvl="1" eaLnBrk="1" hangingPunct="1"/>
            <a:r>
              <a:rPr lang="en-US" sz="2400" smtClean="0"/>
              <a:t>More likely to be prescribed chronic opioids</a:t>
            </a:r>
            <a:r>
              <a:rPr lang="en-CA" sz="2400" smtClean="0">
                <a:ea typeface="Cordia New" charset="0"/>
                <a:cs typeface="Cordia New" charset="0"/>
              </a:rPr>
              <a:t> (28% vs 9% p=.005)</a:t>
            </a:r>
          </a:p>
          <a:p>
            <a:pPr lvl="1" eaLnBrk="1" hangingPunct="1"/>
            <a:r>
              <a:rPr lang="en-CA" sz="2400" smtClean="0">
                <a:ea typeface="Cordia New" charset="0"/>
                <a:cs typeface="Cordia New" charset="0"/>
              </a:rPr>
              <a:t>Have same levels of assessment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>
                <a:ea typeface="+mj-ea"/>
                <a:cs typeface="+mj-cs"/>
              </a:rPr>
              <a:t>What This </a:t>
            </a:r>
            <a:r>
              <a:rPr lang="fr-CA" dirty="0" err="1" smtClean="0">
                <a:ea typeface="+mj-ea"/>
                <a:cs typeface="+mj-cs"/>
              </a:rPr>
              <a:t>Means</a:t>
            </a:r>
            <a:r>
              <a:rPr lang="fr-CA" dirty="0" smtClean="0">
                <a:ea typeface="+mj-ea"/>
                <a:cs typeface="+mj-cs"/>
              </a:rPr>
              <a:t> for </a:t>
            </a:r>
            <a:r>
              <a:rPr lang="fr-CA" dirty="0" err="1" smtClean="0">
                <a:ea typeface="+mj-ea"/>
                <a:cs typeface="+mj-cs"/>
              </a:rPr>
              <a:t>Clinical</a:t>
            </a:r>
            <a:r>
              <a:rPr lang="fr-CA" dirty="0" smtClean="0">
                <a:ea typeface="+mj-ea"/>
                <a:cs typeface="+mj-cs"/>
              </a:rPr>
              <a:t> Practice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/>
          <a:lstStyle/>
          <a:p>
            <a:r>
              <a:rPr lang="en-US" sz="2800"/>
              <a:t>Opiates have the potential to exacerbate mood symptoms over time</a:t>
            </a:r>
          </a:p>
          <a:p>
            <a:r>
              <a:rPr lang="en-US" sz="2800"/>
              <a:t>The known comorbid substance abuse risk with mental illness makes this population at greater risk for opioid abuse</a:t>
            </a:r>
          </a:p>
          <a:p>
            <a:r>
              <a:rPr lang="en-US" sz="2800"/>
              <a:t>Depression raises the risk of overdose and suicide attempts, and opiates have a high death rate.</a:t>
            </a:r>
          </a:p>
          <a:p>
            <a:r>
              <a:rPr lang="en-US" sz="2800"/>
              <a:t>Despite this, patients with mental illness, mainly depression and mental illness, and chronic pain are prescribed opioids significantly more often.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PROJECT_OPEN" val="0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TS0300028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302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ＭＳ Ｐゴシック</vt:lpstr>
      <vt:lpstr>Angsana New</vt:lpstr>
      <vt:lpstr>Cordia New</vt:lpstr>
      <vt:lpstr>Calibri</vt:lpstr>
      <vt:lpstr>TS030002822</vt:lpstr>
      <vt:lpstr>The Research Question</vt:lpstr>
      <vt:lpstr>What the Researchers Did</vt:lpstr>
      <vt:lpstr>What the Researchers Found</vt:lpstr>
      <vt:lpstr>What This Means for Clinical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NAPCRG “Pearls” What’s New?   Our top picks of research findings to improve practice for family physicians</dc:title>
  <dc:creator>Elder, Nancy (eldernc)</dc:creator>
  <cp:lastModifiedBy>David Hahn</cp:lastModifiedBy>
  <cp:revision>20</cp:revision>
  <dcterms:modified xsi:type="dcterms:W3CDTF">2014-05-08T23:47:26Z</dcterms:modified>
</cp:coreProperties>
</file>